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7" r:id="rId3"/>
    <p:sldId id="346" r:id="rId4"/>
    <p:sldId id="347" r:id="rId5"/>
    <p:sldId id="348" r:id="rId6"/>
    <p:sldId id="384" r:id="rId7"/>
    <p:sldId id="385" r:id="rId8"/>
    <p:sldId id="386" r:id="rId9"/>
    <p:sldId id="387" r:id="rId10"/>
    <p:sldId id="356" r:id="rId11"/>
    <p:sldId id="393" r:id="rId12"/>
    <p:sldId id="389" r:id="rId13"/>
    <p:sldId id="390" r:id="rId14"/>
    <p:sldId id="391" r:id="rId15"/>
    <p:sldId id="392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  <p:sldId id="409" r:id="rId27"/>
    <p:sldId id="410" r:id="rId28"/>
    <p:sldId id="411" r:id="rId29"/>
    <p:sldId id="412" r:id="rId30"/>
    <p:sldId id="395" r:id="rId31"/>
    <p:sldId id="394" r:id="rId32"/>
    <p:sldId id="413" r:id="rId33"/>
    <p:sldId id="396" r:id="rId34"/>
    <p:sldId id="397" r:id="rId35"/>
    <p:sldId id="398" r:id="rId36"/>
    <p:sldId id="414" r:id="rId37"/>
    <p:sldId id="415" r:id="rId38"/>
    <p:sldId id="416" r:id="rId39"/>
    <p:sldId id="417" r:id="rId40"/>
    <p:sldId id="418" r:id="rId41"/>
    <p:sldId id="419" r:id="rId42"/>
    <p:sldId id="345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48A"/>
    <a:srgbClr val="E9E9ED"/>
    <a:srgbClr val="D1D1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50" autoAdjust="0"/>
  </p:normalViewPr>
  <p:slideViewPr>
    <p:cSldViewPr>
      <p:cViewPr varScale="1">
        <p:scale>
          <a:sx n="76" d="100"/>
          <a:sy n="76" d="100"/>
        </p:scale>
        <p:origin x="-164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56AF13-6EB6-4445-9838-D34DF4FE6665}" type="datetimeFigureOut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89A9B3-98CB-47CF-A8B7-3CE1D113B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F05606-3B58-48EC-8114-4AA25C7793FE}" type="datetimeFigureOut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FA6AD1-E762-436F-9A64-2219890E6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4A9A6-7F82-45C2-930A-E69452FAFAE5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84B335-E5A1-4D4E-BC29-ADB61680E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119A6-83FB-4ADC-8C67-1271B94637FD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EE8B5-B294-4B63-856C-BE7CAE3DBF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249488"/>
            <a:ext cx="8229600" cy="432435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A72EB-7FC9-46D0-860C-4FCBE6B84E10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6F144-8899-4726-B3F8-96511BAA5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5C44-EF03-4BB9-84EC-EA309403C6DF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D4689-0881-4001-9833-B1B3DF196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A5D9B-DB13-4975-93A3-AB0E893D51B2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D13F-7635-41D7-B610-ACA51BD8B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2338C-CD32-490A-AA52-62578B745A02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D2CF5-66C9-4232-B188-5D8BA5BD5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0F3B87-F383-4B20-9C0D-527BA49BD3B3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4F0EA2-CFC8-43F3-9431-DE0923FD0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2FC0-3091-46E2-BD30-44512BFDB788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50600-654B-4278-970D-0E349D0D6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0CAB-7EF8-4862-8959-AAE1320C9D0B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0A73E-0B53-434D-9877-66B5BDCE0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F868-138E-4A20-B379-20473B88EA50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8D2E5-1B5C-4C9C-8982-CD1D852956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F2C5-46B2-46F2-A958-9C3739BA66CD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56FE5-9A61-4CE8-B6C7-061C0DFC57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5CEE8E8B-3964-42B6-BEB8-12609793FE8B}" type="datetime1">
              <a:rPr lang="ru-RU"/>
              <a:pPr>
                <a:defRPr/>
              </a:pPr>
              <a:t>14.08.2017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r>
              <a:rPr lang="ru-RU"/>
              <a:t>Россия на мировом рынке нефти и газа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47244EE-1D57-4D6E-83A1-15379241A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5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323850" y="155733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tx1"/>
                </a:solidFill>
                <a:latin typeface="Arial" charset="0"/>
              </a:rPr>
              <a:t>Нефтегазовый комплекс в условиях геополитических и экономических вызовов: проблемы и пути решения</a:t>
            </a:r>
            <a:r>
              <a:rPr lang="ru-RU" sz="320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575" y="4076700"/>
            <a:ext cx="5614988" cy="2232025"/>
          </a:xfrm>
        </p:spPr>
        <p:txBody>
          <a:bodyPr/>
          <a:lstStyle/>
          <a:p>
            <a:pPr marL="63500" algn="r" eaLnBrk="1" hangingPunct="1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Г. Шмаль,</a:t>
            </a:r>
          </a:p>
          <a:p>
            <a:pPr marL="63500" algn="r" eaLnBrk="1" hangingPunct="1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Президент Союза  нефтегазопромышленников России</a:t>
            </a:r>
          </a:p>
          <a:p>
            <a:pPr marL="63500" algn="r" eaLnBrk="1" hangingPunct="1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Казань</a:t>
            </a:r>
          </a:p>
          <a:p>
            <a:pPr marL="63500" algn="r" eaLnBrk="1" hangingPunct="1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Сентябрь 2017 г. </a:t>
            </a:r>
          </a:p>
        </p:txBody>
      </p:sp>
      <p:pic>
        <p:nvPicPr>
          <p:cNvPr id="15363" name="Picture 4" descr="logo"/>
          <p:cNvPicPr>
            <a:picLocks noChangeAspect="1" noChangeArrowheads="1"/>
          </p:cNvPicPr>
          <p:nvPr/>
        </p:nvPicPr>
        <p:blipFill>
          <a:blip r:embed="rId3"/>
          <a:srcRect r="11313" b="25325"/>
          <a:stretch>
            <a:fillRect/>
          </a:stretch>
        </p:blipFill>
        <p:spPr bwMode="auto">
          <a:xfrm>
            <a:off x="323850" y="4149725"/>
            <a:ext cx="10080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9482D-2369-4462-89C5-95BEAA5F97F9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77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2DBD1A1-27F2-47AB-ACD8-8CF3DBF0544E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5603" name="Rectangle 79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71913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Добыча газа предприятиями Газпрома,</a:t>
            </a:r>
            <a:b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                          </a:t>
            </a: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</a:rPr>
              <a:t>млрд. м</a:t>
            </a:r>
            <a:r>
              <a:rPr lang="ru-RU" sz="1800" b="1" baseline="3000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69726" name="Group 94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5148262"/>
        </p:xfrm>
        <a:graphic>
          <a:graphicData uri="http://schemas.openxmlformats.org/drawingml/2006/table">
            <a:tbl>
              <a:tblPr/>
              <a:tblGrid>
                <a:gridCol w="3394075"/>
                <a:gridCol w="1225550"/>
                <a:gridCol w="1295400"/>
                <a:gridCol w="1223963"/>
                <a:gridCol w="1090612"/>
              </a:tblGrid>
              <a:tr h="57626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Газпром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Ямбург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Уренгой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Ноябрьск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Севернефтегазпром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Надым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Оренбург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Астрахань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Газпром нефть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группа Газпром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7931F-EB30-4E0B-9D03-2AAF25896CAD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2B3038F-5D76-4186-8D0E-89D9A45E980E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20713"/>
            <a:ext cx="8229600" cy="198437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2662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229600" cy="5592763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Немало интересных открытий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интеллектуальные скважины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интеллектуальные месторождения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горизонтальные скважины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ГРП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опыт РИТЭКа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Система магистральных трубопроводов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170 + 50 + 20 = 240 т. км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Мы первыми начали диам. 1420, Р – 75 атм.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Это уже вчерашний день.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FFA4E-401E-4359-807B-78993EDA4A79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3A7CD9-F7C0-462B-8761-413A2DA00621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620713"/>
            <a:ext cx="8229600" cy="922337"/>
          </a:xfrm>
        </p:spPr>
        <p:txBody>
          <a:bodyPr/>
          <a:lstStyle/>
          <a:p>
            <a:pPr algn="ctr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Вызовы для России</a:t>
            </a:r>
          </a:p>
        </p:txBody>
      </p:sp>
      <p:sp>
        <p:nvSpPr>
          <p:cNvPr id="2765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28775"/>
            <a:ext cx="8229600" cy="4945063"/>
          </a:xfrm>
        </p:spPr>
        <p:txBody>
          <a:bodyPr/>
          <a:lstStyle/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Рост конкуренции на мировом рынке нефти и газа.</a:t>
            </a:r>
          </a:p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Большая волотильность нефтяных цен, значительное их снижение.</a:t>
            </a:r>
          </a:p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Санкции. 3 года прошло. Как повлияли.</a:t>
            </a:r>
          </a:p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Нет доступа к длинным и сранительно недорогим деньгам. Не создана банковская инфраструктура.</a:t>
            </a:r>
          </a:p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Технологическое отставание.</a:t>
            </a:r>
          </a:p>
          <a:p>
            <a:pPr marL="642938" indent="-533400">
              <a:lnSpc>
                <a:spcPct val="80000"/>
              </a:lnSpc>
              <a:spcBef>
                <a:spcPct val="0"/>
              </a:spcBef>
              <a:buFont typeface="Georgia" pitchFamily="18" charset="0"/>
              <a:buAutoNum type="arabicPeriod"/>
            </a:pPr>
            <a:r>
              <a:rPr lang="ru-RU" b="1" smtClean="0">
                <a:latin typeface="Times New Roman" pitchFamily="18" charset="0"/>
              </a:rPr>
              <a:t>По данным Газпрома износ трубопроводной системы составляет 67% (данные 2014 г.), КС – 83%, скважин – 74%. 25% трубопроводов эксплуатируется более 33 лет.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11604-AD59-46A9-89E7-BEF38333D8C8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09E29CD-0FC1-43BB-9280-FA4AA89A1534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647700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>Трубопроводный транспорт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268413"/>
            <a:ext cx="8229600" cy="54054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Только магистралей около 250 тыс. км.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Значительная их часть построена в 80</a:t>
            </a:r>
            <a:r>
              <a:rPr lang="ru-RU" b="1" baseline="30000" smtClean="0">
                <a:latin typeface="Times New Roman" pitchFamily="18" charset="0"/>
              </a:rPr>
              <a:t>х</a:t>
            </a:r>
            <a:r>
              <a:rPr lang="ru-RU" b="1" smtClean="0">
                <a:latin typeface="Times New Roman" pitchFamily="18" charset="0"/>
              </a:rPr>
              <a:t> годах прошлого века. Даже знаменитый газопровод Уренгой-Ужгород в этом году отмечает 34 годовщину ввода в эксплуатацию, т.е. отработал нормативный срок. Энергетический потенциал газопровода диам. 1420 мм.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А первый газопровод Медвежье-Надым – 45 лет!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Благодаря новым технологиям диагностики значительно сократилось число аварий на магистральных нефтепроводах. Транснефть здесь была пионером.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3E7D0-927A-47A0-AC7E-3115A3B5738E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E449D47-C86F-4C74-9A7B-C33006D81458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70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42938" indent="-533400">
              <a:buFont typeface="Georgia" pitchFamily="18" charset="0"/>
              <a:buAutoNum type="arabicPeriod" startAt="7"/>
            </a:pPr>
            <a:r>
              <a:rPr lang="ru-RU" b="1" smtClean="0">
                <a:latin typeface="Times New Roman" pitchFamily="18" charset="0"/>
              </a:rPr>
              <a:t>Расходы на НИОКР в РФ менее 1% ВВП. При таком уровне расходов на научные исследования всерьез говорить о модернизации и инновациях не приходится.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335FB1-5C45-4306-962C-971B03145AD4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9EB009-5BB7-4B77-BAA1-71756DD743C1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072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549275"/>
            <a:ext cx="8229600" cy="6477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Стратегические проблемы нефтегазовой отрасли</a:t>
            </a:r>
          </a:p>
        </p:txBody>
      </p:sp>
      <p:sp>
        <p:nvSpPr>
          <p:cNvPr id="3072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196975"/>
            <a:ext cx="8229600" cy="5376863"/>
          </a:xfrm>
        </p:spPr>
        <p:txBody>
          <a:bodyPr/>
          <a:lstStyle/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Истощение старых запасов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Необходимость формирования новых добывающих районов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Низконапорный газ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ТРИЗ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Комплексные нефтегазовые месторождения, в т.ч. с высоким содержанием гелия, этана и др.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Удорожание технологий и оборудования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Геология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Финансирование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Малый и средний бизнес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Нефтегазохимия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Налоговая система</a:t>
            </a:r>
          </a:p>
          <a:p>
            <a:pPr marL="642938" indent="-533400">
              <a:lnSpc>
                <a:spcPct val="90000"/>
              </a:lnSpc>
              <a:buFont typeface="Georgia" pitchFamily="18" charset="0"/>
              <a:buAutoNum type="arabicPeriod"/>
            </a:pPr>
            <a:r>
              <a:rPr lang="ru-RU" sz="2400" b="1" smtClean="0">
                <a:latin typeface="Times New Roman" pitchFamily="18" charset="0"/>
              </a:rPr>
              <a:t>Кадры, система подготовки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BF903-966B-48C7-8CAD-6BEC31426B48}" type="slidenum">
              <a:rPr lang="ru-RU"/>
              <a:pPr>
                <a:defRPr/>
              </a:pPr>
              <a:t>16</a:t>
            </a:fld>
            <a:endParaRPr lang="ru-RU"/>
          </a:p>
        </p:txBody>
      </p:sp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0668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Прирост запасов на новых месторождениях</a:t>
            </a:r>
          </a:p>
        </p:txBody>
      </p:sp>
      <p:graphicFrame>
        <p:nvGraphicFramePr>
          <p:cNvPr id="31792" name="Group 48"/>
          <p:cNvGraphicFramePr>
            <a:graphicFrameLocks noGrp="1"/>
          </p:cNvGraphicFramePr>
          <p:nvPr>
            <p:ph idx="1"/>
          </p:nvPr>
        </p:nvGraphicFramePr>
        <p:xfrm>
          <a:off x="468313" y="1628775"/>
          <a:ext cx="8229600" cy="4341813"/>
        </p:xfrm>
        <a:graphic>
          <a:graphicData uri="http://schemas.openxmlformats.org/drawingml/2006/table">
            <a:tbl>
              <a:tblPr/>
              <a:tblGrid>
                <a:gridCol w="1295400"/>
                <a:gridCol w="2160587"/>
                <a:gridCol w="1655763"/>
                <a:gridCol w="1584325"/>
                <a:gridCol w="1533525"/>
              </a:tblGrid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К-во месторождений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млн. 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млн. 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АВС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+С</a:t>
                      </a:r>
                      <a:r>
                        <a:rPr kumimoji="0" lang="ru-RU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млн. 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80372-C437-49B3-A3BF-74B57451B975}" type="slidenum">
              <a:rPr lang="ru-RU"/>
              <a:pPr>
                <a:defRPr/>
              </a:pPr>
              <a:t>17</a:t>
            </a:fld>
            <a:endParaRPr lang="ru-RU"/>
          </a:p>
        </p:txBody>
      </p:sp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ТРИЗ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2/3 разведанных запасов нефти относится к трудноизвлекаемым, в т.ч.: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13%    - высоковязкие нефти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36%    - малопроницаемые коллекторы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14%    - подгазовые зоны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 4%     - малые толщины пластов</a:t>
            </a:r>
          </a:p>
          <a:p>
            <a:pPr>
              <a:buFont typeface="Georgia" pitchFamily="18" charset="0"/>
              <a:buNone/>
            </a:pPr>
            <a:endParaRPr lang="ru-RU" sz="2400" b="1" smtClean="0">
              <a:latin typeface="Times New Roman" pitchFamily="18" charset="0"/>
            </a:endParaRP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Доля низкорентабельных запасов выросла с 36% до 55%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133850" y="3246438"/>
            <a:ext cx="876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млн. 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B2898F-84A5-4F79-BAD3-2E59A5B4CB97}" type="slidenum">
              <a:rPr lang="ru-RU"/>
              <a:pPr>
                <a:defRPr/>
              </a:pPr>
              <a:t>18</a:t>
            </a:fld>
            <a:endParaRPr lang="ru-RU"/>
          </a:p>
        </p:txBody>
      </p:sp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5413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5089525"/>
          </a:xfrm>
        </p:spPr>
        <p:txBody>
          <a:bodyPr/>
          <a:lstStyle/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Серьезным препятствием на пути импортонезависимости отечественного нефтегазового комплекса является хроническое недофинансирование. Инвестиции в добычу и разведку нефти в последние 20 лет не превышал 20 млрд. долларов в год. Мои грубые подсчеты показывают, что надо по меньшей мере в 2 раза больше. Министр энергетики А.В.Новак озвучил с гордостью цифру 20 млрд. долларов (я перевел из рублей), которые будут направлены в 2015 году на разведку и добычу в нефтегазовой отрасли.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F9C73-FA8D-460E-A07A-F6814DF669C8}" type="slidenum">
              <a:rPr lang="ru-RU"/>
              <a:pPr>
                <a:defRPr/>
              </a:pPr>
              <a:t>19</a:t>
            </a:fld>
            <a:endParaRPr lang="ru-RU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98438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305425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Для сравнения можно привести цифры по США. В 2015 г. планируется направить на разведку и добычу 203,2 млрд. долларов.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связи с этим наши нефтяные компании мало занимаются обновлением основных фондов, не вкладывают деньги в разработку новых технологий, машин, оборудования, материалов. Как же здесь можно говорить об импортонезависимости?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F5AA9-BD18-4DD6-B3F6-5BDA99900104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9973D43-D633-45E6-BA4B-C50630E40CCF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Россия на мировом рынке нефти и газа</a:t>
            </a:r>
          </a:p>
        </p:txBody>
      </p:sp>
      <p:sp>
        <p:nvSpPr>
          <p:cNvPr id="5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E2CD139-7E34-46B4-B4F7-FE70B1D954CE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7413" name="Rectangle 2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215900"/>
          </a:xfrm>
        </p:spPr>
        <p:txBody>
          <a:bodyPr/>
          <a:lstStyle/>
          <a:p>
            <a:pPr algn="ctr"/>
            <a:endParaRPr lang="ru-RU" sz="3200" b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4" name="Rectangle 3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4483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Роль ТЭК и прежде всего НГК в экономике страны весьма велика.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На его долю приходится 43% бюджета (в 2014 г. – 53%), 63% валютных поступлений (в 2014 г. – 72%.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Около 25% ВВП.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Более 70% производства электроэнергии за счет газа.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Еще значительное время нефтегазовый комплекс будет держать на плаву экономику России.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DEB3A-5EF1-4863-A8E0-DB58D738328A}" type="slidenum">
              <a:rPr lang="ru-RU"/>
              <a:pPr>
                <a:defRPr/>
              </a:pPr>
              <a:t>20</a:t>
            </a:fld>
            <a:endParaRPr lang="ru-RU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0668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Добыча и полезное использование ПНГ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32435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Всего ПНГ			- 83,3 млрд. м</a:t>
            </a:r>
            <a:r>
              <a:rPr lang="ru-RU" b="1" baseline="30000" smtClean="0">
                <a:latin typeface="Times New Roman" pitchFamily="18" charset="0"/>
              </a:rPr>
              <a:t>3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Использование			- 87,2%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Западная Сибирь		- 91,7%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Сургутнефтегаз			- 99,3%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Татнефть				- 95,5%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ЛУКОЙЛ				- 92,1%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Роснефть				- 90,2%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Газпром нефть			- 78,0%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C67B5-DF9B-48C9-9AE8-81D9D3164031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1976 году было принято постановление Правительства СССР «О мерах по наиболее полному извлечению нефти из недр».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нем определялся объем дополнительной добычи нефти за счет применения третичных методов увеличения нефтеотдачи, а также объем производства в стране необходимых для этого оборудования, химических реагентов и других материалов.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2E1EC-3D75-4568-BD94-3F004653F290}" type="slidenum">
              <a:rPr lang="ru-RU"/>
              <a:pPr>
                <a:defRPr/>
              </a:pPr>
              <a:t>22</a:t>
            </a:fld>
            <a:endParaRPr lang="ru-RU"/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98437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32435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Было предусмотрено экономическое стимулирование проведения опытно-промышленных работ нефтяными организациями.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Были привлечены институты АН СССР.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Дополнительная добыча за счет третичных методов ощутимо подросла и в 1991 г. составила 11 млн. т в год. Сейчас не более 1,5 млн. т в год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D9F3-F65B-4966-A08E-8438FE2C686B}" type="slidenum">
              <a:rPr lang="ru-RU"/>
              <a:pPr>
                <a:defRPr/>
              </a:pPr>
              <a:t>23</a:t>
            </a:fld>
            <a:endParaRPr lang="ru-RU"/>
          </a:p>
        </p:txBody>
      </p:sp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98437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68313" y="908050"/>
            <a:ext cx="8229600" cy="5834063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Ухудшается положение малого и среднего бизнеса в недропользовании. В последнее время в этой сфере можно констатировать стагнацию и даже «выдавливание» малого бизнеса с топливного рынка, особенно в части независимых компаний. Удельный вес малых компаний в общей добыче нефти составляет всего 2,3%, в США – 45%.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Малый бизнес в нефтедобывающем комплексе не имеет права гражданства, кроме Татарстана.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Это не положительный фактор.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Его потенциал огромен.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74F4C-5462-4F74-B7B6-71F0E7BBD3AB}" type="slidenum">
              <a:rPr lang="ru-RU"/>
              <a:pPr>
                <a:defRPr/>
              </a:pPr>
              <a:t>24</a:t>
            </a:fld>
            <a:endParaRPr lang="ru-RU"/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250825" y="836613"/>
            <a:ext cx="8229600" cy="215900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2324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Российские НПЗ имеют коэффициент Нельсона от 7,3 до 1, средний показатель – 4,37.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мире			-   6,59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    США			- 10,16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    Европа			-   7,42</a:t>
            </a:r>
          </a:p>
          <a:p>
            <a:pPr>
              <a:buFont typeface="Georgia" pitchFamily="18" charset="0"/>
              <a:buNone/>
            </a:pPr>
            <a:endParaRPr lang="ru-RU" b="1" smtClean="0">
              <a:latin typeface="Times New Roman" pitchFamily="18" charset="0"/>
            </a:endParaRP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Завод НПЗ в Индии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    60 млн. т в год – мощность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    коэффициент Нельсона – 14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    перерабатывают 80 сортов нефти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437122-389E-4CA9-AD0B-5514E471E8B6}" type="slidenum">
              <a:rPr lang="ru-RU"/>
              <a:pPr>
                <a:defRPr/>
              </a:pPr>
              <a:t>25</a:t>
            </a:fld>
            <a:endParaRPr lang="ru-RU"/>
          </a:p>
        </p:txBody>
      </p:sp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0668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Технологическая зависимость отечественного нефтегазового сектора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395288" y="1916113"/>
            <a:ext cx="8229600" cy="432435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горизонтальное бурение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гидроразрыв пласта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катализаторы для НПЗ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оборудование КИП и автоматики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буровые станки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- нефтеперерабатывающее оборудование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Нужна государственная поддержка для развития отечественного сервиса.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2E59C-7B64-4753-8F6B-E6ACB016ECF4}" type="slidenum">
              <a:rPr lang="ru-RU"/>
              <a:pPr>
                <a:defRPr/>
              </a:pPr>
              <a:t>26</a:t>
            </a:fld>
            <a:endParaRPr lang="ru-RU"/>
          </a:p>
        </p:txBody>
      </p:sp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269875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4945063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Важное направление в совершенствовании технологий извлечения нефти связано с использованием горизонтальных скважин и многозабойных скважин, гидроразрыва пласта.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Применение этих технологий может увеличить нефтеотдачу пласта на 3-5% по сравнению с использованием вертикальных скважин и заводнением.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9ADF9-694C-4238-BDAB-2F73A765ECFE}" type="slidenum">
              <a:rPr lang="ru-RU"/>
              <a:pPr>
                <a:defRPr/>
              </a:pPr>
              <a:t>27</a:t>
            </a:fld>
            <a:endParaRPr lang="ru-RU"/>
          </a:p>
        </p:txBody>
      </p:sp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25413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395288" y="1557338"/>
            <a:ext cx="8229600" cy="4440237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Производственный потенциал нефтегазового комплекса заметно отстает от мирового научно-технического уровня. Доля добычи нефти за счет применения современных методов повышения нефтеотдачи пластов остается низкой. В результате износа основных фондов (около 60%) растет опасность отказов оборудования и возникновения аварийных ситуаций.</a:t>
            </a:r>
          </a:p>
          <a:p>
            <a:pPr>
              <a:buFont typeface="Georgia" pitchFamily="18" charset="0"/>
              <a:buNone/>
            </a:pPr>
            <a:endParaRPr lang="ru-RU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C0161-E445-4E0B-8C3C-0F7EBA42F611}" type="slidenum">
              <a:rPr lang="ru-RU"/>
              <a:pPr>
                <a:defRPr/>
              </a:pPr>
              <a:t>28</a:t>
            </a:fld>
            <a:endParaRPr lang="ru-RU"/>
          </a:p>
        </p:txBody>
      </p:sp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066800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Новая парадигма, концепция и стратегия НГК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        Ак. Конторович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57200" y="1773238"/>
            <a:ext cx="8229600" cy="48006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Отличие от прежней.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Раньше – приоритет </a:t>
            </a:r>
            <a:r>
              <a:rPr lang="ru-RU" sz="2400" b="1" u="sng" smtClean="0">
                <a:latin typeface="Times New Roman" pitchFamily="18" charset="0"/>
              </a:rPr>
              <a:t>крупным</a:t>
            </a:r>
            <a:r>
              <a:rPr lang="ru-RU" sz="2400" b="1" smtClean="0">
                <a:latin typeface="Times New Roman" pitchFamily="18" charset="0"/>
              </a:rPr>
              <a:t>, сейчас - мелким и мельчайшим.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В 2014 г. – 45 млн. т добыча из таких месторождений.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- малый и средний бизнес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- малые месторождения – малому бизнесу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- законодательно запретить поглощение малых компаний ВИНКами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- нетрадиционные ресурсы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Создать мощный научный коллектив для создания технологии разработки Баженовской свиты.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BF311-BE87-40AB-B0B0-D6B67D9C8993}" type="slidenum">
              <a:rPr lang="ru-RU"/>
              <a:pPr>
                <a:defRPr/>
              </a:pPr>
              <a:t>29</a:t>
            </a:fld>
            <a:endParaRPr lang="ru-RU"/>
          </a:p>
        </p:txBody>
      </p:sp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36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Современные тенденции в НГК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xfrm>
            <a:off x="457200" y="1412875"/>
            <a:ext cx="8229600" cy="5160963"/>
          </a:xfrm>
        </p:spPr>
        <p:txBody>
          <a:bodyPr/>
          <a:lstStyle/>
          <a:p>
            <a:pPr>
              <a:lnSpc>
                <a:spcPct val="90000"/>
              </a:lnSpc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рост энергонасыщенности производств. Растут мощности установок и производств, растет количество веществ на производственной площадке.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УКПГ-Медвежье			8-10 млрд./год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Уренгой				15-20   - « -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Ямбург				26,5		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Заполярье				более 30</a:t>
            </a:r>
          </a:p>
          <a:p>
            <a:pPr>
              <a:lnSpc>
                <a:spcPct val="90000"/>
              </a:lnSpc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возрастание опасностей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		Показатели деятельности наших предприятий значительно уступают зарубежным</a:t>
            </a:r>
          </a:p>
          <a:p>
            <a:pPr>
              <a:lnSpc>
                <a:spcPct val="90000"/>
              </a:lnSpc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производительность труда</a:t>
            </a:r>
          </a:p>
          <a:p>
            <a:pPr>
              <a:lnSpc>
                <a:spcPct val="90000"/>
              </a:lnSpc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скорости бурения</a:t>
            </a:r>
          </a:p>
          <a:p>
            <a:pPr>
              <a:lnSpc>
                <a:spcPct val="90000"/>
              </a:lnSpc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удельные затраты</a:t>
            </a:r>
          </a:p>
          <a:p>
            <a:pPr>
              <a:lnSpc>
                <a:spcPct val="90000"/>
              </a:lnSpc>
              <a:buFont typeface="Georgia" pitchFamily="18" charset="0"/>
              <a:buChar char="―"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8EF07-BC3E-4ED8-8913-CF4425B0F8A9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05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A07CB27-0D10-4320-B50A-BBDF9ADE6AD2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Динамика производства и потребления энергоносителей за 50 лет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по данным ВР</a:t>
            </a:r>
          </a:p>
        </p:txBody>
      </p:sp>
      <p:graphicFrame>
        <p:nvGraphicFramePr>
          <p:cNvPr id="57509" name="Group 165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681537"/>
        </p:xfrm>
        <a:graphic>
          <a:graphicData uri="http://schemas.openxmlformats.org/drawingml/2006/table">
            <a:tbl>
              <a:tblPr/>
              <a:tblGrid>
                <a:gridCol w="2663825"/>
                <a:gridCol w="935037"/>
                <a:gridCol w="936625"/>
                <a:gridCol w="936625"/>
                <a:gridCol w="1079500"/>
                <a:gridCol w="865188"/>
                <a:gridCol w="812800"/>
              </a:tblGrid>
              <a:tr h="431800">
                <a:tc row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Добыча, производство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Потребление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Доля в миро- вом ТЭБ,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Нефть,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1525,4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4331,3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Газ,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3199,5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3135,2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Уголь,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Атом,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Гидро,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Солнце,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Ветер,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Геотерм, биомасса, млн. т н.э.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первичные энергоносители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3730,2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Эмиссия СО</a:t>
                      </a:r>
                      <a:r>
                        <a:rPr kumimoji="0" lang="ru-RU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33508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7BE17-FD1A-4B3C-A39E-39F65DC226E5}" type="slidenum">
              <a:rPr lang="ru-RU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7E1B01F-71B3-44D8-A6FA-9EA0594ACA86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549275"/>
            <a:ext cx="8229600" cy="125413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836613"/>
            <a:ext cx="8229600" cy="5737225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Главные проблемы лежат в сфере несовершенства экономики и низкого уровня управления экономическими процессами.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Необходимо радикально совершенствовать механизмы функционирования экономики и проведение структурных реформ. Проблема модернизации приобретает жизненно важный характер. Только инвестировать надо не в «ремонт» мощностей прошлого века, а в создание современных производств. И развитие ТЭК необходимо возвести в национальный проект государственной важности.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16154-322E-4CAC-A074-00C2FC85C2EF}" type="slidenum">
              <a:rPr lang="ru-RU"/>
              <a:pPr>
                <a:defRPr/>
              </a:pPr>
              <a:t>31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35BAC77-A800-42A5-A820-D0FDA91AA108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7107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229600" cy="10668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США – 35% добычи нефти за счет сланцевой нефти.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38% - газа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20 тыс. скважин делается в США на сланцевые нефти т газ.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112 млн. т добыча нефти в Канаде на нефтяных песках.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37892-1940-46C0-A1B7-FFCA62666917}" type="slidenum">
              <a:rPr lang="ru-RU"/>
              <a:pPr>
                <a:defRPr/>
              </a:pPr>
              <a:t>32</a:t>
            </a:fld>
            <a:endParaRPr lang="ru-RU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Факторы роста нефтедобычи в США.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150 млн. т за последние 5 лет</a:t>
            </a:r>
          </a:p>
          <a:p>
            <a:pPr>
              <a:buFont typeface="Georgia" pitchFamily="18" charset="0"/>
              <a:buChar char="―"/>
            </a:pPr>
            <a:r>
              <a:rPr lang="ru-RU" b="1" smtClean="0">
                <a:latin typeface="Times New Roman" pitchFamily="18" charset="0"/>
              </a:rPr>
              <a:t>бурное развитие инвестиционной активности</a:t>
            </a:r>
          </a:p>
          <a:p>
            <a:pPr>
              <a:buFont typeface="Georgia" pitchFamily="18" charset="0"/>
              <a:buChar char="―"/>
            </a:pPr>
            <a:r>
              <a:rPr lang="ru-RU" b="1" smtClean="0">
                <a:latin typeface="Times New Roman" pitchFamily="18" charset="0"/>
              </a:rPr>
              <a:t>технологический бум</a:t>
            </a:r>
          </a:p>
          <a:p>
            <a:pPr>
              <a:buFont typeface="Georgia" pitchFamily="18" charset="0"/>
              <a:buNone/>
            </a:pPr>
            <a:endParaRPr lang="ru-RU" b="1" smtClean="0">
              <a:latin typeface="Times New Roman" pitchFamily="18" charset="0"/>
            </a:endParaRP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Почвой для них стали здоровая конкурентная среда и разумные правила игры.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48294-C613-4070-ABF8-9B777E000759}" type="slidenum">
              <a:rPr lang="ru-RU"/>
              <a:pPr>
                <a:defRPr/>
              </a:pPr>
              <a:t>33</a:t>
            </a:fld>
            <a:endParaRPr lang="ru-RU"/>
          </a:p>
        </p:txBody>
      </p:sp>
      <p:sp>
        <p:nvSpPr>
          <p:cNvPr id="41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DCC570A-E643-457D-A8D2-2E04EE7D568A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9155" name="Rectangle 43"/>
          <p:cNvSpPr>
            <a:spLocks noGrp="1"/>
          </p:cNvSpPr>
          <p:nvPr>
            <p:ph type="title" idx="4294967295"/>
          </p:nvPr>
        </p:nvSpPr>
        <p:spPr>
          <a:xfrm>
            <a:off x="395288" y="476250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Динамика развития мировой торговли СПГ</a:t>
            </a:r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       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</a:rPr>
              <a:t>млрд. м</a:t>
            </a:r>
            <a:r>
              <a:rPr lang="ru-RU" sz="2000" b="1" baseline="3000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93246" name="Group 62"/>
          <p:cNvGraphicFramePr>
            <a:graphicFrameLocks noGrp="1"/>
          </p:cNvGraphicFramePr>
          <p:nvPr>
            <p:ph idx="4294967295"/>
          </p:nvPr>
        </p:nvGraphicFramePr>
        <p:xfrm>
          <a:off x="457200" y="2249488"/>
          <a:ext cx="8229600" cy="1971675"/>
        </p:xfrm>
        <a:graphic>
          <a:graphicData uri="http://schemas.openxmlformats.org/drawingml/2006/table">
            <a:tbl>
              <a:tblPr/>
              <a:tblGrid>
                <a:gridCol w="1954213"/>
                <a:gridCol w="936625"/>
                <a:gridCol w="936625"/>
                <a:gridCol w="863600"/>
                <a:gridCol w="863600"/>
                <a:gridCol w="865187"/>
                <a:gridCol w="1008063"/>
                <a:gridCol w="801687"/>
              </a:tblGrid>
              <a:tr h="603250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Доля СПГ,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AADCF-047A-4B8C-BF51-7A7F1DE079B7}" type="slidenum">
              <a:rPr lang="ru-RU"/>
              <a:pPr>
                <a:defRPr/>
              </a:pPr>
              <a:t>34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BB201C4-6476-40F9-9A29-5DB6C15D7D60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92150"/>
            <a:ext cx="8229600" cy="557213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Некоторые проекты последнего периода</a:t>
            </a:r>
          </a:p>
        </p:txBody>
      </p:sp>
      <p:sp>
        <p:nvSpPr>
          <p:cNvPr id="50180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319588"/>
          </a:xfrm>
        </p:spPr>
        <p:txBody>
          <a:bodyPr/>
          <a:lstStyle/>
          <a:p>
            <a:r>
              <a:rPr lang="ru-RU" sz="2400" b="1" smtClean="0">
                <a:latin typeface="Times New Roman" pitchFamily="18" charset="0"/>
              </a:rPr>
              <a:t>Северный поток – 55 млрд. м3</a:t>
            </a:r>
          </a:p>
          <a:p>
            <a:r>
              <a:rPr lang="ru-RU" sz="2400" b="1" smtClean="0">
                <a:latin typeface="Times New Roman" pitchFamily="18" charset="0"/>
              </a:rPr>
              <a:t>Северный поток-2</a:t>
            </a:r>
          </a:p>
          <a:p>
            <a:r>
              <a:rPr lang="ru-RU" sz="2400" b="1" smtClean="0">
                <a:latin typeface="Times New Roman" pitchFamily="18" charset="0"/>
              </a:rPr>
              <a:t>Турецкий поток</a:t>
            </a:r>
          </a:p>
          <a:p>
            <a:r>
              <a:rPr lang="ru-RU" sz="2400" b="1" smtClean="0">
                <a:latin typeface="Times New Roman" pitchFamily="18" charset="0"/>
              </a:rPr>
              <a:t>Сила Сибири</a:t>
            </a:r>
          </a:p>
          <a:p>
            <a:r>
              <a:rPr lang="ru-RU" sz="2400" b="1" smtClean="0">
                <a:latin typeface="Times New Roman" pitchFamily="18" charset="0"/>
              </a:rPr>
              <a:t>Алтай</a:t>
            </a:r>
          </a:p>
          <a:p>
            <a:r>
              <a:rPr lang="ru-RU" sz="2400" b="1" smtClean="0">
                <a:latin typeface="Times New Roman" pitchFamily="18" charset="0"/>
              </a:rPr>
              <a:t>Ввод в эксплуатацию Бованенковского месторождения. В 2012 г. – новый этап развития газовой промышленности России</a:t>
            </a:r>
          </a:p>
          <a:p>
            <a:r>
              <a:rPr lang="ru-RU" sz="2400" b="1" smtClean="0">
                <a:latin typeface="Times New Roman" pitchFamily="18" charset="0"/>
              </a:rPr>
              <a:t>освоение уникальных месторождений полуострова Ямал</a:t>
            </a:r>
          </a:p>
          <a:p>
            <a:pPr>
              <a:buFont typeface="Georgia" pitchFamily="18" charset="0"/>
              <a:buNone/>
            </a:pPr>
            <a:endParaRPr lang="ru-RU" sz="2400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0DFF5-7CE5-4949-9453-25A1B363A536}" type="slidenum">
              <a:rPr lang="ru-RU"/>
              <a:pPr>
                <a:defRPr/>
              </a:pPr>
              <a:t>35</a:t>
            </a:fld>
            <a:endParaRPr lang="ru-RU"/>
          </a:p>
        </p:txBody>
      </p:sp>
      <p:sp>
        <p:nvSpPr>
          <p:cNvPr id="60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90C09EA-3984-4B55-BF88-18FFDEB0C37E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1203" name="Rectangle 62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229600" cy="576262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Российские СПГ проекты</a:t>
            </a:r>
          </a:p>
        </p:txBody>
      </p:sp>
      <p:graphicFrame>
        <p:nvGraphicFramePr>
          <p:cNvPr id="95326" name="Group 94"/>
          <p:cNvGraphicFramePr>
            <a:graphicFrameLocks noGrp="1"/>
          </p:cNvGraphicFramePr>
          <p:nvPr>
            <p:ph idx="4294967295"/>
          </p:nvPr>
        </p:nvGraphicFramePr>
        <p:xfrm>
          <a:off x="468313" y="1268413"/>
          <a:ext cx="8229600" cy="5445125"/>
        </p:xfrm>
        <a:graphic>
          <a:graphicData uri="http://schemas.openxmlformats.org/drawingml/2006/table">
            <a:tbl>
              <a:tblPr/>
              <a:tblGrid>
                <a:gridCol w="3527425"/>
                <a:gridCol w="1655762"/>
                <a:gridCol w="1584325"/>
                <a:gridCol w="1462088"/>
              </a:tblGrid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Мощность,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млн. 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Состояние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Начало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пр-ва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Сахалин-2 СПГ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работает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Сахалин-2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ru-RU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технологич. линия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планиро-вание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Ямал СПГ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строитель-ство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Владивосток СПГ Газпром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планиро-вание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Сахалин-1 СПГ Роснефть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Печора СПГ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Роснефть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Балтийский СПГ Газпром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проекти-рование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СПГ-Горская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строитель-ство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Арктическ. СПГ Новатэк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прора-ботка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35398-14E8-48AE-95E4-4A21FF7B2DD1}" type="slidenum">
              <a:rPr lang="ru-RU"/>
              <a:pPr>
                <a:defRPr/>
              </a:pPr>
              <a:t>36</a:t>
            </a:fld>
            <a:endParaRPr lang="ru-RU"/>
          </a:p>
        </p:txBody>
      </p:sp>
      <p:sp>
        <p:nvSpPr>
          <p:cNvPr id="52226" name="Rectangle 2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69850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5808663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Добыча нефти и газа приводит к деформации глубоко залегающих пластов земли. Могут произойти внезапные глубокие оседания, похожие на землетрясения.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Примеры – в Азербайджане, в  Нефтеюганске.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Надежность оборудования.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Принятие ТР Таможенного Союза о безопасности машин и оборудования, отменяющего обязательную сертификацию нефтегазового оборудования было серьезной ошибкой. Мы возражали, но не были услышаны.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Выход – разработать стандарты организаций, которые бы ликвидировали эту несуразность.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Надо рекомендовать это всем нефтегазовым компаниям и инжиниринговым (российским) организациям.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6EECC-E990-4BA6-9D34-B43B06499744}" type="slidenum">
              <a:rPr lang="ru-RU"/>
              <a:pPr>
                <a:defRPr/>
              </a:pPr>
              <a:t>37</a:t>
            </a:fld>
            <a:endParaRPr lang="ru-RU"/>
          </a:p>
        </p:txBody>
      </p:sp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69850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881688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Авария в Мексиканском заливе продолжает звучать во всем мировом нефтегазовом бизнесе.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Трагедия вывела на передний план такие понятия, как система управления в области охраны труда (ОТ), техники безопасности (ТБ) и охраны окружающей среды (ООС).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По итогам экспертизы аварии </a:t>
            </a:r>
            <a:r>
              <a:rPr lang="en-US" sz="2400" b="1" smtClean="0">
                <a:latin typeface="Times New Roman" pitchFamily="18" charset="0"/>
              </a:rPr>
              <a:t>DNV</a:t>
            </a:r>
            <a:r>
              <a:rPr lang="ru-RU" sz="2400" b="1" smtClean="0">
                <a:latin typeface="Times New Roman" pitchFamily="18" charset="0"/>
              </a:rPr>
              <a:t> подготовило доклад и рекомендации. Рычаги воздействия на выполнение работ:</a:t>
            </a:r>
          </a:p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нормативные акты, обусловленные потребностями практической деятельности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Независимая экспертиза выполняемых работ установленным требованиям.</a:t>
            </a:r>
          </a:p>
          <a:p>
            <a:pPr>
              <a:buFont typeface="Georgia" pitchFamily="18" charset="0"/>
              <a:buNone/>
            </a:pPr>
            <a:r>
              <a:rPr lang="ru-RU" sz="2400" b="1" smtClean="0">
                <a:latin typeface="Times New Roman" pitchFamily="18" charset="0"/>
              </a:rPr>
              <a:t>Нормативные акты должны быть адаптированы к местным условиям.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38C5F-9618-4762-96AE-158CAECCDC65}" type="slidenum">
              <a:rPr lang="ru-RU"/>
              <a:pPr>
                <a:defRPr/>
              </a:pPr>
              <a:t>38</a:t>
            </a:fld>
            <a:endParaRPr lang="ru-RU"/>
          </a:p>
        </p:txBody>
      </p:sp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четкое распределение ролей и обязанностей. В том числе, на ком общая ответственность</a:t>
            </a:r>
          </a:p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целостный подход к рискам</a:t>
            </a:r>
          </a:p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общий мониторинг выполнения работ</a:t>
            </a:r>
          </a:p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современное управление барьерами. Аварии можно предотвратить, всегда имея на месте адекватные и надежные барьеры</a:t>
            </a:r>
          </a:p>
          <a:p>
            <a:pPr>
              <a:buFont typeface="Georgia" pitchFamily="18" charset="0"/>
              <a:buChar char="―"/>
            </a:pPr>
            <a:r>
              <a:rPr lang="ru-RU" sz="2400" b="1" smtClean="0">
                <a:latin typeface="Times New Roman" pitchFamily="18" charset="0"/>
              </a:rPr>
              <a:t>люди, технологии, оборудование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9B653-5223-4601-BD8B-DBCCE90AB2B1}" type="slidenum">
              <a:rPr lang="ru-RU"/>
              <a:pPr>
                <a:defRPr/>
              </a:pPr>
              <a:t>39</a:t>
            </a:fld>
            <a:endParaRPr lang="ru-RU"/>
          </a:p>
        </p:txBody>
      </p:sp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25413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5376863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Одна из проблем – отсутствие координации между отраслевыми ведомствами.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качестве иллюстрации: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Технический регламент по требованиями к моторным топливам.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После многочисленных перекосов сейчас с июля должен быть переход на топливо моторное пятого класса. А наш автопарк на 60% работает на бензинах АИ-80, АИ-76 и т.д.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Кто же будет балансировать подобные проблемы в отсутствие Госплана?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E62D6A-E7BE-4E9C-962C-1FAD2D2CE90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5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BCCC4CC-23CF-4F6A-8528-478DF8DCBD78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Удельный вес стран в добыче углеводородов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                                                                    2014 г.</a:t>
            </a:r>
          </a:p>
        </p:txBody>
      </p:sp>
      <p:graphicFrame>
        <p:nvGraphicFramePr>
          <p:cNvPr id="59466" name="Group 74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5394325"/>
        </p:xfrm>
        <a:graphic>
          <a:graphicData uri="http://schemas.openxmlformats.org/drawingml/2006/table">
            <a:tbl>
              <a:tblPr/>
              <a:tblGrid>
                <a:gridCol w="2951162"/>
                <a:gridCol w="1728788"/>
                <a:gridCol w="1871662"/>
                <a:gridCol w="1677988"/>
              </a:tblGrid>
              <a:tr h="369888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Страна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Добыча, млн. т н.э.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Удельный вес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2008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Мир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7348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США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Россия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Сауд. Аравия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Канада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Китай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Иран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Катар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ОАЭ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Норвегия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4FA3F-19EB-4B3A-B6E0-1D537FB93EC8}" type="slidenum">
              <a:rPr lang="ru-RU"/>
              <a:pPr>
                <a:defRPr/>
              </a:pPr>
              <a:t>40</a:t>
            </a:fld>
            <a:endParaRPr lang="ru-RU"/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25413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>
          <a:xfrm>
            <a:off x="395288" y="908050"/>
            <a:ext cx="8229600" cy="50165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 2006 г. был создан межотраслевой совет по техническому регулированию и стандартизации в нефтегазовом комплексе.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Первое, что было сделано – изменение структуры технических комитетов, которые занимались стандартизацией в НГК. Был образован ТК-23, который вобрал в себя основные проблемы стандартизации в нефтегазовом комплексе. Недавно создан подкомитет по Арктике.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9FD12-C115-4235-B20D-2EEC9CF7EF0B}" type="slidenum">
              <a:rPr lang="ru-RU"/>
              <a:pPr>
                <a:defRPr/>
              </a:pPr>
              <a:t>41</a:t>
            </a:fld>
            <a:endParaRPr lang="ru-RU"/>
          </a:p>
        </p:txBody>
      </p:sp>
      <p:sp>
        <p:nvSpPr>
          <p:cNvPr id="57346" name="Rectangle 2"/>
          <p:cNvSpPr>
            <a:spLocks noGrp="1"/>
          </p:cNvSpPr>
          <p:nvPr>
            <p:ph type="title"/>
          </p:nvPr>
        </p:nvSpPr>
        <p:spPr>
          <a:xfrm>
            <a:off x="323850" y="620713"/>
            <a:ext cx="8229600" cy="87312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873625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Межотраслевой Совет по Техническому регулированию и стандартизации в нефтегазовом комплексе стал новой формой взаимодействия бизнеса и государственных структур.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Вместе с тем, предложение о том, чтобы четко определить статус таких советов в законе «О стандартизации» не нашло поддержки.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09AC5-0DA8-490C-A9AD-0D7DCAC7515A}" type="slidenum">
              <a:rPr lang="ru-RU"/>
              <a:pPr>
                <a:defRPr/>
              </a:pPr>
              <a:t>42</a:t>
            </a:fld>
            <a:endParaRPr lang="ru-RU"/>
          </a:p>
        </p:txBody>
      </p:sp>
      <p:sp>
        <p:nvSpPr>
          <p:cNvPr id="6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76A0E3-A850-41DA-8218-DB86B15EF5E1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837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mtClean="0"/>
              <a:t>Россия на мировом рынке нефти и газа</a:t>
            </a:r>
          </a:p>
        </p:txBody>
      </p:sp>
      <p:sp>
        <p:nvSpPr>
          <p:cNvPr id="5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9890E85-FBE0-48C3-8F40-EFC65C17A119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83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83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endParaRPr lang="ru-RU" smtClean="0"/>
          </a:p>
          <a:p>
            <a:pPr>
              <a:buFont typeface="Georgia" pitchFamily="18" charset="0"/>
              <a:buNone/>
            </a:pPr>
            <a:endParaRPr lang="ru-RU" smtClean="0"/>
          </a:p>
          <a:p>
            <a:pPr>
              <a:buFont typeface="Georgia" pitchFamily="18" charset="0"/>
              <a:buNone/>
            </a:pPr>
            <a:endParaRPr lang="ru-RU" smtClean="0"/>
          </a:p>
          <a:p>
            <a:pPr algn="ctr">
              <a:buFont typeface="Georgia" pitchFamily="18" charset="0"/>
              <a:buNone/>
            </a:pPr>
            <a:r>
              <a:rPr lang="ru-RU" sz="3200" b="1" smtClean="0">
                <a:latin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4B474-B025-44AE-80E7-EFB5CD32CCC7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C39D6B7-0DF3-4C08-85B0-5416C052DDBC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647700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xfrm>
            <a:off x="457200" y="1341438"/>
            <a:ext cx="8229600" cy="5232400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Природный газ еще длительное время (20-30 лет) будет наиболее востребованным энергоносителем.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Главным рынком газа для РФ остается Европа. 308 млрд. м</a:t>
            </a:r>
            <a:r>
              <a:rPr lang="ru-RU" b="1" baseline="30000" smtClean="0">
                <a:latin typeface="Times New Roman" pitchFamily="18" charset="0"/>
              </a:rPr>
              <a:t>3</a:t>
            </a:r>
            <a:r>
              <a:rPr lang="ru-RU" b="1" smtClean="0">
                <a:latin typeface="Times New Roman" pitchFamily="18" charset="0"/>
              </a:rPr>
              <a:t> мощности РФ по транспорту газа в Европу.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Рост СПГ. Мощности в 2015 г. – 330 млрд. м</a:t>
            </a:r>
            <a:r>
              <a:rPr lang="ru-RU" b="1" baseline="30000" smtClean="0">
                <a:latin typeface="Times New Roman" pitchFamily="18" charset="0"/>
              </a:rPr>
              <a:t>3</a:t>
            </a:r>
            <a:r>
              <a:rPr lang="ru-RU" b="1" smtClean="0">
                <a:latin typeface="Times New Roman" pitchFamily="18" charset="0"/>
              </a:rPr>
              <a:t>. К 2040 г. – 740 млрд. м</a:t>
            </a:r>
            <a:r>
              <a:rPr lang="ru-RU" b="1" baseline="30000" smtClean="0">
                <a:latin typeface="Times New Roman" pitchFamily="18" charset="0"/>
              </a:rPr>
              <a:t>3</a:t>
            </a:r>
            <a:r>
              <a:rPr lang="ru-RU" b="1" smtClean="0">
                <a:latin typeface="Times New Roman" pitchFamily="18" charset="0"/>
              </a:rPr>
              <a:t>.</a:t>
            </a:r>
          </a:p>
          <a:p>
            <a:pPr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За 25 лет рост добычи газа составил 2,3% в год. 2014-2040 – 0,8% в год.</a:t>
            </a:r>
          </a:p>
          <a:p>
            <a:pPr>
              <a:buFont typeface="Georgia" pitchFamily="18" charset="0"/>
              <a:buNone/>
            </a:pPr>
            <a:endParaRPr lang="ru-RU" b="1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F8C13-35FF-44B8-9FA1-F0087BB54BCD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30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11437ED-E4A6-4BAF-A999-E7F51D438AF0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620713"/>
            <a:ext cx="8229600" cy="10668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Прогноз потребления газа в ЕС</a:t>
            </a:r>
            <a:b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                          				 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млрд. м</a:t>
            </a:r>
            <a:r>
              <a:rPr lang="ru-RU" sz="2400" b="1" baseline="3000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76836" name="Group 36"/>
          <p:cNvGraphicFramePr>
            <a:graphicFrameLocks noGrp="1"/>
          </p:cNvGraphicFramePr>
          <p:nvPr>
            <p:ph idx="4294967295"/>
          </p:nvPr>
        </p:nvGraphicFramePr>
        <p:xfrm>
          <a:off x="457200" y="2249488"/>
          <a:ext cx="8229600" cy="276542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819150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Потребле-</a:t>
                      </a:r>
                    </a:p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Внутренняя добыча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Импорт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2020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2030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2050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1F34E-3D40-4128-BA24-0595F74544C3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125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728C239-43AA-43B4-B08B-FEC21C5BB88D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404813"/>
            <a:ext cx="8229600" cy="504825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ТЭК России в 2011-2016 гг.</a:t>
            </a:r>
          </a:p>
        </p:txBody>
      </p:sp>
      <p:graphicFrame>
        <p:nvGraphicFramePr>
          <p:cNvPr id="64661" name="Group 149"/>
          <p:cNvGraphicFramePr>
            <a:graphicFrameLocks noGrp="1"/>
          </p:cNvGraphicFramePr>
          <p:nvPr>
            <p:ph idx="4294967295"/>
          </p:nvPr>
        </p:nvGraphicFramePr>
        <p:xfrm>
          <a:off x="468313" y="1196975"/>
          <a:ext cx="8229600" cy="5121275"/>
        </p:xfrm>
        <a:graphic>
          <a:graphicData uri="http://schemas.openxmlformats.org/drawingml/2006/table">
            <a:tbl>
              <a:tblPr/>
              <a:tblGrid>
                <a:gridCol w="3455987"/>
                <a:gridCol w="792163"/>
                <a:gridCol w="792162"/>
                <a:gridCol w="792163"/>
                <a:gridCol w="792162"/>
                <a:gridCol w="792163"/>
                <a:gridCol w="812800"/>
              </a:tblGrid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Собст. произв. первичн. ТЭР,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Природный газ, млрд. м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Нефть+газов. кондесат, млн. 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Уголь,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Эл. энерг. ГЭС, АЭС и пр.,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Импорт ТЭР в Россию,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(приход),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Внутренне потребление,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Экспорт ТЭР, млн. тут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Нефть,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Газ, млрд. м3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Уголь,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Нефтепродукты, млн. 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1630A-959E-4C44-BD08-EA62A794E99F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9" name="Номер слайда 22"/>
          <p:cNvSpPr txBox="1">
            <a:spLocks noGrp="1"/>
          </p:cNvSpPr>
          <p:nvPr/>
        </p:nvSpPr>
        <p:spPr>
          <a:xfrm>
            <a:off x="8174038" y="1588"/>
            <a:ext cx="762000" cy="3667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88A5382-FDDE-4965-851E-33E60106BA92}" type="slidenum">
              <a:rPr lang="ru-RU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3555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algn="ctr"/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Добыча, млрд. м</a:t>
            </a:r>
            <a:r>
              <a:rPr lang="ru-RU" b="1" baseline="3000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67620" name="Group 36"/>
          <p:cNvGraphicFramePr>
            <a:graphicFrameLocks noGrp="1"/>
          </p:cNvGraphicFramePr>
          <p:nvPr>
            <p:ph idx="4294967295"/>
          </p:nvPr>
        </p:nvGraphicFramePr>
        <p:xfrm>
          <a:off x="457200" y="2249488"/>
          <a:ext cx="8229600" cy="1900237"/>
        </p:xfrm>
        <a:graphic>
          <a:graphicData uri="http://schemas.openxmlformats.org/drawingml/2006/table">
            <a:tbl>
              <a:tblPr/>
              <a:tblGrid>
                <a:gridCol w="1646238"/>
                <a:gridCol w="1460500"/>
                <a:gridCol w="1655762"/>
                <a:gridCol w="1820863"/>
                <a:gridCol w="1646237"/>
              </a:tblGrid>
              <a:tr h="6746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Газпром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НОВАТЭК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Роснефть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2015 г.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14099-02D2-4395-AB87-0F0F65605451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Добыча газа в СССР</a:t>
            </a:r>
            <a:b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</a:rPr>
              <a:t>						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</a:rPr>
              <a:t>млрд. м</a:t>
            </a:r>
            <a:r>
              <a:rPr lang="ru-RU" sz="2400" b="1" baseline="30000" smtClean="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42938" indent="-533400">
              <a:buFont typeface="Georgia" pitchFamily="18" charset="0"/>
              <a:buNone/>
            </a:pPr>
            <a:r>
              <a:rPr lang="ru-RU" smtClean="0"/>
              <a:t>			</a:t>
            </a:r>
            <a:r>
              <a:rPr lang="ru-RU" b="1" smtClean="0">
                <a:latin typeface="Times New Roman" pitchFamily="18" charset="0"/>
              </a:rPr>
              <a:t>1945 г. -    3,3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1950 г. -    5,8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1960 г. -  45,3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1965 г. - 128,0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1970 г. - 198,0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1975 г. - 289,3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1980 г. - 435,2</a:t>
            </a:r>
          </a:p>
          <a:p>
            <a:pPr marL="642938" indent="-533400">
              <a:buFont typeface="Georgia" pitchFamily="18" charset="0"/>
              <a:buNone/>
            </a:pPr>
            <a:r>
              <a:rPr lang="ru-RU" b="1" smtClean="0">
                <a:latin typeface="Times New Roman" pitchFamily="18" charset="0"/>
              </a:rPr>
              <a:t>			1985 г. – 643,0</a:t>
            </a:r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1885</TotalTime>
  <Words>2012</Words>
  <Application>Microsoft Office PowerPoint</Application>
  <PresentationFormat>Экран (4:3)</PresentationFormat>
  <Paragraphs>644</Paragraphs>
  <Slides>42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42</vt:i4>
      </vt:variant>
    </vt:vector>
  </HeadingPairs>
  <TitlesOfParts>
    <vt:vector size="51" baseType="lpstr">
      <vt:lpstr>Arial</vt:lpstr>
      <vt:lpstr>Trebuchet MS</vt:lpstr>
      <vt:lpstr>Georgia</vt:lpstr>
      <vt:lpstr>Wingdings 2</vt:lpstr>
      <vt:lpstr>Calibri</vt:lpstr>
      <vt:lpstr>Times New Roman</vt:lpstr>
      <vt:lpstr>Городская</vt:lpstr>
      <vt:lpstr>Городская</vt:lpstr>
      <vt:lpstr>Городская</vt:lpstr>
      <vt:lpstr>Нефтегазовый комплекс в условиях геополитических и экономических вызовов: проблемы и пути решения </vt:lpstr>
      <vt:lpstr>Слайд 2</vt:lpstr>
      <vt:lpstr>Динамика производства и потребления энергоносителей за 50 лет по данным ВР</vt:lpstr>
      <vt:lpstr>Удельный вес стран в добыче углеводородов                                                                     2014 г.</vt:lpstr>
      <vt:lpstr>Слайд 5</vt:lpstr>
      <vt:lpstr>Прогноз потребления газа в ЕС                                млрд. м3</vt:lpstr>
      <vt:lpstr>ТЭК России в 2011-2016 гг.</vt:lpstr>
      <vt:lpstr>Добыча, млрд. м3</vt:lpstr>
      <vt:lpstr>Добыча газа в СССР       млрд. м3</vt:lpstr>
      <vt:lpstr>Добыча газа предприятиями Газпрома,                                                                             млрд. м3</vt:lpstr>
      <vt:lpstr>Слайд 11</vt:lpstr>
      <vt:lpstr>Вызовы для России</vt:lpstr>
      <vt:lpstr>Трубопроводный транспорт</vt:lpstr>
      <vt:lpstr>Слайд 14</vt:lpstr>
      <vt:lpstr>Стратегические проблемы нефтегазовой отрасли</vt:lpstr>
      <vt:lpstr>Прирост запасов на новых месторождениях</vt:lpstr>
      <vt:lpstr>ТРИЗ</vt:lpstr>
      <vt:lpstr>Слайд 18</vt:lpstr>
      <vt:lpstr>Слайд 19</vt:lpstr>
      <vt:lpstr>Добыча и полезное использование ПНГ</vt:lpstr>
      <vt:lpstr>Слайд 21</vt:lpstr>
      <vt:lpstr>Слайд 22</vt:lpstr>
      <vt:lpstr>Слайд 23</vt:lpstr>
      <vt:lpstr>Слайд 24</vt:lpstr>
      <vt:lpstr>Технологическая зависимость отечественного нефтегазового сектора</vt:lpstr>
      <vt:lpstr>Слайд 26</vt:lpstr>
      <vt:lpstr>Слайд 27</vt:lpstr>
      <vt:lpstr>Новая парадигма, концепция и стратегия НГК                                                           Ак. Конторович</vt:lpstr>
      <vt:lpstr>Современные тенденции в НГК</vt:lpstr>
      <vt:lpstr>Слайд 30</vt:lpstr>
      <vt:lpstr>Слайд 31</vt:lpstr>
      <vt:lpstr>Слайд 32</vt:lpstr>
      <vt:lpstr>Динамика развития мировой торговли СПГ                                                          млрд. м3</vt:lpstr>
      <vt:lpstr>Некоторые проекты последнего периода</vt:lpstr>
      <vt:lpstr>Российские СПГ проекты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Мифы нефтяной промышленности</dc:title>
  <dc:creator>маслик</dc:creator>
  <cp:lastModifiedBy>1</cp:lastModifiedBy>
  <cp:revision>138</cp:revision>
  <dcterms:created xsi:type="dcterms:W3CDTF">2011-04-18T09:28:59Z</dcterms:created>
  <dcterms:modified xsi:type="dcterms:W3CDTF">2017-08-14T05:56:32Z</dcterms:modified>
</cp:coreProperties>
</file>