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313" r:id="rId2"/>
    <p:sldId id="306" r:id="rId3"/>
    <p:sldId id="310" r:id="rId4"/>
    <p:sldId id="309" r:id="rId5"/>
    <p:sldId id="348" r:id="rId6"/>
    <p:sldId id="317" r:id="rId7"/>
    <p:sldId id="274" r:id="rId8"/>
    <p:sldId id="320" r:id="rId9"/>
    <p:sldId id="374" r:id="rId10"/>
    <p:sldId id="334" r:id="rId11"/>
    <p:sldId id="311" r:id="rId12"/>
    <p:sldId id="335" r:id="rId13"/>
    <p:sldId id="331" r:id="rId14"/>
    <p:sldId id="371" r:id="rId15"/>
    <p:sldId id="370" r:id="rId16"/>
    <p:sldId id="379" r:id="rId17"/>
    <p:sldId id="372" r:id="rId18"/>
    <p:sldId id="377" r:id="rId19"/>
    <p:sldId id="378" r:id="rId20"/>
    <p:sldId id="373" r:id="rId21"/>
    <p:sldId id="284" r:id="rId22"/>
    <p:sldId id="327" r:id="rId23"/>
    <p:sldId id="328" r:id="rId24"/>
    <p:sldId id="329" r:id="rId25"/>
    <p:sldId id="326" r:id="rId26"/>
    <p:sldId id="325" r:id="rId27"/>
    <p:sldId id="324" r:id="rId28"/>
    <p:sldId id="323" r:id="rId29"/>
    <p:sldId id="322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861" userDrawn="1">
          <p15:clr>
            <a:srgbClr val="A4A3A4"/>
          </p15:clr>
        </p15:guide>
        <p15:guide id="2" pos="782" userDrawn="1">
          <p15:clr>
            <a:srgbClr val="A4A3A4"/>
          </p15:clr>
        </p15:guide>
        <p15:guide id="3" orient="horz" pos="1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6BC2BB"/>
    <a:srgbClr val="051B3F"/>
    <a:srgbClr val="D7D1CC"/>
    <a:srgbClr val="D6EEEC"/>
    <a:srgbClr val="EEECEA"/>
    <a:srgbClr val="24303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7234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-474" y="-78"/>
      </p:cViewPr>
      <p:guideLst>
        <p:guide orient="horz" pos="3861"/>
        <p:guide orient="horz" pos="1083"/>
        <p:guide pos="7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1758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C895F-5B9A-446B-8F91-38248925E1E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1D7CD-292A-4BC7-9EF7-8FB9CAC070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Отмечены наградами</a:t>
          </a:r>
          <a:endParaRPr lang="en-GB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68451A-E2C3-474F-83C8-3305703C1F97}" type="parTrans" cxnId="{3D064351-2308-4000-9A7A-BC93A102ECED}">
      <dgm:prSet/>
      <dgm:spPr/>
      <dgm:t>
        <a:bodyPr/>
        <a:lstStyle/>
        <a:p>
          <a:endParaRPr lang="en-GB"/>
        </a:p>
      </dgm:t>
    </dgm:pt>
    <dgm:pt modelId="{1D106C7E-A561-4A84-8653-F102C8D8E15B}" type="sibTrans" cxnId="{3D064351-2308-4000-9A7A-BC93A102ECED}">
      <dgm:prSet/>
      <dgm:spPr/>
      <dgm:t>
        <a:bodyPr/>
        <a:lstStyle/>
        <a:p>
          <a:endParaRPr lang="en-GB"/>
        </a:p>
      </dgm:t>
    </dgm:pt>
    <dgm:pt modelId="{FE04EC4E-5CFF-4888-AF3D-DE51D273F04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800" b="0" dirty="0" smtClean="0">
              <a:latin typeface="Arial" pitchFamily="34" charset="0"/>
              <a:cs typeface="Arial" pitchFamily="34" charset="0"/>
            </a:rPr>
            <a:t>1-3-дневные интенсивные курсы</a:t>
          </a:r>
          <a:endParaRPr lang="en-GB" sz="1800" b="0" dirty="0">
            <a:latin typeface="Arial" pitchFamily="34" charset="0"/>
            <a:cs typeface="Arial" pitchFamily="34" charset="0"/>
          </a:endParaRPr>
        </a:p>
      </dgm:t>
    </dgm:pt>
    <dgm:pt modelId="{D8D3B3EC-E7C0-465E-98B5-271A8C4D6B8C}" type="parTrans" cxnId="{6D3E7D7B-222B-435B-9172-EF116A7AF941}">
      <dgm:prSet/>
      <dgm:spPr/>
      <dgm:t>
        <a:bodyPr/>
        <a:lstStyle/>
        <a:p>
          <a:endParaRPr lang="en-GB"/>
        </a:p>
      </dgm:t>
    </dgm:pt>
    <dgm:pt modelId="{609B6842-8383-4BAB-9494-D6E7368152B7}" type="sibTrans" cxnId="{6D3E7D7B-222B-435B-9172-EF116A7AF941}">
      <dgm:prSet/>
      <dgm:spPr/>
      <dgm:t>
        <a:bodyPr/>
        <a:lstStyle/>
        <a:p>
          <a:endParaRPr lang="en-GB"/>
        </a:p>
      </dgm:t>
    </dgm:pt>
    <dgm:pt modelId="{FF398713-3A8E-425B-92F6-B5BB136739A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800" dirty="0" smtClean="0">
              <a:latin typeface="Arial" pitchFamily="34" charset="0"/>
              <a:cs typeface="Arial" pitchFamily="34" charset="0"/>
            </a:rPr>
            <a:t>100%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направленность на конкретные нужды производства</a:t>
          </a:r>
          <a:endParaRPr lang="en-GB" sz="1800" dirty="0">
            <a:latin typeface="Arial" pitchFamily="34" charset="0"/>
            <a:cs typeface="Arial" pitchFamily="34" charset="0"/>
          </a:endParaRPr>
        </a:p>
      </dgm:t>
    </dgm:pt>
    <dgm:pt modelId="{A4041D12-938E-4AFB-A09B-3A61F47851E5}" type="parTrans" cxnId="{7F54AB86-2C1D-4AFE-B5AF-B3E4426F0B35}">
      <dgm:prSet/>
      <dgm:spPr/>
      <dgm:t>
        <a:bodyPr/>
        <a:lstStyle/>
        <a:p>
          <a:endParaRPr lang="en-GB"/>
        </a:p>
      </dgm:t>
    </dgm:pt>
    <dgm:pt modelId="{C75AC29A-9621-4F10-AF17-C86418110521}" type="sibTrans" cxnId="{7F54AB86-2C1D-4AFE-B5AF-B3E4426F0B35}">
      <dgm:prSet/>
      <dgm:spPr/>
      <dgm:t>
        <a:bodyPr/>
        <a:lstStyle/>
        <a:p>
          <a:endParaRPr lang="en-GB"/>
        </a:p>
      </dgm:t>
    </dgm:pt>
    <dgm:pt modelId="{C0765DE4-C7A8-4829-A38D-C16A2D20DD8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Глубокое понимание  материала</a:t>
          </a:r>
          <a:endParaRPr lang="en-GB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3CC4801-CA1D-448F-A9E1-696A5D661231}" type="parTrans" cxnId="{768B73F4-375E-4A28-B063-18685A969318}">
      <dgm:prSet/>
      <dgm:spPr/>
      <dgm:t>
        <a:bodyPr/>
        <a:lstStyle/>
        <a:p>
          <a:endParaRPr lang="en-GB"/>
        </a:p>
      </dgm:t>
    </dgm:pt>
    <dgm:pt modelId="{5EF91379-BA71-4599-B8FB-643EE6BAD805}" type="sibTrans" cxnId="{768B73F4-375E-4A28-B063-18685A969318}">
      <dgm:prSet/>
      <dgm:spPr/>
      <dgm:t>
        <a:bodyPr/>
        <a:lstStyle/>
        <a:p>
          <a:endParaRPr lang="en-GB"/>
        </a:p>
      </dgm:t>
    </dgm:pt>
    <dgm:pt modelId="{8E12AF53-FF7B-4C61-BFDE-6F0B0B894585}" type="pres">
      <dgm:prSet presAssocID="{D05C895F-5B9A-446B-8F91-38248925E1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1CDD77-39F0-4ED8-9A4A-EDAB5B893F58}" type="pres">
      <dgm:prSet presAssocID="{3881D7CD-292A-4BC7-9EF7-8FB9CAC0701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1FC8-FF6D-43AA-B782-3B237C010159}" type="pres">
      <dgm:prSet presAssocID="{1D106C7E-A561-4A84-8653-F102C8D8E15B}" presName="sibTrans" presStyleCnt="0"/>
      <dgm:spPr/>
    </dgm:pt>
    <dgm:pt modelId="{5183D29C-5CB7-46D0-A07F-055D7CBDBF2B}" type="pres">
      <dgm:prSet presAssocID="{FE04EC4E-5CFF-4888-AF3D-DE51D273F0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245CB-FB80-4491-9CEE-A38AD1CCE000}" type="pres">
      <dgm:prSet presAssocID="{609B6842-8383-4BAB-9494-D6E7368152B7}" presName="sibTrans" presStyleCnt="0"/>
      <dgm:spPr/>
    </dgm:pt>
    <dgm:pt modelId="{A80174F3-043A-425F-9F78-3003EC2AE4DD}" type="pres">
      <dgm:prSet presAssocID="{FF398713-3A8E-425B-92F6-B5BB136739A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7ED97-3E44-410A-A991-FFFB66AE715F}" type="pres">
      <dgm:prSet presAssocID="{C75AC29A-9621-4F10-AF17-C86418110521}" presName="sibTrans" presStyleCnt="0"/>
      <dgm:spPr/>
    </dgm:pt>
    <dgm:pt modelId="{914EE254-A1D3-4C6B-8075-6E7C25B041DE}" type="pres">
      <dgm:prSet presAssocID="{C0765DE4-C7A8-4829-A38D-C16A2D20DD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DC4E1EC-1E6A-41D1-90AC-C587F64561A1}" type="presOf" srcId="{FE04EC4E-5CFF-4888-AF3D-DE51D273F041}" destId="{5183D29C-5CB7-46D0-A07F-055D7CBDBF2B}" srcOrd="0" destOrd="0" presId="urn:microsoft.com/office/officeart/2005/8/layout/default#1"/>
    <dgm:cxn modelId="{C549BB58-9A4B-4A5B-A483-FD27923E4AF7}" type="presOf" srcId="{D05C895F-5B9A-446B-8F91-38248925E1EA}" destId="{8E12AF53-FF7B-4C61-BFDE-6F0B0B894585}" srcOrd="0" destOrd="0" presId="urn:microsoft.com/office/officeart/2005/8/layout/default#1"/>
    <dgm:cxn modelId="{7F54AB86-2C1D-4AFE-B5AF-B3E4426F0B35}" srcId="{D05C895F-5B9A-446B-8F91-38248925E1EA}" destId="{FF398713-3A8E-425B-92F6-B5BB136739AA}" srcOrd="2" destOrd="0" parTransId="{A4041D12-938E-4AFB-A09B-3A61F47851E5}" sibTransId="{C75AC29A-9621-4F10-AF17-C86418110521}"/>
    <dgm:cxn modelId="{3D064351-2308-4000-9A7A-BC93A102ECED}" srcId="{D05C895F-5B9A-446B-8F91-38248925E1EA}" destId="{3881D7CD-292A-4BC7-9EF7-8FB9CAC07017}" srcOrd="0" destOrd="0" parTransId="{7268451A-E2C3-474F-83C8-3305703C1F97}" sibTransId="{1D106C7E-A561-4A84-8653-F102C8D8E15B}"/>
    <dgm:cxn modelId="{768B73F4-375E-4A28-B063-18685A969318}" srcId="{D05C895F-5B9A-446B-8F91-38248925E1EA}" destId="{C0765DE4-C7A8-4829-A38D-C16A2D20DD86}" srcOrd="3" destOrd="0" parTransId="{43CC4801-CA1D-448F-A9E1-696A5D661231}" sibTransId="{5EF91379-BA71-4599-B8FB-643EE6BAD805}"/>
    <dgm:cxn modelId="{58742FE0-9422-44B1-BA62-AC78293BBA8D}" type="presOf" srcId="{3881D7CD-292A-4BC7-9EF7-8FB9CAC07017}" destId="{701CDD77-39F0-4ED8-9A4A-EDAB5B893F58}" srcOrd="0" destOrd="0" presId="urn:microsoft.com/office/officeart/2005/8/layout/default#1"/>
    <dgm:cxn modelId="{69BD0D6F-0D31-4CC4-A910-1988E360D2E3}" type="presOf" srcId="{FF398713-3A8E-425B-92F6-B5BB136739AA}" destId="{A80174F3-043A-425F-9F78-3003EC2AE4DD}" srcOrd="0" destOrd="0" presId="urn:microsoft.com/office/officeart/2005/8/layout/default#1"/>
    <dgm:cxn modelId="{6D3E7D7B-222B-435B-9172-EF116A7AF941}" srcId="{D05C895F-5B9A-446B-8F91-38248925E1EA}" destId="{FE04EC4E-5CFF-4888-AF3D-DE51D273F041}" srcOrd="1" destOrd="0" parTransId="{D8D3B3EC-E7C0-465E-98B5-271A8C4D6B8C}" sibTransId="{609B6842-8383-4BAB-9494-D6E7368152B7}"/>
    <dgm:cxn modelId="{26DCB6F2-642C-49E8-A281-102DF2457729}" type="presOf" srcId="{C0765DE4-C7A8-4829-A38D-C16A2D20DD86}" destId="{914EE254-A1D3-4C6B-8075-6E7C25B041DE}" srcOrd="0" destOrd="0" presId="urn:microsoft.com/office/officeart/2005/8/layout/default#1"/>
    <dgm:cxn modelId="{A80A3C19-2101-43F1-9C02-2A57C1E0DFE7}" type="presParOf" srcId="{8E12AF53-FF7B-4C61-BFDE-6F0B0B894585}" destId="{701CDD77-39F0-4ED8-9A4A-EDAB5B893F58}" srcOrd="0" destOrd="0" presId="urn:microsoft.com/office/officeart/2005/8/layout/default#1"/>
    <dgm:cxn modelId="{EA46A77C-D182-4353-B7A0-961609A689BE}" type="presParOf" srcId="{8E12AF53-FF7B-4C61-BFDE-6F0B0B894585}" destId="{5EEF1FC8-FF6D-43AA-B782-3B237C010159}" srcOrd="1" destOrd="0" presId="urn:microsoft.com/office/officeart/2005/8/layout/default#1"/>
    <dgm:cxn modelId="{EBD9C4DD-D72D-4BA5-A882-C395BA3CEE80}" type="presParOf" srcId="{8E12AF53-FF7B-4C61-BFDE-6F0B0B894585}" destId="{5183D29C-5CB7-46D0-A07F-055D7CBDBF2B}" srcOrd="2" destOrd="0" presId="urn:microsoft.com/office/officeart/2005/8/layout/default#1"/>
    <dgm:cxn modelId="{ED278D6C-7197-46DD-A2DB-FA344E79B22D}" type="presParOf" srcId="{8E12AF53-FF7B-4C61-BFDE-6F0B0B894585}" destId="{78D245CB-FB80-4491-9CEE-A38AD1CCE000}" srcOrd="3" destOrd="0" presId="urn:microsoft.com/office/officeart/2005/8/layout/default#1"/>
    <dgm:cxn modelId="{F307D433-F4E6-4A42-A389-B37B3EB95886}" type="presParOf" srcId="{8E12AF53-FF7B-4C61-BFDE-6F0B0B894585}" destId="{A80174F3-043A-425F-9F78-3003EC2AE4DD}" srcOrd="4" destOrd="0" presId="urn:microsoft.com/office/officeart/2005/8/layout/default#1"/>
    <dgm:cxn modelId="{8B110D04-2A71-4DF9-8BB5-5E843C8EEF69}" type="presParOf" srcId="{8E12AF53-FF7B-4C61-BFDE-6F0B0B894585}" destId="{2017ED97-3E44-410A-A991-FFFB66AE715F}" srcOrd="5" destOrd="0" presId="urn:microsoft.com/office/officeart/2005/8/layout/default#1"/>
    <dgm:cxn modelId="{8D7AF461-AA69-4573-B64D-141D3156E148}" type="presParOf" srcId="{8E12AF53-FF7B-4C61-BFDE-6F0B0B894585}" destId="{914EE254-A1D3-4C6B-8075-6E7C25B041D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C895F-5B9A-446B-8F91-38248925E1E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1D7CD-292A-4BC7-9EF7-8FB9CAC0701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ru-RU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Бетон</a:t>
          </a:r>
          <a:endParaRPr lang="en-GB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268451A-E2C3-474F-83C8-3305703C1F97}" type="parTrans" cxnId="{3D064351-2308-4000-9A7A-BC93A102ECED}">
      <dgm:prSet/>
      <dgm:spPr/>
      <dgm:t>
        <a:bodyPr/>
        <a:lstStyle/>
        <a:p>
          <a:endParaRPr lang="en-GB"/>
        </a:p>
      </dgm:t>
    </dgm:pt>
    <dgm:pt modelId="{1D106C7E-A561-4A84-8653-F102C8D8E15B}" type="sibTrans" cxnId="{3D064351-2308-4000-9A7A-BC93A102ECED}">
      <dgm:prSet/>
      <dgm:spPr/>
      <dgm:t>
        <a:bodyPr/>
        <a:lstStyle/>
        <a:p>
          <a:endParaRPr lang="en-GB"/>
        </a:p>
      </dgm:t>
    </dgm:pt>
    <dgm:pt modelId="{FE04EC4E-5CFF-4888-AF3D-DE51D273F04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ru-RU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Цемент</a:t>
          </a:r>
          <a:endParaRPr lang="en-GB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8D3B3EC-E7C0-465E-98B5-271A8C4D6B8C}" type="parTrans" cxnId="{6D3E7D7B-222B-435B-9172-EF116A7AF941}">
      <dgm:prSet/>
      <dgm:spPr/>
      <dgm:t>
        <a:bodyPr/>
        <a:lstStyle/>
        <a:p>
          <a:endParaRPr lang="en-GB"/>
        </a:p>
      </dgm:t>
    </dgm:pt>
    <dgm:pt modelId="{609B6842-8383-4BAB-9494-D6E7368152B7}" type="sibTrans" cxnId="{6D3E7D7B-222B-435B-9172-EF116A7AF941}">
      <dgm:prSet/>
      <dgm:spPr/>
      <dgm:t>
        <a:bodyPr/>
        <a:lstStyle/>
        <a:p>
          <a:endParaRPr lang="en-GB"/>
        </a:p>
      </dgm:t>
    </dgm:pt>
    <dgm:pt modelId="{FF398713-3A8E-425B-92F6-B5BB136739A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Добавки</a:t>
          </a:r>
          <a:endParaRPr lang="en-GB" sz="1800" dirty="0">
            <a:latin typeface="Arial" pitchFamily="34" charset="0"/>
            <a:cs typeface="Arial" pitchFamily="34" charset="0"/>
          </a:endParaRPr>
        </a:p>
      </dgm:t>
    </dgm:pt>
    <dgm:pt modelId="{A4041D12-938E-4AFB-A09B-3A61F47851E5}" type="parTrans" cxnId="{7F54AB86-2C1D-4AFE-B5AF-B3E4426F0B35}">
      <dgm:prSet/>
      <dgm:spPr/>
      <dgm:t>
        <a:bodyPr/>
        <a:lstStyle/>
        <a:p>
          <a:endParaRPr lang="en-GB"/>
        </a:p>
      </dgm:t>
    </dgm:pt>
    <dgm:pt modelId="{C75AC29A-9621-4F10-AF17-C86418110521}" type="sibTrans" cxnId="{7F54AB86-2C1D-4AFE-B5AF-B3E4426F0B35}">
      <dgm:prSet/>
      <dgm:spPr/>
      <dgm:t>
        <a:bodyPr/>
        <a:lstStyle/>
        <a:p>
          <a:endParaRPr lang="en-GB"/>
        </a:p>
      </dgm:t>
    </dgm:pt>
    <dgm:pt modelId="{C0765DE4-C7A8-4829-A38D-C16A2D20DD86}">
      <dgm:prSet phldrT="[Text]" custT="1"/>
      <dgm:spPr>
        <a:solidFill>
          <a:srgbClr val="6BC2BB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Обучение техников нефтяных лабораторий</a:t>
          </a:r>
          <a:endParaRPr lang="en-GB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3CC4801-CA1D-448F-A9E1-696A5D661231}" type="parTrans" cxnId="{768B73F4-375E-4A28-B063-18685A969318}">
      <dgm:prSet/>
      <dgm:spPr/>
      <dgm:t>
        <a:bodyPr/>
        <a:lstStyle/>
        <a:p>
          <a:endParaRPr lang="en-GB"/>
        </a:p>
      </dgm:t>
    </dgm:pt>
    <dgm:pt modelId="{5EF91379-BA71-4599-B8FB-643EE6BAD805}" type="sibTrans" cxnId="{768B73F4-375E-4A28-B063-18685A969318}">
      <dgm:prSet/>
      <dgm:spPr/>
      <dgm:t>
        <a:bodyPr/>
        <a:lstStyle/>
        <a:p>
          <a:endParaRPr lang="en-GB"/>
        </a:p>
      </dgm:t>
    </dgm:pt>
    <dgm:pt modelId="{4964CB2D-1EB1-449E-98BA-C83EA0D19ADB}">
      <dgm:prSet phldrT="[Text]" custT="1"/>
      <dgm:spPr>
        <a:solidFill>
          <a:srgbClr val="00B0F0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Окружающая среда</a:t>
          </a:r>
          <a:endParaRPr lang="en-GB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742C799-FE8F-43E4-AA3E-7E443D314069}" type="parTrans" cxnId="{A4A40BEB-EA34-4B7A-AB19-62CAA1078F70}">
      <dgm:prSet/>
      <dgm:spPr/>
      <dgm:t>
        <a:bodyPr/>
        <a:lstStyle/>
        <a:p>
          <a:endParaRPr lang="en-GB"/>
        </a:p>
      </dgm:t>
    </dgm:pt>
    <dgm:pt modelId="{B6B740DF-8443-422A-BB8E-C293DE41D336}" type="sibTrans" cxnId="{A4A40BEB-EA34-4B7A-AB19-62CAA1078F70}">
      <dgm:prSet/>
      <dgm:spPr/>
      <dgm:t>
        <a:bodyPr/>
        <a:lstStyle/>
        <a:p>
          <a:endParaRPr lang="en-GB"/>
        </a:p>
      </dgm:t>
    </dgm:pt>
    <dgm:pt modelId="{D93CCD05-E49D-402B-BA2F-3290CB07B4D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Металлы</a:t>
          </a:r>
          <a:endParaRPr lang="en-GB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B534DE3-D98C-452A-B4F9-8C2EA7C16D3C}" type="parTrans" cxnId="{A3D9BF94-7887-4BDF-84CD-5C5ADFABAFEA}">
      <dgm:prSet/>
      <dgm:spPr/>
      <dgm:t>
        <a:bodyPr/>
        <a:lstStyle/>
        <a:p>
          <a:endParaRPr lang="en-GB"/>
        </a:p>
      </dgm:t>
    </dgm:pt>
    <dgm:pt modelId="{6C9F2D8E-4A77-4F3F-BB62-0D1AC000E39E}" type="sibTrans" cxnId="{A3D9BF94-7887-4BDF-84CD-5C5ADFABAFEA}">
      <dgm:prSet/>
      <dgm:spPr/>
      <dgm:t>
        <a:bodyPr/>
        <a:lstStyle/>
        <a:p>
          <a:endParaRPr lang="en-GB"/>
        </a:p>
      </dgm:t>
    </dgm:pt>
    <dgm:pt modelId="{8E12AF53-FF7B-4C61-BFDE-6F0B0B894585}" type="pres">
      <dgm:prSet presAssocID="{D05C895F-5B9A-446B-8F91-38248925E1E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01CDD77-39F0-4ED8-9A4A-EDAB5B893F58}" type="pres">
      <dgm:prSet presAssocID="{3881D7CD-292A-4BC7-9EF7-8FB9CAC0701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EF1FC8-FF6D-43AA-B782-3B237C010159}" type="pres">
      <dgm:prSet presAssocID="{1D106C7E-A561-4A84-8653-F102C8D8E15B}" presName="sibTrans" presStyleCnt="0"/>
      <dgm:spPr/>
    </dgm:pt>
    <dgm:pt modelId="{5183D29C-5CB7-46D0-A07F-055D7CBDBF2B}" type="pres">
      <dgm:prSet presAssocID="{FE04EC4E-5CFF-4888-AF3D-DE51D273F0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245CB-FB80-4491-9CEE-A38AD1CCE000}" type="pres">
      <dgm:prSet presAssocID="{609B6842-8383-4BAB-9494-D6E7368152B7}" presName="sibTrans" presStyleCnt="0"/>
      <dgm:spPr/>
    </dgm:pt>
    <dgm:pt modelId="{A80174F3-043A-425F-9F78-3003EC2AE4DD}" type="pres">
      <dgm:prSet presAssocID="{FF398713-3A8E-425B-92F6-B5BB136739A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7ED97-3E44-410A-A991-FFFB66AE715F}" type="pres">
      <dgm:prSet presAssocID="{C75AC29A-9621-4F10-AF17-C86418110521}" presName="sibTrans" presStyleCnt="0"/>
      <dgm:spPr/>
    </dgm:pt>
    <dgm:pt modelId="{914EE254-A1D3-4C6B-8075-6E7C25B041DE}" type="pres">
      <dgm:prSet presAssocID="{C0765DE4-C7A8-4829-A38D-C16A2D20DD8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50CF35-BC7F-48EC-B39B-332220065963}" type="pres">
      <dgm:prSet presAssocID="{5EF91379-BA71-4599-B8FB-643EE6BAD805}" presName="sibTrans" presStyleCnt="0"/>
      <dgm:spPr/>
    </dgm:pt>
    <dgm:pt modelId="{0C471EA8-76AD-414B-9496-DFB74BF83FA8}" type="pres">
      <dgm:prSet presAssocID="{4964CB2D-1EB1-449E-98BA-C83EA0D19AD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8CB260-125E-4C8A-805E-A8D63C721932}" type="pres">
      <dgm:prSet presAssocID="{B6B740DF-8443-422A-BB8E-C293DE41D336}" presName="sibTrans" presStyleCnt="0"/>
      <dgm:spPr/>
    </dgm:pt>
    <dgm:pt modelId="{A0DEE205-1017-4F2C-B7AA-1191730C140C}" type="pres">
      <dgm:prSet presAssocID="{D93CCD05-E49D-402B-BA2F-3290CB07B4D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400CBC0-7AF4-44C3-9DA1-D798CB20BE6B}" type="presOf" srcId="{D05C895F-5B9A-446B-8F91-38248925E1EA}" destId="{8E12AF53-FF7B-4C61-BFDE-6F0B0B894585}" srcOrd="0" destOrd="0" presId="urn:microsoft.com/office/officeart/2005/8/layout/default#2"/>
    <dgm:cxn modelId="{B6EF22C1-7261-4E6C-8513-76BA98D200EC}" type="presOf" srcId="{FE04EC4E-5CFF-4888-AF3D-DE51D273F041}" destId="{5183D29C-5CB7-46D0-A07F-055D7CBDBF2B}" srcOrd="0" destOrd="0" presId="urn:microsoft.com/office/officeart/2005/8/layout/default#2"/>
    <dgm:cxn modelId="{7F54AB86-2C1D-4AFE-B5AF-B3E4426F0B35}" srcId="{D05C895F-5B9A-446B-8F91-38248925E1EA}" destId="{FF398713-3A8E-425B-92F6-B5BB136739AA}" srcOrd="2" destOrd="0" parTransId="{A4041D12-938E-4AFB-A09B-3A61F47851E5}" sibTransId="{C75AC29A-9621-4F10-AF17-C86418110521}"/>
    <dgm:cxn modelId="{A9512016-D18E-4430-BCBF-E12C65E52AA2}" type="presOf" srcId="{4964CB2D-1EB1-449E-98BA-C83EA0D19ADB}" destId="{0C471EA8-76AD-414B-9496-DFB74BF83FA8}" srcOrd="0" destOrd="0" presId="urn:microsoft.com/office/officeart/2005/8/layout/default#2"/>
    <dgm:cxn modelId="{3D064351-2308-4000-9A7A-BC93A102ECED}" srcId="{D05C895F-5B9A-446B-8F91-38248925E1EA}" destId="{3881D7CD-292A-4BC7-9EF7-8FB9CAC07017}" srcOrd="0" destOrd="0" parTransId="{7268451A-E2C3-474F-83C8-3305703C1F97}" sibTransId="{1D106C7E-A561-4A84-8653-F102C8D8E15B}"/>
    <dgm:cxn modelId="{A4A40BEB-EA34-4B7A-AB19-62CAA1078F70}" srcId="{D05C895F-5B9A-446B-8F91-38248925E1EA}" destId="{4964CB2D-1EB1-449E-98BA-C83EA0D19ADB}" srcOrd="4" destOrd="0" parTransId="{E742C799-FE8F-43E4-AA3E-7E443D314069}" sibTransId="{B6B740DF-8443-422A-BB8E-C293DE41D336}"/>
    <dgm:cxn modelId="{D02A38F1-A496-4C31-A6C4-582F40EEFFD1}" type="presOf" srcId="{FF398713-3A8E-425B-92F6-B5BB136739AA}" destId="{A80174F3-043A-425F-9F78-3003EC2AE4DD}" srcOrd="0" destOrd="0" presId="urn:microsoft.com/office/officeart/2005/8/layout/default#2"/>
    <dgm:cxn modelId="{768B73F4-375E-4A28-B063-18685A969318}" srcId="{D05C895F-5B9A-446B-8F91-38248925E1EA}" destId="{C0765DE4-C7A8-4829-A38D-C16A2D20DD86}" srcOrd="3" destOrd="0" parTransId="{43CC4801-CA1D-448F-A9E1-696A5D661231}" sibTransId="{5EF91379-BA71-4599-B8FB-643EE6BAD805}"/>
    <dgm:cxn modelId="{A3D9BF94-7887-4BDF-84CD-5C5ADFABAFEA}" srcId="{D05C895F-5B9A-446B-8F91-38248925E1EA}" destId="{D93CCD05-E49D-402B-BA2F-3290CB07B4D1}" srcOrd="5" destOrd="0" parTransId="{4B534DE3-D98C-452A-B4F9-8C2EA7C16D3C}" sibTransId="{6C9F2D8E-4A77-4F3F-BB62-0D1AC000E39E}"/>
    <dgm:cxn modelId="{9C4C7FA8-AFF9-46FD-9EA8-ADEA1FBF6BBC}" type="presOf" srcId="{C0765DE4-C7A8-4829-A38D-C16A2D20DD86}" destId="{914EE254-A1D3-4C6B-8075-6E7C25B041DE}" srcOrd="0" destOrd="0" presId="urn:microsoft.com/office/officeart/2005/8/layout/default#2"/>
    <dgm:cxn modelId="{03D2E1B1-F801-4B48-9538-51671E294EF5}" type="presOf" srcId="{3881D7CD-292A-4BC7-9EF7-8FB9CAC07017}" destId="{701CDD77-39F0-4ED8-9A4A-EDAB5B893F58}" srcOrd="0" destOrd="0" presId="urn:microsoft.com/office/officeart/2005/8/layout/default#2"/>
    <dgm:cxn modelId="{52DC22D0-AE20-41C4-B824-1086B614B039}" type="presOf" srcId="{D93CCD05-E49D-402B-BA2F-3290CB07B4D1}" destId="{A0DEE205-1017-4F2C-B7AA-1191730C140C}" srcOrd="0" destOrd="0" presId="urn:microsoft.com/office/officeart/2005/8/layout/default#2"/>
    <dgm:cxn modelId="{6D3E7D7B-222B-435B-9172-EF116A7AF941}" srcId="{D05C895F-5B9A-446B-8F91-38248925E1EA}" destId="{FE04EC4E-5CFF-4888-AF3D-DE51D273F041}" srcOrd="1" destOrd="0" parTransId="{D8D3B3EC-E7C0-465E-98B5-271A8C4D6B8C}" sibTransId="{609B6842-8383-4BAB-9494-D6E7368152B7}"/>
    <dgm:cxn modelId="{BF168EBE-A371-43E9-8C4A-F7BD2DD0D7AB}" type="presParOf" srcId="{8E12AF53-FF7B-4C61-BFDE-6F0B0B894585}" destId="{701CDD77-39F0-4ED8-9A4A-EDAB5B893F58}" srcOrd="0" destOrd="0" presId="urn:microsoft.com/office/officeart/2005/8/layout/default#2"/>
    <dgm:cxn modelId="{B924DF67-6348-48E9-AC15-7C461E5AC832}" type="presParOf" srcId="{8E12AF53-FF7B-4C61-BFDE-6F0B0B894585}" destId="{5EEF1FC8-FF6D-43AA-B782-3B237C010159}" srcOrd="1" destOrd="0" presId="urn:microsoft.com/office/officeart/2005/8/layout/default#2"/>
    <dgm:cxn modelId="{A82A2E46-F4FD-4E75-8403-6364BAEE696C}" type="presParOf" srcId="{8E12AF53-FF7B-4C61-BFDE-6F0B0B894585}" destId="{5183D29C-5CB7-46D0-A07F-055D7CBDBF2B}" srcOrd="2" destOrd="0" presId="urn:microsoft.com/office/officeart/2005/8/layout/default#2"/>
    <dgm:cxn modelId="{0636480E-4976-4724-B9A3-7151445416EA}" type="presParOf" srcId="{8E12AF53-FF7B-4C61-BFDE-6F0B0B894585}" destId="{78D245CB-FB80-4491-9CEE-A38AD1CCE000}" srcOrd="3" destOrd="0" presId="urn:microsoft.com/office/officeart/2005/8/layout/default#2"/>
    <dgm:cxn modelId="{DA027340-038D-44B7-91ED-44BA745C6EB9}" type="presParOf" srcId="{8E12AF53-FF7B-4C61-BFDE-6F0B0B894585}" destId="{A80174F3-043A-425F-9F78-3003EC2AE4DD}" srcOrd="4" destOrd="0" presId="urn:microsoft.com/office/officeart/2005/8/layout/default#2"/>
    <dgm:cxn modelId="{24096B7D-DFD0-40CD-A693-D72D7D757FDE}" type="presParOf" srcId="{8E12AF53-FF7B-4C61-BFDE-6F0B0B894585}" destId="{2017ED97-3E44-410A-A991-FFFB66AE715F}" srcOrd="5" destOrd="0" presId="urn:microsoft.com/office/officeart/2005/8/layout/default#2"/>
    <dgm:cxn modelId="{3BFF0919-46B3-4F4A-8A88-3F9E6A468635}" type="presParOf" srcId="{8E12AF53-FF7B-4C61-BFDE-6F0B0B894585}" destId="{914EE254-A1D3-4C6B-8075-6E7C25B041DE}" srcOrd="6" destOrd="0" presId="urn:microsoft.com/office/officeart/2005/8/layout/default#2"/>
    <dgm:cxn modelId="{6EBE1BE2-5FC4-45BC-960E-993608CB2510}" type="presParOf" srcId="{8E12AF53-FF7B-4C61-BFDE-6F0B0B894585}" destId="{5850CF35-BC7F-48EC-B39B-332220065963}" srcOrd="7" destOrd="0" presId="urn:microsoft.com/office/officeart/2005/8/layout/default#2"/>
    <dgm:cxn modelId="{1C1B408A-E6DC-4D72-877D-6456BAF323CE}" type="presParOf" srcId="{8E12AF53-FF7B-4C61-BFDE-6F0B0B894585}" destId="{0C471EA8-76AD-414B-9496-DFB74BF83FA8}" srcOrd="8" destOrd="0" presId="urn:microsoft.com/office/officeart/2005/8/layout/default#2"/>
    <dgm:cxn modelId="{11B905B9-DFEF-487B-84FF-F72AB34D1F4E}" type="presParOf" srcId="{8E12AF53-FF7B-4C61-BFDE-6F0B0B894585}" destId="{3B8CB260-125E-4C8A-805E-A8D63C721932}" srcOrd="9" destOrd="0" presId="urn:microsoft.com/office/officeart/2005/8/layout/default#2"/>
    <dgm:cxn modelId="{B9EBE755-2D18-413F-8057-731BB34D7AFF}" type="presParOf" srcId="{8E12AF53-FF7B-4C61-BFDE-6F0B0B894585}" destId="{A0DEE205-1017-4F2C-B7AA-1191730C140C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CEADB-9383-41F3-AE20-0578A49EDC45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8C3E-0F33-4796-8FCF-9FA1139B219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537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E25AC-EFDC-429F-A596-63AB2339D9F9}" type="datetimeFigureOut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854A-FED2-4495-B567-1859074471A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7904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9854A-FED2-4495-B567-1859074471A7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935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3856" y="-13856"/>
            <a:ext cx="9175856" cy="6871855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1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DEF06-138F-4196-9965-86EE763A64F3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7963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102688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30325" y="1508068"/>
            <a:ext cx="2700000" cy="270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3539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350475" y="4284000"/>
            <a:ext cx="2707488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249897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230325" y="4284000"/>
            <a:ext cx="2713996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108264" y="4571791"/>
            <a:ext cx="2694424" cy="1633141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20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6102688" y="4284000"/>
            <a:ext cx="2700000" cy="25313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315201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2B178-3CF5-4427-9735-FF1FFE80E44B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4680000" cy="468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6"/>
            <a:ext cx="3551700" cy="3008708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357657" y="5020760"/>
            <a:ext cx="3551700" cy="118671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800" i="1" baseline="0">
                <a:solidFill>
                  <a:schemeClr val="accent5"/>
                </a:solidFill>
              </a:defRPr>
            </a:lvl1pPr>
            <a:lvl2pPr marL="361950" indent="-180975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defRPr sz="16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1600"/>
            </a:lvl8pPr>
          </a:lstStyle>
          <a:p>
            <a:pPr lvl="0"/>
            <a:r>
              <a:rPr lang="en-US" dirty="0" smtClean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xmlns="" val="410162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4110331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529660" y="150619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4110331" y="3940755"/>
            <a:ext cx="2273028" cy="2276943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9914-245B-4583-B35F-E7C187325635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3558314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57657" y="1910525"/>
            <a:ext cx="3551700" cy="4275669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 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390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1EE-B2DA-4A5F-BFF0-60A3D985C427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349470" y="1279816"/>
            <a:ext cx="8453218" cy="5040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12099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299" y="1499265"/>
            <a:ext cx="7050197" cy="4809460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EA5E-EA49-45FA-AE87-0B0DC80338C8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287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2070300" y="5282850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5868000" y="4955207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 userDrawn="1"/>
        </p:nvSpPr>
        <p:spPr>
          <a:xfrm>
            <a:off x="5328007" y="549000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7236000" y="136800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 userDrawn="1"/>
        </p:nvSpPr>
        <p:spPr>
          <a:xfrm>
            <a:off x="4248011" y="4946718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 userDrawn="1"/>
        </p:nvSpPr>
        <p:spPr>
          <a:xfrm>
            <a:off x="1284515" y="3333294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b="0" dirty="0" smtClean="0">
                <a:solidFill>
                  <a:schemeClr val="accent1"/>
                </a:solidFill>
              </a:rPr>
              <a:t>www.astm.org</a:t>
            </a:r>
            <a:endParaRPr lang="en-GB" sz="1400" b="0" dirty="0">
              <a:solidFill>
                <a:schemeClr val="accent1"/>
              </a:solidFill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1269271" y="2435495"/>
            <a:ext cx="4697729" cy="50338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5156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BDED-ACF9-475D-814A-A5E4789EB935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1B26-E383-46A3-BEE4-92E28879E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01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-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253371" y="4777086"/>
            <a:ext cx="1186340" cy="179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400" dirty="0" smtClean="0">
                <a:solidFill>
                  <a:schemeClr val="accent1"/>
                </a:solidFill>
              </a:rPr>
              <a:t>www.astm.org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22850"/>
            <a:ext cx="1035150" cy="1035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776000" y="0"/>
            <a:ext cx="13680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2070300" y="5290666"/>
            <a:ext cx="531150" cy="531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035150" y="5822850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408000" y="5490000"/>
            <a:ext cx="1368000" cy="136800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7776000" y="4122000"/>
            <a:ext cx="1368000" cy="1368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876850" y="4958850"/>
            <a:ext cx="531150" cy="53115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5348196" y="5489486"/>
            <a:ext cx="531150" cy="5311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7244850" y="1368000"/>
            <a:ext cx="531150" cy="531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4289214" y="4958850"/>
            <a:ext cx="531150" cy="531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2" y="343457"/>
            <a:ext cx="1152000" cy="904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192064"/>
            <a:ext cx="9144000" cy="5678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7557" y="2725812"/>
            <a:ext cx="4812771" cy="85515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 smtClean="0"/>
              <a:t>Click to Edit Section Title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020953"/>
            <a:ext cx="1035150" cy="1035150"/>
          </a:xfrm>
          <a:prstGeom prst="rect">
            <a:avLst/>
          </a:prstGeom>
          <a:solidFill>
            <a:srgbClr val="D7D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35150" y="5041114"/>
            <a:ext cx="1035150" cy="10351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5037119" y="6324090"/>
            <a:ext cx="540000" cy="540000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5577119" y="5784090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597000" y="1368000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306425" y="5041114"/>
            <a:ext cx="540000" cy="54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4572000" y="220350"/>
            <a:ext cx="540000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440163" y="4642458"/>
            <a:ext cx="1711542" cy="1711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000" y="1692000"/>
            <a:ext cx="24020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39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1391-18DE-4801-85D3-D9430AE4C39C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878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p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BBD21-B6B7-449D-9074-EC7E34CD2D92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9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493839"/>
            <a:ext cx="4020974" cy="4725162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0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2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2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0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2999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ED9E7-D473-4C60-83B5-0D2E6EB8FED5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7138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8C38-3FBA-429F-AC27-3EB063917E03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2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 </a:t>
            </a:r>
            <a:endParaRPr lang="en-GB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4781714" y="1910525"/>
            <a:ext cx="4020974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</a:t>
            </a:r>
          </a:p>
          <a:p>
            <a:pPr lvl="1"/>
            <a:r>
              <a:rPr lang="en-US" dirty="0" smtClean="0"/>
              <a:t>Secondary bullet</a:t>
            </a:r>
          </a:p>
          <a:p>
            <a:pPr lvl="2"/>
            <a:r>
              <a:rPr lang="en-US" dirty="0" smtClean="0"/>
              <a:t>Primary bullet</a:t>
            </a:r>
          </a:p>
          <a:p>
            <a:pPr lvl="3"/>
            <a:r>
              <a:rPr lang="en-US" dirty="0" smtClean="0"/>
              <a:t>Secondary bullet</a:t>
            </a:r>
          </a:p>
          <a:p>
            <a:pPr lvl="4"/>
            <a:r>
              <a:rPr lang="en-US" dirty="0" smtClean="0"/>
              <a:t>Primary bullet</a:t>
            </a:r>
          </a:p>
          <a:p>
            <a:pPr lvl="5"/>
            <a:r>
              <a:rPr lang="en-US" dirty="0" smtClean="0"/>
              <a:t>Secondary bullet</a:t>
            </a:r>
          </a:p>
          <a:p>
            <a:pPr lvl="6"/>
            <a:r>
              <a:rPr lang="en-US" dirty="0" smtClean="0"/>
              <a:t>Primary bullet</a:t>
            </a:r>
          </a:p>
          <a:p>
            <a:pPr lvl="7"/>
            <a:r>
              <a:rPr lang="en-US" dirty="0" smtClean="0"/>
              <a:t>Secondary bullet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74226" y="1507065"/>
            <a:ext cx="4028462" cy="30193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180457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1312" y="1916372"/>
            <a:ext cx="7054185" cy="4308475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0" indent="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None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D2E32-A376-41AC-B546-BBDC1AA513FD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46015" y="150706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xmlns="" val="1376635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370C-235A-4F6A-93FC-606BE9E3DD47}" type="datetime1">
              <a:rPr lang="en-GB" smtClean="0"/>
              <a:pPr/>
              <a:t>02/06/2015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617688" y="1508068"/>
            <a:ext cx="4176000" cy="4176000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 smtClean="0"/>
              <a:t>Click to add an 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6015" y="1498146"/>
            <a:ext cx="4028462" cy="301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subhead</a:t>
            </a:r>
          </a:p>
        </p:txBody>
      </p:sp>
      <p:sp>
        <p:nvSpPr>
          <p:cNvPr id="13" name="Content Placeholder 21"/>
          <p:cNvSpPr>
            <a:spLocks noGrp="1"/>
          </p:cNvSpPr>
          <p:nvPr>
            <p:ph sz="quarter" idx="15" hasCustomPrompt="1"/>
          </p:nvPr>
        </p:nvSpPr>
        <p:spPr>
          <a:xfrm>
            <a:off x="345300" y="1910525"/>
            <a:ext cx="4020974" cy="3773543"/>
          </a:xfrm>
        </p:spPr>
        <p:txBody>
          <a:bodyPr>
            <a:normAutofit/>
          </a:bodyPr>
          <a:lstStyle>
            <a:lvl1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1pPr>
            <a:lvl2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aseline="0"/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 baseline="0"/>
            </a:lvl3pPr>
            <a:lvl4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 baseline="0"/>
            </a:lvl4pPr>
            <a:lvl5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5pPr>
            <a:lvl6pPr marL="361950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6pPr>
            <a:lvl7pPr marL="179388" indent="-1793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/>
            </a:lvl7pPr>
            <a:lvl8pPr marL="360363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400"/>
            </a:lvl8pPr>
          </a:lstStyle>
          <a:p>
            <a:pPr lvl="0"/>
            <a:r>
              <a:rPr lang="en-US" dirty="0" smtClean="0"/>
              <a:t>Primary bullet level</a:t>
            </a:r>
          </a:p>
          <a:p>
            <a:pPr lvl="1"/>
            <a:r>
              <a:rPr lang="en-US" dirty="0" smtClean="0"/>
              <a:t>Secondary bullet level</a:t>
            </a:r>
          </a:p>
          <a:p>
            <a:pPr lvl="2"/>
            <a:r>
              <a:rPr lang="en-US" dirty="0" smtClean="0"/>
              <a:t>Primary bullet level</a:t>
            </a:r>
          </a:p>
          <a:p>
            <a:pPr lvl="3"/>
            <a:r>
              <a:rPr lang="en-US" dirty="0" smtClean="0"/>
              <a:t>Secondary bullet level</a:t>
            </a:r>
          </a:p>
          <a:p>
            <a:pPr lvl="4"/>
            <a:r>
              <a:rPr lang="en-US" dirty="0" smtClean="0"/>
              <a:t>Primary bullet level</a:t>
            </a:r>
          </a:p>
          <a:p>
            <a:pPr lvl="5"/>
            <a:r>
              <a:rPr lang="en-US" dirty="0" smtClean="0"/>
              <a:t>Secondary bullet level</a:t>
            </a:r>
          </a:p>
          <a:p>
            <a:pPr lvl="6"/>
            <a:r>
              <a:rPr lang="en-US" dirty="0" smtClean="0"/>
              <a:t>Primary bullet level</a:t>
            </a:r>
          </a:p>
          <a:p>
            <a:pPr lvl="7"/>
            <a:r>
              <a:rPr lang="en-US" dirty="0" smtClean="0"/>
              <a:t>Secondary bullet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3913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130" y="435404"/>
            <a:ext cx="801870" cy="629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043" y="1497981"/>
            <a:ext cx="8452957" cy="48018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5219" y="6539235"/>
            <a:ext cx="1086055" cy="1227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70B4AA82-7D46-4754-93C3-D3DE2F2DC2A0}" type="datetime1">
              <a:rPr lang="en-GB" smtClean="0"/>
              <a:pPr/>
              <a:t>02/06/2015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2000" y="6539368"/>
            <a:ext cx="3150000" cy="1226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2000" y="6540439"/>
            <a:ext cx="450688" cy="1215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AD3FAF27-8B82-4449-B01B-BEC948125F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41313" y="6538868"/>
            <a:ext cx="10356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b="0" dirty="0" smtClean="0">
                <a:solidFill>
                  <a:schemeClr val="tx1"/>
                </a:solidFill>
                <a:latin typeface="+mn-lt"/>
              </a:rPr>
              <a:t>© ASTM International </a:t>
            </a:r>
            <a:endParaRPr lang="en-GB" sz="7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41313" y="1269000"/>
            <a:ext cx="8461375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627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9" r:id="rId3"/>
    <p:sldLayoutId id="2147483687" r:id="rId4"/>
    <p:sldLayoutId id="2147483678" r:id="rId5"/>
    <p:sldLayoutId id="2147483674" r:id="rId6"/>
    <p:sldLayoutId id="2147483681" r:id="rId7"/>
    <p:sldLayoutId id="2147483675" r:id="rId8"/>
    <p:sldLayoutId id="2147483677" r:id="rId9"/>
    <p:sldLayoutId id="2147483683" r:id="rId10"/>
    <p:sldLayoutId id="2147483684" r:id="rId11"/>
    <p:sldLayoutId id="2147483685" r:id="rId12"/>
    <p:sldLayoutId id="2147483680" r:id="rId13"/>
    <p:sldLayoutId id="2147483686" r:id="rId14"/>
    <p:sldLayoutId id="2147483688" r:id="rId15"/>
    <p:sldLayoutId id="2147483690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450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4" userDrawn="1">
          <p15:clr>
            <a:srgbClr val="F26B43"/>
          </p15:clr>
        </p15:guide>
        <p15:guide id="2" pos="215" userDrawn="1">
          <p15:clr>
            <a:srgbClr val="F26B43"/>
          </p15:clr>
        </p15:guide>
        <p15:guide id="3" pos="5545" userDrawn="1">
          <p15:clr>
            <a:srgbClr val="F26B43"/>
          </p15:clr>
        </p15:guide>
        <p15:guide id="4" orient="horz" pos="4116" userDrawn="1">
          <p15:clr>
            <a:srgbClr val="F26B43"/>
          </p15:clr>
        </p15:guide>
        <p15:guide id="5" orient="horz" pos="941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6226" y="1854000"/>
            <a:ext cx="3425774" cy="3067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3600" b="1" dirty="0" smtClean="0"/>
              <a:t>Никаких</a:t>
            </a:r>
          </a:p>
          <a:p>
            <a:r>
              <a:rPr lang="ru-RU" sz="3600" b="1" dirty="0" smtClean="0"/>
              <a:t>ограничений</a:t>
            </a:r>
            <a:endParaRPr lang="en-GB" sz="8000" dirty="0"/>
          </a:p>
          <a:p>
            <a:r>
              <a:rPr lang="ru-RU" dirty="0" smtClean="0"/>
              <a:t>Неограниченное число одновременных пользователей. Никто не будет заблокирован – мгновенный доступ с рабочего стола по всему миру</a:t>
            </a:r>
            <a:endParaRPr lang="en-GB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572000" y="1494000"/>
            <a:ext cx="2700000" cy="2151689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2800" b="1" dirty="0" smtClean="0"/>
              <a:t>Никаких</a:t>
            </a:r>
          </a:p>
          <a:p>
            <a:r>
              <a:rPr lang="ru-RU" sz="2800" b="1" dirty="0" smtClean="0"/>
              <a:t>ограничений</a:t>
            </a:r>
            <a:endParaRPr lang="en-GB" sz="6600" dirty="0" smtClean="0"/>
          </a:p>
          <a:p>
            <a:r>
              <a:rPr lang="ru-RU" dirty="0" smtClean="0"/>
              <a:t>Используйте столько документов </a:t>
            </a:r>
            <a:r>
              <a:rPr lang="en-US" dirty="0" smtClean="0"/>
              <a:t>ASTM</a:t>
            </a:r>
            <a:r>
              <a:rPr lang="ru-RU" dirty="0" smtClean="0"/>
              <a:t>, сколько вам нужно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537000" y="3987679"/>
            <a:ext cx="2700000" cy="22850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t"/>
          <a:lstStyle/>
          <a:p>
            <a:r>
              <a:rPr lang="ru-RU" sz="2800" b="1" dirty="0" smtClean="0"/>
              <a:t>Постоянное обновление</a:t>
            </a:r>
            <a:endParaRPr lang="en-GB" sz="2800" b="1" dirty="0" smtClean="0"/>
          </a:p>
          <a:p>
            <a:r>
              <a:rPr lang="ru-RU" dirty="0" smtClean="0"/>
              <a:t>Всегда актуальная информация с обновлением дважды в неделю</a:t>
            </a:r>
            <a:endParaRPr lang="en-GB" dirty="0"/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346460" y="323850"/>
            <a:ext cx="7465540" cy="855150"/>
          </a:xfrm>
          <a:prstGeom prst="rect">
            <a:avLst/>
          </a:prstGeom>
        </p:spPr>
        <p:txBody>
          <a:bodyPr vert="horz" lIns="0" tIns="0" rIns="0" bIns="0" rtlCol="0" anchor="ctr">
            <a:normAutofit fontScale="55000" lnSpcReduction="20000"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ASTM Compass :</a:t>
            </a:r>
          </a:p>
          <a:p>
            <a:r>
              <a:rPr lang="ru-RU" sz="2100" dirty="0" smtClean="0"/>
              <a:t>Экономит ваше время и деньги, улучшает качество, минимизирует риски и соответствует правилам</a:t>
            </a:r>
            <a:endParaRPr lang="en-GB" sz="2100" dirty="0"/>
          </a:p>
        </p:txBody>
      </p:sp>
      <p:sp>
        <p:nvSpPr>
          <p:cNvPr id="14" name="Rectangle 13"/>
          <p:cNvSpPr/>
          <p:nvPr/>
        </p:nvSpPr>
        <p:spPr>
          <a:xfrm>
            <a:off x="6372000" y="3834000"/>
            <a:ext cx="2430000" cy="26263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" rIns="144000" bIns="36000" rtlCol="0" anchor="ctr"/>
          <a:lstStyle/>
          <a:p>
            <a:r>
              <a:rPr lang="ru-RU" sz="3000" b="1" dirty="0" smtClean="0"/>
              <a:t>Доступ отовсюду</a:t>
            </a:r>
            <a:endParaRPr lang="en-GB" sz="3000" b="1" dirty="0"/>
          </a:p>
          <a:p>
            <a:r>
              <a:rPr lang="ru-RU" dirty="0" smtClean="0"/>
              <a:t>1 место</a:t>
            </a:r>
          </a:p>
          <a:p>
            <a:r>
              <a:rPr lang="ru-RU" dirty="0" smtClean="0"/>
              <a:t>Несколько мест</a:t>
            </a:r>
          </a:p>
          <a:p>
            <a:r>
              <a:rPr lang="ru-RU" dirty="0" smtClean="0"/>
              <a:t>По всему предприятию</a:t>
            </a:r>
            <a:endParaRPr lang="en-GB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99B7-23B4-4C35-AB96-941B6F64B845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71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4969443" cy="1468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 </a:t>
            </a:r>
            <a:r>
              <a:rPr lang="en-GB" dirty="0" smtClean="0">
                <a:solidFill>
                  <a:schemeClr val="accent2"/>
                </a:solidFill>
              </a:rPr>
              <a:t>4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Членство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000" y="1854000"/>
            <a:ext cx="247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8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6460" y="1629000"/>
            <a:ext cx="4033637" cy="36475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1400" dirty="0" smtClean="0"/>
              <a:t>Членство для получения информации и участия в программах стоит </a:t>
            </a:r>
            <a:r>
              <a:rPr lang="en-GB" sz="1400" dirty="0" smtClean="0"/>
              <a:t>$75</a:t>
            </a:r>
            <a:endParaRPr lang="en-GB" sz="1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1400" dirty="0" smtClean="0"/>
              <a:t>Членство для участия в организационных аспектах стоит </a:t>
            </a:r>
            <a:r>
              <a:rPr lang="en-GB" sz="1400" dirty="0" smtClean="0"/>
              <a:t>$400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1400" dirty="0" smtClean="0"/>
              <a:t>Студенческое членство – бесплатно</a:t>
            </a:r>
            <a:endParaRPr lang="en-GB" sz="14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ru-RU" sz="1400" dirty="0" smtClean="0"/>
              <a:t>Отличный сетевой инструмент</a:t>
            </a:r>
            <a:endParaRPr lang="en-GB" sz="1400" dirty="0"/>
          </a:p>
          <a:p>
            <a:pPr>
              <a:buFont typeface="Wingdings" pitchFamily="2" charset="2"/>
              <a:buChar char="§"/>
              <a:defRPr/>
            </a:pPr>
            <a:r>
              <a:rPr lang="ru-RU" sz="1400" dirty="0" smtClean="0"/>
              <a:t>Преимущества членства включают</a:t>
            </a:r>
            <a:r>
              <a:rPr lang="en-GB" sz="1400" dirty="0" smtClean="0"/>
              <a:t>: </a:t>
            </a:r>
            <a:endParaRPr lang="en-GB" sz="1400" dirty="0"/>
          </a:p>
          <a:p>
            <a:pPr lvl="1">
              <a:buFont typeface="Wingdings" pitchFamily="2" charset="2"/>
              <a:buChar char="§"/>
              <a:defRPr/>
            </a:pPr>
            <a:r>
              <a:rPr lang="ru-RU" dirty="0" smtClean="0"/>
              <a:t>Одна бесплатная Книга стандартов (только для личного пользования)</a:t>
            </a:r>
            <a:endParaRPr lang="en-GB" dirty="0"/>
          </a:p>
          <a:p>
            <a:pPr lvl="1">
              <a:buFont typeface="Wingdings" pitchFamily="2" charset="2"/>
              <a:buChar char="§"/>
              <a:defRPr/>
            </a:pPr>
            <a:r>
              <a:rPr lang="ru-RU" dirty="0" smtClean="0"/>
              <a:t>Бесплатная подписка на журнал </a:t>
            </a:r>
            <a:r>
              <a:rPr lang="en-US" dirty="0" smtClean="0"/>
              <a:t>ASTM </a:t>
            </a:r>
            <a:r>
              <a:rPr lang="ru-RU" dirty="0" smtClean="0"/>
              <a:t>«Новости в мире стандартизации»</a:t>
            </a:r>
            <a:endParaRPr lang="en-GB" dirty="0"/>
          </a:p>
          <a:p>
            <a:pPr lvl="1">
              <a:buFont typeface="Wingdings" pitchFamily="2" charset="2"/>
              <a:buChar char="§"/>
              <a:defRPr/>
            </a:pPr>
            <a:r>
              <a:rPr lang="ru-RU" dirty="0" smtClean="0"/>
              <a:t>Возможность голосования по стандартам и обновлениям к стандартам, используемым в вашем бизнесе и производстве</a:t>
            </a:r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" r="19"/>
          <a:stretch>
            <a:fillRect/>
          </a:stretch>
        </p:blipFill>
        <p:spPr>
          <a:xfrm>
            <a:off x="4617000" y="1764000"/>
            <a:ext cx="4176000" cy="4176000"/>
          </a:xfr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Членство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A5C93-44D3-413F-B4FA-C24A901E963F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35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4969443" cy="1468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 </a:t>
            </a:r>
            <a:r>
              <a:rPr lang="en-GB" dirty="0" smtClean="0">
                <a:solidFill>
                  <a:schemeClr val="accent2"/>
                </a:solidFill>
              </a:rPr>
              <a:t>5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Программы проверки квалификации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000" y="1854000"/>
            <a:ext cx="247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sz="quarter" idx="15"/>
          </p:nvPr>
        </p:nvSpPr>
        <p:spPr>
          <a:xfrm>
            <a:off x="345299" y="1499264"/>
            <a:ext cx="3442427" cy="5259736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500" dirty="0" smtClean="0"/>
              <a:t>Инструмент статистического контроля качества, позволяющий лабораториям-участникам оценивать свою работу по проведению испытаний, одобренных </a:t>
            </a:r>
            <a:r>
              <a:rPr lang="en-US" sz="2500" dirty="0" smtClean="0"/>
              <a:t>ASTM </a:t>
            </a:r>
            <a:r>
              <a:rPr lang="ru-RU" sz="2500" dirty="0" smtClean="0"/>
              <a:t>или другим комитетом, таким как </a:t>
            </a:r>
            <a:r>
              <a:rPr lang="en-US" sz="2500" dirty="0" smtClean="0"/>
              <a:t>ISO</a:t>
            </a:r>
            <a:endParaRPr lang="en-US" sz="2500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500" dirty="0" smtClean="0"/>
              <a:t>ASTM </a:t>
            </a:r>
            <a:r>
              <a:rPr lang="ru-RU" sz="2500" dirty="0" smtClean="0"/>
              <a:t>предоставляет универсальные, однородные образцы, которые проходят анализ в лабораториях-участниках с использованием указанных методов, а результаты фиксируются в отчетах для статистической обработки</a:t>
            </a:r>
            <a:endParaRPr lang="en-US" sz="2500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500" dirty="0" smtClean="0"/>
              <a:t>ASTM </a:t>
            </a:r>
            <a:r>
              <a:rPr lang="ru-RU" sz="2500" dirty="0" smtClean="0"/>
              <a:t>предоставляет управленческую и административную поддержку, включая регистрацию программы, обсуждение контрактов по подготовке и распространению образцов, сбору данных и составлению статистических отчетов</a:t>
            </a:r>
            <a:endParaRPr lang="en-US" sz="2500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500" dirty="0" smtClean="0"/>
              <a:t>ASTM </a:t>
            </a:r>
            <a:r>
              <a:rPr lang="ru-RU" sz="2500" dirty="0" smtClean="0"/>
              <a:t>координирует подготовку и распространение тестовых образцов внешними подрядчиками</a:t>
            </a:r>
            <a:endParaRPr lang="en-US" sz="2500" dirty="0"/>
          </a:p>
          <a:p>
            <a:pPr>
              <a:buFont typeface="Wingdings" pitchFamily="2" charset="2"/>
              <a:buChar char="§"/>
              <a:defRPr/>
            </a:pPr>
            <a:r>
              <a:rPr lang="en-US" sz="2500" dirty="0" smtClean="0"/>
              <a:t>ASTM </a:t>
            </a:r>
            <a:r>
              <a:rPr lang="ru-RU" sz="2500" dirty="0" smtClean="0"/>
              <a:t>предоставляет инструкции по составлению отчетов, лабораторных учетных ведомостей и электронных бланков данных для предоставления информации: все доступно на сайте </a:t>
            </a:r>
            <a:r>
              <a:rPr lang="en-US" sz="2500" dirty="0" smtClean="0"/>
              <a:t>ASTM</a:t>
            </a:r>
            <a:endParaRPr lang="en-US" sz="2500" dirty="0"/>
          </a:p>
          <a:p>
            <a:pPr>
              <a:spcBef>
                <a:spcPts val="624"/>
              </a:spcBef>
              <a:buFont typeface="Wingdings" pitchFamily="2" charset="2"/>
              <a:buChar char="§"/>
              <a:defRPr/>
            </a:pPr>
            <a:r>
              <a:rPr lang="ru-RU" sz="2500" dirty="0" smtClean="0"/>
              <a:t>Статистические отчеты </a:t>
            </a:r>
            <a:r>
              <a:rPr lang="en-US" sz="2500" dirty="0" smtClean="0"/>
              <a:t>ASTM </a:t>
            </a:r>
            <a:r>
              <a:rPr lang="ru-RU" sz="2500" dirty="0" smtClean="0"/>
              <a:t>включают: перечисление всех данных таблиц, диаграмм и графиков</a:t>
            </a:r>
            <a:endParaRPr lang="en-US" sz="2500" dirty="0"/>
          </a:p>
          <a:p>
            <a:pPr>
              <a:spcBef>
                <a:spcPts val="624"/>
              </a:spcBef>
              <a:buFont typeface="Wingdings" pitchFamily="2" charset="2"/>
              <a:buChar char="§"/>
              <a:defRPr/>
            </a:pPr>
            <a:r>
              <a:rPr lang="ru-RU" sz="2500" dirty="0" smtClean="0"/>
              <a:t>Лабораторные данные шифруются для сохранения конфиденциальности</a:t>
            </a:r>
            <a:endParaRPr lang="en-US" sz="2500" dirty="0"/>
          </a:p>
          <a:p>
            <a:pPr>
              <a:spcBef>
                <a:spcPts val="624"/>
              </a:spcBef>
              <a:buFont typeface="Wingdings" pitchFamily="2" charset="2"/>
              <a:buChar char="§"/>
              <a:defRPr/>
            </a:pPr>
            <a:r>
              <a:rPr lang="ru-RU" sz="2500" dirty="0" smtClean="0"/>
              <a:t>Окончательные отчеты предоставляются в электронном виде участникам и соответствующим контактным лицам Комитета</a:t>
            </a:r>
            <a:endParaRPr lang="en-US" sz="2500" dirty="0"/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  <a:p>
            <a:pPr>
              <a:buFont typeface="Wingdings" pitchFamily="2" charset="2"/>
              <a:buChar char="§"/>
              <a:defRPr/>
            </a:pPr>
            <a:endParaRPr lang="en-US" dirty="0"/>
          </a:p>
          <a:p>
            <a:pPr marL="0" indent="0">
              <a:buNone/>
            </a:pP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Программы проверки квалификации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5697000" y="3183995"/>
            <a:ext cx="1260000" cy="12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b="1" dirty="0" smtClean="0"/>
              <a:t>Программы проверки квалификации </a:t>
            </a:r>
            <a:r>
              <a:rPr lang="en-US" sz="1200" b="1" dirty="0" smtClean="0"/>
              <a:t>ASTM </a:t>
            </a:r>
            <a:r>
              <a:rPr lang="ru-RU" sz="1200" b="1" dirty="0" smtClean="0"/>
              <a:t>(с 1992)</a:t>
            </a:r>
            <a:endParaRPr lang="en-GB" sz="12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6661274" y="1493838"/>
            <a:ext cx="1260000" cy="12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/>
              <a:t>4,700 </a:t>
            </a:r>
          </a:p>
          <a:p>
            <a:r>
              <a:rPr lang="ru-RU" sz="1200" b="1" dirty="0" smtClean="0"/>
              <a:t>лаборатории в более чем 80 странах</a:t>
            </a:r>
            <a:endParaRPr lang="en-GB" sz="1200" dirty="0"/>
          </a:p>
        </p:txBody>
      </p:sp>
      <p:sp>
        <p:nvSpPr>
          <p:cNvPr id="13" name="Rectangle 12"/>
          <p:cNvSpPr/>
          <p:nvPr/>
        </p:nvSpPr>
        <p:spPr>
          <a:xfrm>
            <a:off x="4752000" y="1493838"/>
            <a:ext cx="1260000" cy="12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53</a:t>
            </a:r>
          </a:p>
          <a:p>
            <a:r>
              <a:rPr lang="ru-RU" sz="1200" b="1" dirty="0" smtClean="0"/>
              <a:t>программы проверки квалификации</a:t>
            </a:r>
            <a:endParaRPr lang="en-GB" sz="1200" b="1" dirty="0"/>
          </a:p>
        </p:txBody>
      </p:sp>
      <p:sp>
        <p:nvSpPr>
          <p:cNvPr id="15" name="Rectangle 14"/>
          <p:cNvSpPr/>
          <p:nvPr/>
        </p:nvSpPr>
        <p:spPr>
          <a:xfrm>
            <a:off x="3851312" y="3188313"/>
            <a:ext cx="1260000" cy="1254282"/>
          </a:xfrm>
          <a:prstGeom prst="rect">
            <a:avLst/>
          </a:prstGeom>
          <a:solidFill>
            <a:srgbClr val="6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6,500 </a:t>
            </a:r>
          </a:p>
          <a:p>
            <a:r>
              <a:rPr lang="ru-RU" sz="1200" b="1" dirty="0" smtClean="0"/>
              <a:t>объектов участия</a:t>
            </a:r>
            <a:endParaRPr lang="en-GB" sz="1200" b="1" dirty="0"/>
          </a:p>
        </p:txBody>
      </p:sp>
      <p:sp>
        <p:nvSpPr>
          <p:cNvPr id="16" name="Rectangle 15"/>
          <p:cNvSpPr/>
          <p:nvPr/>
        </p:nvSpPr>
        <p:spPr>
          <a:xfrm>
            <a:off x="7542688" y="3187816"/>
            <a:ext cx="1260000" cy="12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ru-RU" sz="1100" b="1" dirty="0" smtClean="0"/>
              <a:t>Нефть</a:t>
            </a:r>
            <a:r>
              <a:rPr lang="en-GB" sz="1100" b="1" dirty="0" smtClean="0"/>
              <a:t>, </a:t>
            </a:r>
            <a:r>
              <a:rPr lang="ru-RU" sz="1100" b="1" dirty="0" smtClean="0"/>
              <a:t>металлы</a:t>
            </a:r>
            <a:r>
              <a:rPr lang="en-GB" sz="1100" b="1" dirty="0" smtClean="0"/>
              <a:t>, </a:t>
            </a:r>
            <a:r>
              <a:rPr lang="ru-RU" sz="1100" b="1" dirty="0" smtClean="0"/>
              <a:t>бетон, цемент</a:t>
            </a:r>
            <a:r>
              <a:rPr lang="en-GB" sz="1100" b="1" dirty="0" smtClean="0"/>
              <a:t>, </a:t>
            </a:r>
            <a:r>
              <a:rPr lang="ru-RU" sz="1100" b="1" dirty="0" smtClean="0"/>
              <a:t>пластика</a:t>
            </a:r>
            <a:r>
              <a:rPr lang="en-GB" sz="1100" b="1" dirty="0" smtClean="0"/>
              <a:t>, </a:t>
            </a:r>
            <a:r>
              <a:rPr lang="ru-RU" sz="1100" b="1" dirty="0" smtClean="0"/>
              <a:t>текстиль и многое другое</a:t>
            </a:r>
            <a:endParaRPr lang="en-GB" sz="1100" b="1" dirty="0"/>
          </a:p>
        </p:txBody>
      </p:sp>
      <p:sp>
        <p:nvSpPr>
          <p:cNvPr id="18" name="Rectangle 17"/>
          <p:cNvSpPr/>
          <p:nvPr/>
        </p:nvSpPr>
        <p:spPr>
          <a:xfrm>
            <a:off x="6661274" y="4862910"/>
            <a:ext cx="1465726" cy="1356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5,450</a:t>
            </a:r>
          </a:p>
          <a:p>
            <a:r>
              <a:rPr lang="ru-RU" sz="1200" b="1" dirty="0" smtClean="0"/>
              <a:t>стандартов </a:t>
            </a:r>
            <a:r>
              <a:rPr lang="en-US" sz="1200" b="1" dirty="0" smtClean="0"/>
              <a:t>ASTM </a:t>
            </a:r>
            <a:r>
              <a:rPr lang="ru-RU" sz="1200" b="1" dirty="0" smtClean="0"/>
              <a:t>являются методами испытаний</a:t>
            </a:r>
            <a:endParaRPr lang="en-GB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4752000" y="4862910"/>
            <a:ext cx="1260000" cy="12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r>
              <a:rPr lang="en-GB" sz="2400" b="1" dirty="0" smtClean="0"/>
              <a:t>58% </a:t>
            </a:r>
          </a:p>
          <a:p>
            <a:r>
              <a:rPr lang="ru-RU" sz="1200" b="1" dirty="0" smtClean="0"/>
              <a:t>лабораторий-участников за пределами США</a:t>
            </a:r>
            <a:endParaRPr lang="en-GB" sz="1200" b="1" dirty="0"/>
          </a:p>
        </p:txBody>
      </p:sp>
      <p:cxnSp>
        <p:nvCxnSpPr>
          <p:cNvPr id="21" name="Straight Connector 20"/>
          <p:cNvCxnSpPr>
            <a:endCxn id="13" idx="2"/>
          </p:cNvCxnSpPr>
          <p:nvPr/>
        </p:nvCxnSpPr>
        <p:spPr>
          <a:xfrm flipH="1" flipV="1">
            <a:off x="5382000" y="2753838"/>
            <a:ext cx="315000" cy="430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0"/>
          </p:cNvCxnSpPr>
          <p:nvPr/>
        </p:nvCxnSpPr>
        <p:spPr>
          <a:xfrm flipH="1" flipV="1">
            <a:off x="6957001" y="4442596"/>
            <a:ext cx="437136" cy="420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2" idx="2"/>
          </p:cNvCxnSpPr>
          <p:nvPr/>
        </p:nvCxnSpPr>
        <p:spPr>
          <a:xfrm flipV="1">
            <a:off x="6957000" y="2753838"/>
            <a:ext cx="334274" cy="433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3"/>
            <a:endCxn id="16" idx="1"/>
          </p:cNvCxnSpPr>
          <p:nvPr/>
        </p:nvCxnSpPr>
        <p:spPr>
          <a:xfrm>
            <a:off x="6957000" y="3813995"/>
            <a:ext cx="585688" cy="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5" idx="3"/>
            <a:endCxn id="11" idx="1"/>
          </p:cNvCxnSpPr>
          <p:nvPr/>
        </p:nvCxnSpPr>
        <p:spPr>
          <a:xfrm flipV="1">
            <a:off x="5111312" y="3813995"/>
            <a:ext cx="585688" cy="14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0"/>
          </p:cNvCxnSpPr>
          <p:nvPr/>
        </p:nvCxnSpPr>
        <p:spPr>
          <a:xfrm flipV="1">
            <a:off x="5382000" y="4442595"/>
            <a:ext cx="315000" cy="420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607D-2904-4038-9DCB-A76282151A1E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17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4969443" cy="1468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 </a:t>
            </a:r>
            <a:r>
              <a:rPr lang="en-GB" dirty="0" smtClean="0">
                <a:solidFill>
                  <a:schemeClr val="accent2"/>
                </a:solidFill>
              </a:rPr>
              <a:t>6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Скриншоты </a:t>
            </a:r>
            <a:r>
              <a:rPr lang="en-GB" dirty="0" smtClean="0"/>
              <a:t>ASTM Compass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52000" y="1854000"/>
            <a:ext cx="247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69FC-7689-4074-AD80-3CDC90212198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7677000" y="31500"/>
            <a:ext cx="1440000" cy="1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28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69FC-7689-4074-AD80-3CDC90212198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Регистрация/вход для доступа к управлению и кастомизации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77000" y="31500"/>
            <a:ext cx="1440000" cy="15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82" y="1494000"/>
            <a:ext cx="4810125" cy="3105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00" y="2245937"/>
            <a:ext cx="3181350" cy="41529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773607" y="2596575"/>
            <a:ext cx="900000" cy="450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56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B75F-A3B5-492B-9582-770D3DFAE389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0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F94-EBDE-400B-A1F8-ADCCB70DE211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</a:t>
            </a:r>
            <a:r>
              <a:rPr lang="ru-RU" dirty="0" smtClean="0"/>
              <a:t>по умолчанию с опцией </a:t>
            </a:r>
            <a:r>
              <a:rPr lang="en-US" dirty="0" smtClean="0"/>
              <a:t>PDF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47" t="13990" r="14028" b="8238"/>
          <a:stretch/>
        </p:blipFill>
        <p:spPr bwMode="auto">
          <a:xfrm>
            <a:off x="180376" y="1427591"/>
            <a:ext cx="8801624" cy="52991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7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F94-EBDE-400B-A1F8-ADCCB70DE211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PDF</a:t>
            </a:r>
            <a:r>
              <a:rPr lang="ru-RU" dirty="0" smtClean="0"/>
              <a:t>-версия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76" t="14564" r="17191" b="8105"/>
          <a:stretch/>
        </p:blipFill>
        <p:spPr bwMode="auto">
          <a:xfrm>
            <a:off x="252000" y="1494000"/>
            <a:ext cx="8640000" cy="522806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6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7557" y="2725812"/>
            <a:ext cx="4969443" cy="14681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Раздел</a:t>
            </a:r>
            <a:r>
              <a:rPr lang="en-GB" dirty="0" smtClean="0">
                <a:solidFill>
                  <a:schemeClr val="accent2"/>
                </a:solidFill>
              </a:rPr>
              <a:t>3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Подготовка и онлайн-обучение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152000" y="1854000"/>
            <a:ext cx="247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8F94-EBDE-400B-A1F8-ADCCB70DE211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Создание аннотаций в документе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39" y="1467675"/>
            <a:ext cx="4267200" cy="4886325"/>
          </a:xfrm>
          <a:prstGeom prst="rect">
            <a:avLst/>
          </a:prstGeom>
        </p:spPr>
      </p:pic>
      <p:sp>
        <p:nvSpPr>
          <p:cNvPr id="13" name="Left Arrow 12"/>
          <p:cNvSpPr/>
          <p:nvPr/>
        </p:nvSpPr>
        <p:spPr>
          <a:xfrm>
            <a:off x="2862000" y="4959000"/>
            <a:ext cx="888408" cy="405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25" y="1498146"/>
            <a:ext cx="42767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0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42000" y="2124000"/>
            <a:ext cx="7757729" cy="503386"/>
          </a:xfrm>
        </p:spPr>
        <p:txBody>
          <a:bodyPr/>
          <a:lstStyle/>
          <a:p>
            <a:r>
              <a:rPr lang="az-Cyrl-AZ" dirty="0"/>
              <a:t>Большое спасибо </a:t>
            </a:r>
            <a:endParaRPr lang="en-GB" dirty="0" smtClean="0"/>
          </a:p>
          <a:p>
            <a:r>
              <a:rPr lang="en-US" sz="1800" dirty="0" smtClean="0"/>
              <a:t>Nick Ecart - necart@astm.org </a:t>
            </a:r>
            <a:r>
              <a:rPr lang="en-US" sz="1800" dirty="0"/>
              <a:t>| +44 793 2103758</a:t>
            </a:r>
            <a:endParaRPr lang="en-GB" sz="180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1132816" y="2809304"/>
            <a:ext cx="7335000" cy="3048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4500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z-Cyrl-AZ" sz="2800" dirty="0" smtClean="0">
                <a:solidFill>
                  <a:schemeClr val="accent1"/>
                </a:solidFill>
              </a:rPr>
              <a:t>Есть вопросы</a:t>
            </a:r>
            <a:r>
              <a:rPr lang="en-US" sz="2800" dirty="0" smtClean="0">
                <a:solidFill>
                  <a:schemeClr val="accent1"/>
                </a:solidFill>
              </a:rPr>
              <a:t>?</a:t>
            </a:r>
            <a:endParaRPr lang="en-US" altLang="en-US" sz="2800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None/>
            </a:pPr>
            <a:endParaRPr lang="en-US" altLang="en-US" sz="6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52000" y="1854000"/>
            <a:ext cx="247500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1">
                    <a:lumMod val="50000"/>
                    <a:lumOff val="50000"/>
                  </a:schemeClr>
                </a:solidFill>
              </a:rPr>
              <a:t>Делаем мир лучше</a:t>
            </a:r>
            <a:endParaRPr lang="ru-RU" sz="1200" dirty="0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4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30458336"/>
              </p:ext>
            </p:extLst>
          </p:nvPr>
        </p:nvGraphicFramePr>
        <p:xfrm>
          <a:off x="346460" y="1307400"/>
          <a:ext cx="8455540" cy="50790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540"/>
                <a:gridCol w="7740000"/>
              </a:tblGrid>
              <a:tr h="4317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chemeClr val="accent2"/>
                          </a:solidFill>
                        </a:rPr>
                        <a:t>(1)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Flash Point by Tag Closed Cup Tester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D70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Density of Semi Solid Bituminous Materials (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Pycnometer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D86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Distillation of Petroleum Products at Atmospheric Pressure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D92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Flash and Fire Points by Cleveland Open Cup Tester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D93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Methods for Flash Point by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Pensky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-Martens Closed Cup Tester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D95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Water in Petroleum Products and Bituminous Materials by Distillation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D130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Corrosiveness to Copper from Petroleum Products by Copper Strip Test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D156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Saybolt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Petroleum Products (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Saybolt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Chromometer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D189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Conradson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Carbon Residue of Petroleum Products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D381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Gum Content in Fuels by Jet Evaporation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D445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Kinematic Viscosity of Transparent and Opaque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Liquids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D482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Ash from Petroleum Products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D525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Oxidation Stability of Gasoline (Induction Period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D611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Methods for Aniline Point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 Mixed 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Aniline Point of Petroleum Products and Hydrocarbon Solvents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D664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Acid Number of Petroleum Products by Potentiometric Titration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D1298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Density, Relative Density (Specific Gravity), or API Gravity of Crude Petroleum and Liquid Petroleum Products by Hydrometer Method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735540" cy="855150"/>
          </a:xfrm>
        </p:spPr>
        <p:txBody>
          <a:bodyPr>
            <a:normAutofit/>
          </a:bodyPr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Серия курсов подготовки техников в нефтяных лабораториях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A3DF8-BCB8-4790-ABF2-936BBA8C7386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8057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7023935"/>
              </p:ext>
            </p:extLst>
          </p:nvPr>
        </p:nvGraphicFramePr>
        <p:xfrm>
          <a:off x="346460" y="1307400"/>
          <a:ext cx="8455540" cy="5170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540"/>
                <a:gridCol w="7740000"/>
              </a:tblGrid>
              <a:tr h="4317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chemeClr val="accent2"/>
                          </a:solidFill>
                        </a:rPr>
                        <a:t>(2)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3">
                <a:tc>
                  <a:txBody>
                    <a:bodyPr/>
                    <a:lstStyle/>
                    <a:p>
                      <a:r>
                        <a:rPr lang="en-GB" sz="1200" dirty="0"/>
                        <a:t>D1319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Hydrocarbon Types in Liquid Petroleum Products by Fluorescent Indicator Adsorption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">
                <a:tc>
                  <a:txBody>
                    <a:bodyPr/>
                    <a:lstStyle/>
                    <a:p>
                      <a:r>
                        <a:rPr lang="en-GB" sz="1200"/>
                        <a:t>D1322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Smoke Point of Kerosine and Aviation Turbine Fuel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/>
                        <a:t>D1840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Naphthalene Hydrocarbons in Aviation Turbine Fuels by Ultraviolet Spectrophotometry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200"/>
                        <a:t>D2386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Freezing Point of Aviation Fuels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3">
                <a:tc>
                  <a:txBody>
                    <a:bodyPr/>
                    <a:lstStyle/>
                    <a:p>
                      <a:r>
                        <a:rPr lang="en-GB" sz="1200"/>
                        <a:t>D2622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effectLst/>
                        </a:rPr>
                        <a:t>Standard Test Method for </a:t>
                      </a:r>
                      <a:r>
                        <a:rPr lang="en-GB" sz="1100" dirty="0" err="1">
                          <a:effectLst/>
                        </a:rPr>
                        <a:t>Sulfur</a:t>
                      </a:r>
                      <a:r>
                        <a:rPr lang="en-GB" sz="1100" dirty="0">
                          <a:effectLst/>
                        </a:rPr>
                        <a:t> in Petroleum Products by Wavelength Dispersive X-ray Fluorescence Spectrometry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23">
                <a:tc>
                  <a:txBody>
                    <a:bodyPr/>
                    <a:lstStyle/>
                    <a:p>
                      <a:r>
                        <a:rPr lang="en-GB" sz="1200"/>
                        <a:t>D3227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(</a:t>
                      </a:r>
                      <a:r>
                        <a:rPr lang="en-GB" sz="1200" dirty="0" err="1">
                          <a:effectLst/>
                        </a:rPr>
                        <a:t>Thiol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Mercaptan</a:t>
                      </a:r>
                      <a:r>
                        <a:rPr lang="en-GB" sz="1200" dirty="0">
                          <a:effectLst/>
                        </a:rPr>
                        <a:t>) </a:t>
                      </a:r>
                      <a:r>
                        <a:rPr lang="en-GB" sz="1200" dirty="0" err="1">
                          <a:effectLst/>
                        </a:rPr>
                        <a:t>Sulfur</a:t>
                      </a:r>
                      <a:r>
                        <a:rPr lang="en-GB" sz="1200" dirty="0">
                          <a:effectLst/>
                        </a:rPr>
                        <a:t> in Gasoline, </a:t>
                      </a:r>
                      <a:r>
                        <a:rPr lang="en-GB" sz="1200" dirty="0" err="1">
                          <a:effectLst/>
                        </a:rPr>
                        <a:t>Kerosine</a:t>
                      </a:r>
                      <a:r>
                        <a:rPr lang="en-GB" sz="1200" dirty="0">
                          <a:effectLst/>
                        </a:rPr>
                        <a:t>, Aviation Turbine, and Distillate </a:t>
                      </a:r>
                      <a:r>
                        <a:rPr lang="en-GB" sz="1200" dirty="0" smtClean="0">
                          <a:effectLst/>
                        </a:rPr>
                        <a:t>Fuels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23">
                <a:tc>
                  <a:txBody>
                    <a:bodyPr/>
                    <a:lstStyle/>
                    <a:p>
                      <a:r>
                        <a:rPr lang="en-GB" sz="1200"/>
                        <a:t>D3230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Standard Test Method for Salts in Crude Oil (Electrometric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D3241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Thermal Oxidation Stability of Aviation Turbine Fuels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D3242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Acidity in Aviation Turbine Fuel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D3948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Determining Water Separation Characteristics of Aviation Turbine Fuels by Portable </a:t>
                      </a:r>
                      <a:r>
                        <a:rPr lang="en-GB" sz="1200" dirty="0" err="1">
                          <a:effectLst/>
                        </a:rPr>
                        <a:t>Separometer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D4006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Water in Crude Oil by Distillation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D4294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Sulfur in Petroleum and Petroleum Products by Energy Dispersive X ray Fluorescence Spectrometry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D4530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Standard Test Method for Determination of Carbon Residue (Micro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D4815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Determination of MTBE, ETBE, TAME, DIPE, tertiary-Amyl Alcohol and C1 to C4 Alcohols in Gasoline by Gas Chromatography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r>
                        <a:rPr lang="en-GB" sz="1200"/>
                        <a:t>D4928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Standard Test Method for Water in Crude Oils by </a:t>
                      </a:r>
                      <a:r>
                        <a:rPr lang="en-GB" sz="1200" dirty="0" err="1">
                          <a:effectLst/>
                        </a:rPr>
                        <a:t>Coulometric</a:t>
                      </a:r>
                      <a:r>
                        <a:rPr lang="en-GB" sz="1200" dirty="0">
                          <a:effectLst/>
                        </a:rPr>
                        <a:t> Karl Fischer Titration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465540" cy="855150"/>
          </a:xfrm>
        </p:spPr>
        <p:txBody>
          <a:bodyPr>
            <a:normAutofit/>
          </a:bodyPr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 Серия курсов подготовки техников в нефтяных лабораториях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5A74-A6C8-4E15-9EBC-CEE7CE630C23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7359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4768339"/>
              </p:ext>
            </p:extLst>
          </p:nvPr>
        </p:nvGraphicFramePr>
        <p:xfrm>
          <a:off x="346460" y="1307400"/>
          <a:ext cx="8455540" cy="466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5540"/>
                <a:gridCol w="7740000"/>
              </a:tblGrid>
              <a:tr h="43176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GB" sz="1600" b="0" baseline="0" dirty="0" smtClean="0">
                          <a:solidFill>
                            <a:schemeClr val="accent2"/>
                          </a:solidFill>
                        </a:rPr>
                        <a:t>(3)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3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D5191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Vapor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Pressure of Petroleum Products (Mini Method)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D5453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Total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Sulfur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Light Hydrocarbons, Spark Ignition Engine Fuel, Diesel Engine Fuel, and Engine Oil by Ultraviolet Fluorescence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D5599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Oxygenates in Gasoline by Gas Chromatography and Oxygen Selective Flame Ionization Detection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D5769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Benzene, Toluene, and Total Aromatics in Finished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Gasolines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by Gas Chromatography/Mass Spectrometry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1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D6079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Evaluating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Lubricity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Diesel Fuels by the High-Frequency Reciprocating Rig (HFRR)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3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D6423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Ethanol, Denatured Fuel Ethanol, and Fuel Ethanol (Ed75 Ed85)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D6560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Asphaltenes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(Heptane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Insolubles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in Crude Petroleum and Petroleum Products 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D6584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Total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Monoglyceride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Total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Diglyceride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Total Triglyceride, and Free and Total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Glycerin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B-100 Biodiesel Methyl Esters by Gas Chromatography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D7501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Determination of Fuel Filter Blocking Potential of Biodiesel (B100) Blend Stock by Cold Soak Filtration Test (CSFT)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3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D7688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Evaluating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Lubricity</a:t>
                      </a: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Diesel Fuels by the High-Frequency Reciprocating Rig (HFRR) by Visual Observation</a:t>
                      </a:r>
                    </a:p>
                  </a:txBody>
                  <a:tcPr anchor="ctr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600540" cy="855150"/>
          </a:xfrm>
        </p:spPr>
        <p:txBody>
          <a:bodyPr>
            <a:normAutofit/>
          </a:bodyPr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 Серия курсов подготовки техников в нефтяных лабораториях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2C4A3-92FE-43DF-B7B1-C6333CDA7471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972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6782844"/>
              </p:ext>
            </p:extLst>
          </p:nvPr>
        </p:nvGraphicFramePr>
        <p:xfrm>
          <a:off x="346460" y="1493837"/>
          <a:ext cx="8455540" cy="3419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C1610/C1610M-14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Static Segregation of Self-Consolidating Concrete Using Column Technique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C1611/C1611M-14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Slump Flow of Self-Consolidating Concrete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C1621/C1621M-09b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Passing Ability of Self-Consolidating Concrete by J-Ring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C1712-14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Test Method for Rapid Assessment of Static Segregation Resistance of Self-Consolidating Concrete Using Penetration Test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C1758/C1758M-13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Practice for Fabricating Test Specimens with Self-Consolidating Concrete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645540" cy="855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Подготовка к проведению испытаний самоуплотняющегося бетона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3523-4612-4DC0-B221-5F645174FF99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791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5913539"/>
              </p:ext>
            </p:extLst>
          </p:nvPr>
        </p:nvGraphicFramePr>
        <p:xfrm>
          <a:off x="346460" y="1493837"/>
          <a:ext cx="8455540" cy="2687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C1231 / C1231M - 10a</a:t>
                      </a:r>
                    </a:p>
                    <a:p>
                      <a:r>
                        <a:rPr lang="en-GB" sz="1200" dirty="0" smtClean="0"/>
                        <a:t>Standard Practice for Use of </a:t>
                      </a:r>
                      <a:r>
                        <a:rPr lang="en-GB" sz="1200" dirty="0" err="1" smtClean="0"/>
                        <a:t>Unbonded</a:t>
                      </a:r>
                      <a:r>
                        <a:rPr lang="en-GB" sz="1200" dirty="0" smtClean="0"/>
                        <a:t> Caps in Determination of Compressive Strength of Hardened Concrete Cylinders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C39 / C39M - 12</a:t>
                      </a:r>
                    </a:p>
                    <a:p>
                      <a:r>
                        <a:rPr lang="en-GB" sz="1200" dirty="0" smtClean="0"/>
                        <a:t>Standard Test Method for Compressive Strength of Cylindrical Concrete Specimens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C78 / C78M - 10</a:t>
                      </a:r>
                    </a:p>
                    <a:p>
                      <a:r>
                        <a:rPr lang="en-GB" sz="1200" dirty="0" smtClean="0"/>
                        <a:t>Standard Test Method for Flexural Strength of Concrete (Using Simple Beam with Third Point Loading)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C617 / C617M - 11</a:t>
                      </a:r>
                    </a:p>
                    <a:p>
                      <a:r>
                        <a:rPr lang="en-GB" sz="1200" dirty="0" smtClean="0"/>
                        <a:t>Standard Practice for Capping Cylindrical Concrete Specimens</a:t>
                      </a:r>
                      <a:endParaRPr lang="en-GB" sz="1200" dirty="0"/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 Подготовка к проведению испытаний прочности бетона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33B2-8B38-4B40-A659-9FB9E07874B6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53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8186832"/>
              </p:ext>
            </p:extLst>
          </p:nvPr>
        </p:nvGraphicFramePr>
        <p:xfrm>
          <a:off x="346460" y="1493837"/>
          <a:ext cx="8455540" cy="433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C31 / C31M - 10</a:t>
                      </a:r>
                    </a:p>
                    <a:p>
                      <a:r>
                        <a:rPr lang="en-GB" sz="1200" dirty="0" smtClean="0"/>
                        <a:t>Standard Practice for Making and Curing Concrete Test Specimens in the Field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C138 / C138M - 10b</a:t>
                      </a:r>
                    </a:p>
                    <a:p>
                      <a:r>
                        <a:rPr lang="en-GB" sz="1200" dirty="0" smtClean="0"/>
                        <a:t>Standard Test Method for Density (Unit Weight), Yield, and Air Content (Gravimetric) of Concrete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C143 / C143M - 10a</a:t>
                      </a:r>
                    </a:p>
                    <a:p>
                      <a:r>
                        <a:rPr lang="en-GB" sz="1200" dirty="0" smtClean="0"/>
                        <a:t>Standard Test Method for Slump of Hydraulic Cement Concrete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C172 / C172M - 10</a:t>
                      </a:r>
                    </a:p>
                    <a:p>
                      <a:r>
                        <a:rPr lang="en-GB" sz="1200" dirty="0" smtClean="0"/>
                        <a:t>Standard Practice for Sampling Freshly Mixed Concrete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C173 / C173M - 10b</a:t>
                      </a:r>
                    </a:p>
                    <a:p>
                      <a:r>
                        <a:rPr lang="en-GB" sz="1200" dirty="0" smtClean="0"/>
                        <a:t>Standard Test Method for Air Content of Freshly Mixed Concrete by the Volumetric Method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C231 / C231M - 10</a:t>
                      </a:r>
                    </a:p>
                    <a:p>
                      <a:r>
                        <a:rPr lang="en-GB" sz="1200" dirty="0" smtClean="0"/>
                        <a:t>Standard Test Method for Air Content of Freshly Mixed Concrete by the Pressure Method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C1064 / C1064M - 11</a:t>
                      </a:r>
                    </a:p>
                    <a:p>
                      <a:r>
                        <a:rPr lang="en-GB" sz="1200" dirty="0" smtClean="0"/>
                        <a:t>Standard Test Method for Temperature of Freshly Mixed Hydraulic Cement Concrete</a:t>
                      </a:r>
                      <a:endParaRPr lang="en-GB" sz="1200" dirty="0"/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 Подготовка к проведению эксплуатационных испытаний бетона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1D751-6638-4A2E-811F-028854DB9E98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79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5110847"/>
              </p:ext>
            </p:extLst>
          </p:nvPr>
        </p:nvGraphicFramePr>
        <p:xfrm>
          <a:off x="346460" y="1493837"/>
          <a:ext cx="8455540" cy="488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C185-08</a:t>
                      </a:r>
                    </a:p>
                    <a:p>
                      <a:r>
                        <a:rPr lang="en-GB" sz="1200" dirty="0" smtClean="0"/>
                        <a:t>Standard Test Method for Air Content of Hydraulic Cement Mortar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C187-11e1</a:t>
                      </a:r>
                    </a:p>
                    <a:p>
                      <a:r>
                        <a:rPr lang="en-GB" sz="1200" dirty="0" smtClean="0"/>
                        <a:t>Standard Test Method for Amount of Water Required for Normal Consistency of Hydraulic Cement Paste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C191-13</a:t>
                      </a:r>
                    </a:p>
                    <a:p>
                      <a:r>
                        <a:rPr lang="en-GB" sz="1200" dirty="0" smtClean="0"/>
                        <a:t>Standard Test Methods for Time of Setting of Hydraulic Cement by </a:t>
                      </a:r>
                      <a:r>
                        <a:rPr lang="en-GB" sz="1200" dirty="0" err="1" smtClean="0"/>
                        <a:t>Vicat</a:t>
                      </a:r>
                      <a:r>
                        <a:rPr lang="en-GB" sz="1200" dirty="0" smtClean="0"/>
                        <a:t> Needle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C204-11</a:t>
                      </a:r>
                    </a:p>
                    <a:p>
                      <a:r>
                        <a:rPr lang="en-GB" sz="1200" dirty="0" smtClean="0"/>
                        <a:t>Standard Test Methods for Fineness of Hydraulic Cement by Air-Permeability Apparatus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C266-13</a:t>
                      </a:r>
                    </a:p>
                    <a:p>
                      <a:r>
                        <a:rPr lang="en-GB" sz="1200" dirty="0" smtClean="0"/>
                        <a:t>Standard Test Method for Time of Setting of Hydraulic-Cement Paste by </a:t>
                      </a:r>
                      <a:r>
                        <a:rPr lang="en-GB" sz="1200" dirty="0" err="1" smtClean="0"/>
                        <a:t>Gillmore</a:t>
                      </a:r>
                      <a:r>
                        <a:rPr lang="en-GB" sz="1200" dirty="0" smtClean="0"/>
                        <a:t> Needles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C305-13</a:t>
                      </a:r>
                    </a:p>
                    <a:p>
                      <a:r>
                        <a:rPr lang="en-GB" sz="1200" dirty="0" smtClean="0"/>
                        <a:t>Standard Practice for Mechanical Mixing of Hydraulic Cement Pastes and Mortars of Plastic Consistency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C430-08</a:t>
                      </a:r>
                    </a:p>
                    <a:p>
                      <a:r>
                        <a:rPr lang="en-GB" sz="1200" dirty="0" smtClean="0"/>
                        <a:t>Standard Test Method for Fineness of Hydraulic Cement by the 45-μm (No.325) Sieve</a:t>
                      </a:r>
                    </a:p>
                    <a:p>
                      <a:endParaRPr lang="en-GB" sz="1200" dirty="0" smtClean="0"/>
                    </a:p>
                    <a:p>
                      <a:r>
                        <a:rPr lang="en-GB" sz="1200" dirty="0" smtClean="0"/>
                        <a:t>C1437-13</a:t>
                      </a:r>
                    </a:p>
                    <a:p>
                      <a:r>
                        <a:rPr lang="en-GB" sz="1200" dirty="0" smtClean="0"/>
                        <a:t>Standard Test Method for Flow of Hydraulic Cement Mortar</a:t>
                      </a:r>
                      <a:endParaRPr lang="en-GB" sz="1200" dirty="0"/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Подготовка к проведению испытаний цемента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CEC9-18F3-4018-B8BE-942A8E59F489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8892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6847969"/>
              </p:ext>
            </p:extLst>
          </p:nvPr>
        </p:nvGraphicFramePr>
        <p:xfrm>
          <a:off x="346460" y="1493837"/>
          <a:ext cx="8455540" cy="488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C702/C702M-11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Practice for Reducing Samples of Aggregate to Testing Size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D75/D75M-14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Practice for Sampling Aggregates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D421-85(2007)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Practice for Dry Preparation of Soil Samples for Particle-Size Analysis and Determination of Soil Constants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D422-63(2007)e2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Particle-Size Analysis of Soils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D698-12e1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Methods for Laboratory Compaction Characteristics of Soil Using Standard Effort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D1557-12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Methods for Laboratory Compaction Characteristics of Soil Using Modified Effort (56,000 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ft-lbf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/ft3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D2216-10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Methods for Laboratory Determination of Water (Moisture) Content of Soil and Rock by Mass</a:t>
                      </a:r>
                    </a:p>
                    <a:p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D4318-10e1</a:t>
                      </a:r>
                    </a:p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Methods for Liquid Limit, Plastic Limit, and Plasticity Index of Soils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Подготовка по щебеночному основанию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B950-68CE-421E-88EA-CB5499ADBC68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908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4437063" y="6510338"/>
            <a:ext cx="2603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320675"/>
            <a:r>
              <a:rPr lang="en-US" sz="1300">
                <a:solidFill>
                  <a:srgbClr val="FFFFFF"/>
                </a:solidFill>
                <a:latin typeface="Helvetica Light"/>
                <a:sym typeface="Helvetica Light"/>
              </a:rPr>
              <a:t>7</a:t>
            </a:r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99038055"/>
              </p:ext>
            </p:extLst>
          </p:nvPr>
        </p:nvGraphicFramePr>
        <p:xfrm>
          <a:off x="4464447" y="2276872"/>
          <a:ext cx="442803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33363" y="1556643"/>
            <a:ext cx="39798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Подготовка от экспертов </a:t>
            </a:r>
            <a:r>
              <a:rPr lang="en-US" sz="1600" dirty="0" smtClean="0"/>
              <a:t>ASTM</a:t>
            </a:r>
            <a:endParaRPr lang="en-GB" sz="16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Высококачественные, отмеченные наградами технические образовательные программы для промышленности и правительственных организаций</a:t>
            </a:r>
            <a:endParaRPr lang="en-GB" sz="16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Интенсивные 1-3-дневные курсы предлагают практическую подготовку по стандартам, наиболее важным для вашего производства</a:t>
            </a:r>
            <a:endParaRPr lang="en-GB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1600" dirty="0" smtClean="0"/>
              <a:t>100+ </a:t>
            </a:r>
            <a:r>
              <a:rPr lang="ru-RU" sz="1600" dirty="0" smtClean="0"/>
              <a:t>курсов, в основном проводимых в США</a:t>
            </a:r>
            <a:endParaRPr lang="en-GB" sz="16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600" dirty="0" smtClean="0"/>
              <a:t>Курсы могут быть разработаны на заказ согласно вашим конкретным требованиям и проводиться на ваших рабочих местах по всему миру</a:t>
            </a:r>
            <a:endParaRPr lang="en-GB" sz="1600" dirty="0"/>
          </a:p>
          <a:p>
            <a:pPr marL="342900" indent="-342900">
              <a:buFont typeface="Wingdings" pitchFamily="2" charset="2"/>
              <a:buChar char="§"/>
            </a:pPr>
            <a:endParaRPr lang="en-GB" dirty="0" smtClean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Подготовка</a:t>
            </a:r>
            <a:r>
              <a:rPr lang="en-GB" dirty="0" smtClean="0"/>
              <a:t>:</a:t>
            </a:r>
          </a:p>
          <a:p>
            <a:r>
              <a:rPr lang="ru-RU" sz="2000" dirty="0" smtClean="0"/>
              <a:t>Учебные курсы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E24BD6-5B2F-4975-9511-F353BF6A0C78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8917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81895320"/>
              </p:ext>
            </p:extLst>
          </p:nvPr>
        </p:nvGraphicFramePr>
        <p:xfrm>
          <a:off x="346460" y="1493837"/>
          <a:ext cx="8455540" cy="488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55540"/>
              </a:tblGrid>
              <a:tr h="431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accent2"/>
                          </a:solidFill>
                        </a:rPr>
                        <a:t>Включенные стандарты</a:t>
                      </a:r>
                      <a:endParaRPr lang="en-GB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72000" marR="108000" marT="36000" marB="180000">
                    <a:lnT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55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C40 / C40M - 11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Organic Impurities in Fine Aggregates for Concrete 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C117 - 13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Materials Finer than 75-μm (No. 200) Sieve in Mineral Aggregates by Washing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C127 - 12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Density, Relative Density (Specific Gravity), and Absorption of Coarse Aggregate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C128 - 12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Density, Relative Density (Specific Gravity), and Absorption of Fine Aggregate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C136 - 06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Sieve Analysis of Fine and Coarse Aggregates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C566 - 13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Test Method for Total Evaporable Moisture Content of Aggregate by Drying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C702 / C702M - 11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Practice for Reducing Samples of Aggregate to Testing Size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D75 / D75M - 09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Standard Practice for Sampling Aggregates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108000" marT="36000" marB="180000"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подготовки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Подготовка к проведению испытаний добавок</a:t>
            </a:r>
            <a:endParaRPr lang="en-GB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61AB-0BC4-47E5-BA43-2C238DE69D62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3936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/>
          </p:cNvSpPr>
          <p:nvPr/>
        </p:nvSpPr>
        <p:spPr bwMode="auto">
          <a:xfrm>
            <a:off x="4437063" y="6510338"/>
            <a:ext cx="2603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320675"/>
            <a:r>
              <a:rPr lang="en-US" sz="1300">
                <a:solidFill>
                  <a:srgbClr val="FFFFFF"/>
                </a:solidFill>
                <a:latin typeface="Helvetica Light"/>
                <a:sym typeface="Helvetica Light"/>
              </a:rPr>
              <a:t>7</a:t>
            </a:r>
            <a:endParaRPr lang="en-US" sz="250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2606412280"/>
              </p:ext>
            </p:extLst>
          </p:nvPr>
        </p:nvGraphicFramePr>
        <p:xfrm>
          <a:off x="4437063" y="1494000"/>
          <a:ext cx="4428033" cy="472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207000" y="1584000"/>
            <a:ext cx="397986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1400" dirty="0" smtClean="0"/>
              <a:t>Профессиональная, всесторонняя и доступная по цене подготовка – ключевое вспомогательное средство для существующих внутренних лабораторных программ обеспечения/контроля качества</a:t>
            </a:r>
            <a:endParaRPr lang="en-GB" sz="1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400" dirty="0" smtClean="0"/>
              <a:t>Курсы по бетонным материалам и добавкам, созданные под наблюдением лицензированных профессиональных инженеров-строителей и сотрудников </a:t>
            </a:r>
            <a:r>
              <a:rPr lang="en-US" sz="1400" dirty="0" smtClean="0"/>
              <a:t>ASTM</a:t>
            </a:r>
            <a:endParaRPr lang="en-GB" sz="1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400" dirty="0" smtClean="0"/>
              <a:t>На курсах демонстрируются правильные процедуры испытаний, соответствующие национальным программам сертификации</a:t>
            </a:r>
            <a:endParaRPr lang="en-GB" sz="1400" dirty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400" dirty="0" smtClean="0"/>
              <a:t>Система управления обучением с помощью </a:t>
            </a:r>
            <a:r>
              <a:rPr lang="en-US" sz="1400" dirty="0" smtClean="0"/>
              <a:t>ASTM</a:t>
            </a:r>
            <a:r>
              <a:rPr lang="ru-RU" sz="1400" dirty="0" smtClean="0"/>
              <a:t> </a:t>
            </a:r>
            <a:r>
              <a:rPr lang="en-GB" sz="1400" dirty="0" smtClean="0"/>
              <a:t>Compass</a:t>
            </a:r>
            <a:r>
              <a:rPr lang="ru-RU" sz="1400" dirty="0" smtClean="0"/>
              <a:t>: разрабатывайте планы обучения, отслеживайте прогресс и соответствие требованиям, формируйте  отчеты и т. д.</a:t>
            </a:r>
            <a:endParaRPr lang="en-GB" sz="140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ru-RU" sz="1400" dirty="0" smtClean="0"/>
              <a:t>Еще больше курсов – скоро!</a:t>
            </a:r>
            <a:endParaRPr lang="en-GB" sz="1400" dirty="0"/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Подготовка</a:t>
            </a:r>
            <a:r>
              <a:rPr lang="en-GB" dirty="0" smtClean="0"/>
              <a:t>:</a:t>
            </a:r>
          </a:p>
          <a:p>
            <a:r>
              <a:rPr lang="ru-RU" sz="2000" dirty="0" smtClean="0"/>
              <a:t>Онлайн-курсы обучения</a:t>
            </a:r>
            <a:endParaRPr lang="en-GB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4DE69-EADF-46BD-9889-3B5767B486A8}" type="datetime1">
              <a:rPr lang="en-GB" smtClean="0"/>
              <a:pPr>
                <a:defRPr/>
              </a:pPr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0130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learning2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000" y="2157540"/>
            <a:ext cx="6400800" cy="406146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6015" y="1507066"/>
            <a:ext cx="4028462" cy="1066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ASTM </a:t>
            </a:r>
            <a:r>
              <a:rPr lang="ru-RU" dirty="0" smtClean="0"/>
              <a:t>предлагает несколько видов онлайн-курсов обучения с помощью Центра Онлайн-обучения, доступного через </a:t>
            </a:r>
            <a:r>
              <a:rPr lang="en-US" dirty="0" smtClean="0"/>
              <a:t>ASTM Compass</a:t>
            </a:r>
            <a:r>
              <a:rPr lang="en-US" baseline="30000" dirty="0" smtClean="0"/>
              <a:t>®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345300" y="2709000"/>
            <a:ext cx="4020974" cy="3510000"/>
          </a:xfrm>
        </p:spPr>
        <p:txBody>
          <a:bodyPr/>
          <a:lstStyle/>
          <a:p>
            <a:r>
              <a:rPr lang="ru-RU" b="1" dirty="0" smtClean="0"/>
              <a:t>Онлайн-курсы самообучения</a:t>
            </a:r>
            <a:r>
              <a:rPr lang="ru-RU" dirty="0" smtClean="0"/>
              <a:t>: Электронные курсы подготовки, созданные специально для онлайн-доступа</a:t>
            </a:r>
            <a:endParaRPr lang="en-US" dirty="0"/>
          </a:p>
          <a:p>
            <a:r>
              <a:rPr lang="ru-RU" b="1" dirty="0" smtClean="0"/>
              <a:t>Электронные семинары</a:t>
            </a:r>
            <a:r>
              <a:rPr lang="ru-RU" dirty="0" smtClean="0"/>
              <a:t>: Видеозаписи «живых» занятий</a:t>
            </a:r>
            <a:endParaRPr lang="en-US" dirty="0"/>
          </a:p>
          <a:p>
            <a:r>
              <a:rPr lang="ru-RU" b="1" dirty="0" smtClean="0"/>
              <a:t>Вебинары</a:t>
            </a:r>
            <a:r>
              <a:rPr lang="ru-RU" dirty="0" smtClean="0"/>
              <a:t>: Часовые вебинары в режиме реального времени по актуальным или узкоспециализированным темам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/>
          <p:cNvSpPr txBox="1">
            <a:spLocks/>
          </p:cNvSpPr>
          <p:nvPr/>
        </p:nvSpPr>
        <p:spPr>
          <a:xfrm>
            <a:off x="346460" y="323850"/>
            <a:ext cx="7049037" cy="8551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ts val="3000"/>
              </a:lnSpc>
              <a:spcBef>
                <a:spcPct val="0"/>
              </a:spcBef>
              <a:buNone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Подготовка</a:t>
            </a:r>
            <a:r>
              <a:rPr lang="en-GB" dirty="0" smtClean="0"/>
              <a:t>:</a:t>
            </a:r>
          </a:p>
          <a:p>
            <a:r>
              <a:rPr lang="ru-RU" sz="2000" dirty="0" smtClean="0"/>
              <a:t>Онлайн</a:t>
            </a:r>
            <a:endParaRPr lang="en-GB" sz="2000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A192-DF7A-47FE-B13D-4F05DA1F459C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57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Каждый курс включает</a:t>
            </a:r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45299" y="1910525"/>
            <a:ext cx="4033637" cy="40384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Приветствие</a:t>
            </a:r>
            <a:endParaRPr lang="en-GB" dirty="0" smtClean="0"/>
          </a:p>
          <a:p>
            <a:pPr lvl="1"/>
            <a:r>
              <a:rPr lang="ru-RU" dirty="0" smtClean="0"/>
              <a:t>Информация о курсе</a:t>
            </a:r>
            <a:endParaRPr lang="en-GB" dirty="0" smtClean="0"/>
          </a:p>
          <a:p>
            <a:pPr lvl="1"/>
            <a:r>
              <a:rPr lang="ru-RU" dirty="0" smtClean="0"/>
              <a:t>Краткое содержание курса</a:t>
            </a:r>
            <a:endParaRPr lang="en-GB" dirty="0" smtClean="0"/>
          </a:p>
          <a:p>
            <a:pPr lvl="2"/>
            <a:r>
              <a:rPr lang="ru-RU" dirty="0" smtClean="0"/>
              <a:t>Введение</a:t>
            </a:r>
            <a:endParaRPr lang="en-GB" dirty="0" smtClean="0"/>
          </a:p>
          <a:p>
            <a:pPr lvl="3"/>
            <a:r>
              <a:rPr lang="en-GB" sz="1200" dirty="0"/>
              <a:t> </a:t>
            </a:r>
            <a:r>
              <a:rPr lang="ru-RU" dirty="0" smtClean="0"/>
              <a:t>Рассматриваемый стандарт</a:t>
            </a:r>
            <a:endParaRPr lang="en-GB" dirty="0"/>
          </a:p>
          <a:p>
            <a:pPr lvl="2"/>
            <a:r>
              <a:rPr lang="ru-RU" dirty="0" smtClean="0"/>
              <a:t>Видео</a:t>
            </a:r>
            <a:endParaRPr lang="en-GB" dirty="0" smtClean="0"/>
          </a:p>
          <a:p>
            <a:pPr lvl="3"/>
            <a:r>
              <a:rPr lang="ru-RU" dirty="0" smtClean="0"/>
              <a:t>Высококачественная цифровая запись</a:t>
            </a:r>
            <a:endParaRPr lang="en-GB" dirty="0"/>
          </a:p>
          <a:p>
            <a:pPr lvl="3"/>
            <a:r>
              <a:rPr lang="ru-RU" dirty="0" smtClean="0"/>
              <a:t>Закадровые комментарии</a:t>
            </a:r>
            <a:endParaRPr lang="en-GB" dirty="0"/>
          </a:p>
          <a:p>
            <a:pPr lvl="2"/>
            <a:r>
              <a:rPr lang="ru-RU" dirty="0" smtClean="0"/>
              <a:t>Краткое описание процедур</a:t>
            </a:r>
            <a:endParaRPr lang="en-GB" dirty="0" smtClean="0"/>
          </a:p>
          <a:p>
            <a:pPr lvl="3"/>
            <a:r>
              <a:rPr lang="ru-RU" dirty="0" smtClean="0"/>
              <a:t>Шаги, которым необходимо следовать</a:t>
            </a:r>
            <a:endParaRPr lang="en-GB" dirty="0" smtClean="0"/>
          </a:p>
          <a:p>
            <a:pPr lvl="2"/>
            <a:r>
              <a:rPr lang="ru-RU" dirty="0" smtClean="0"/>
              <a:t>Глоссарий</a:t>
            </a:r>
            <a:endParaRPr lang="en-GB" dirty="0" smtClean="0"/>
          </a:p>
          <a:p>
            <a:pPr lvl="3"/>
            <a:r>
              <a:rPr lang="ru-RU" dirty="0" smtClean="0"/>
              <a:t>Термины, используемые в рассматриваемом стандарте</a:t>
            </a:r>
            <a:endParaRPr lang="en-GB" dirty="0" smtClean="0"/>
          </a:p>
          <a:p>
            <a:pPr lvl="2"/>
            <a:r>
              <a:rPr lang="ru-RU" dirty="0" smtClean="0"/>
              <a:t>Контрольный опросник</a:t>
            </a:r>
            <a:endParaRPr lang="en-GB" dirty="0" smtClean="0"/>
          </a:p>
          <a:p>
            <a:pPr lvl="3"/>
            <a:r>
              <a:rPr lang="ru-RU" dirty="0" smtClean="0"/>
              <a:t>Вопросы с многовариантным выбором (прохождение/непрохождение)</a:t>
            </a:r>
            <a:endParaRPr lang="en-GB" dirty="0" smtClean="0"/>
          </a:p>
          <a:p>
            <a:pPr lvl="3"/>
            <a:r>
              <a:rPr lang="ru-RU" dirty="0" smtClean="0"/>
              <a:t>Распечатка сертификата</a:t>
            </a:r>
            <a:endParaRPr lang="en-GB" dirty="0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обучения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Пример</a:t>
            </a:r>
            <a:r>
              <a:rPr lang="en-GB" sz="2000" dirty="0" smtClean="0"/>
              <a:t>: </a:t>
            </a:r>
            <a:r>
              <a:rPr lang="ru-RU" sz="2000" dirty="0" smtClean="0"/>
              <a:t>Стандарт </a:t>
            </a:r>
            <a:r>
              <a:rPr lang="en-GB" sz="2000" dirty="0" smtClean="0"/>
              <a:t>D4928</a:t>
            </a:r>
            <a:endParaRPr lang="en-GB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53" t="15619" r="24032" b="19214"/>
          <a:stretch/>
        </p:blipFill>
        <p:spPr bwMode="auto">
          <a:xfrm>
            <a:off x="3762000" y="2034000"/>
            <a:ext cx="5034465" cy="354786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46906-3172-4D2B-8145-0C26B62292B1}" type="datetime1">
              <a:rPr lang="en-GB" smtClean="0"/>
              <a:pPr/>
              <a:t>02/06/2015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98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Несколько страниц с разъяснением стандарта, включающих диаграммы и рисунки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Введение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49897" y="4571791"/>
            <a:ext cx="2694424" cy="1737209"/>
          </a:xfrm>
        </p:spPr>
        <p:txBody>
          <a:bodyPr>
            <a:normAutofit lnSpcReduction="10000"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Цифровая запись высокого качества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Закадровые комментарии (на английском*) – подстрочные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Пошаговые объяснения и демонстрации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Постоянное обращение к примечаниям в стандарте</a:t>
            </a:r>
            <a:r>
              <a:rPr lang="en-GB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GB" sz="700" dirty="0" smtClean="0"/>
              <a:t>* </a:t>
            </a:r>
            <a:r>
              <a:rPr lang="ru-RU" sz="700" dirty="0" smtClean="0"/>
              <a:t>Другие языки доступны по запросу</a:t>
            </a:r>
            <a:endParaRPr lang="en-GB" sz="700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Видео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Четкое пошаговое описание</a:t>
            </a:r>
            <a:endParaRPr lang="en-GB" dirty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Возможность распечатки для использования в лаборатории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Краткое описание процедур</a:t>
            </a:r>
            <a:endParaRPr lang="en-GB" sz="1300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57" r="14557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89" r="14489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0" r="14530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обучения 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Пример</a:t>
            </a:r>
            <a:r>
              <a:rPr lang="en-GB" sz="2000" dirty="0" smtClean="0"/>
              <a:t>: </a:t>
            </a:r>
            <a:r>
              <a:rPr lang="ru-RU" sz="2000" dirty="0" smtClean="0"/>
              <a:t>Стандарт </a:t>
            </a:r>
            <a:r>
              <a:rPr lang="en-GB" sz="2000" dirty="0" smtClean="0"/>
              <a:t>D4928</a:t>
            </a:r>
            <a:endParaRPr lang="en-GB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77CB8-0AB4-4E80-92A5-8A0C81674C6D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Четкие разъяснения терминов, используемых в стандарте</a:t>
            </a:r>
            <a:endParaRPr lang="en-GB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Глоссарий</a:t>
            </a:r>
            <a:endParaRPr lang="en-GB" sz="13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Технический многовариантный опросник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Составлен разработчиками стандарта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Контрольные вопросы</a:t>
            </a:r>
            <a:endParaRPr lang="en-GB" sz="13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Четкий результат: пройдено или не пройдено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Обзор результатов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Возможность повторного прохождения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Распечатка результатов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r>
              <a:rPr lang="ru-RU" dirty="0" smtClean="0"/>
              <a:t>Распечатка сертификата</a:t>
            </a:r>
            <a:endParaRPr lang="en-GB" dirty="0" smtClean="0"/>
          </a:p>
          <a:p>
            <a:pPr marL="171450" indent="-171450">
              <a:lnSpc>
                <a:spcPct val="90000"/>
              </a:lnSpc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ru-RU" sz="1300" dirty="0" smtClean="0"/>
              <a:t>Результаты опросника</a:t>
            </a:r>
            <a:endParaRPr lang="en-GB" sz="1300" dirty="0"/>
          </a:p>
        </p:txBody>
      </p:sp>
      <p:sp>
        <p:nvSpPr>
          <p:cNvPr id="21" name="Title 7"/>
          <p:cNvSpPr>
            <a:spLocks noGrp="1"/>
          </p:cNvSpPr>
          <p:nvPr>
            <p:ph type="title"/>
          </p:nvPr>
        </p:nvSpPr>
        <p:spPr>
          <a:xfrm>
            <a:off x="346460" y="323850"/>
            <a:ext cx="7049037" cy="855150"/>
          </a:xfrm>
        </p:spPr>
        <p:txBody>
          <a:bodyPr/>
          <a:lstStyle/>
          <a:p>
            <a:r>
              <a:rPr lang="ru-RU" dirty="0" smtClean="0"/>
              <a:t>Онлайн-курсы обучения 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ru-RU" sz="2000" dirty="0" smtClean="0"/>
              <a:t>Пример</a:t>
            </a:r>
            <a:r>
              <a:rPr lang="en-GB" sz="2000" dirty="0" smtClean="0"/>
              <a:t>: </a:t>
            </a:r>
            <a:r>
              <a:rPr lang="ru-RU" sz="2000" dirty="0" smtClean="0"/>
              <a:t>Стандарт </a:t>
            </a:r>
            <a:r>
              <a:rPr lang="en-GB" sz="2000" dirty="0" smtClean="0"/>
              <a:t>D4928</a:t>
            </a:r>
            <a:endParaRPr lang="en-GB" sz="2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71" r="14771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1" r="14301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8" r="14628"/>
          <a:stretch>
            <a:fillRect/>
          </a:stretch>
        </p:blipFill>
        <p:spPr>
          <a:ln w="12700">
            <a:solidFill>
              <a:schemeClr val="tx1"/>
            </a:solidFill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F2D8-B8AE-450D-8AE4-5126B37EF84D}" type="datetime1">
              <a:rPr lang="en-GB" smtClean="0"/>
              <a:pPr/>
              <a:t>02/06/2015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8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48BDB-F4B3-4D64-92ED-B291E29A8C39}" type="datetime1">
              <a:rPr lang="en-GB" smtClean="0"/>
              <a:pPr/>
              <a:t>02/06/2015</a:t>
            </a:fld>
            <a:endParaRPr lang="en-GB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23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00355B"/>
      </a:accent1>
      <a:accent2>
        <a:srgbClr val="0095D6"/>
      </a:accent2>
      <a:accent3>
        <a:srgbClr val="7BB63B"/>
      </a:accent3>
      <a:accent4>
        <a:srgbClr val="414141"/>
      </a:accent4>
      <a:accent5>
        <a:srgbClr val="7E9DB3"/>
      </a:accent5>
      <a:accent6>
        <a:srgbClr val="91D1F3"/>
      </a:accent6>
      <a:hlink>
        <a:srgbClr val="0095D6"/>
      </a:hlink>
      <a:folHlink>
        <a:srgbClr val="91D1F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</TotalTime>
  <Words>2087</Words>
  <Application>Microsoft Office PowerPoint</Application>
  <PresentationFormat>Экран (4:3)</PresentationFormat>
  <Paragraphs>380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Раздел3 Подготовка и онлайн-обучение</vt:lpstr>
      <vt:lpstr>Слайд 3</vt:lpstr>
      <vt:lpstr>Слайд 4</vt:lpstr>
      <vt:lpstr>Слайд 5</vt:lpstr>
      <vt:lpstr>Онлайн-курсы обучения: Пример: Стандарт D4928</vt:lpstr>
      <vt:lpstr>Онлайн-курсы обучения : Пример: Стандарт D4928</vt:lpstr>
      <vt:lpstr>Онлайн-курсы обучения : Пример: Стандарт D4928</vt:lpstr>
      <vt:lpstr>Слайд 9</vt:lpstr>
      <vt:lpstr>Раздел 4 Членство</vt:lpstr>
      <vt:lpstr>Слайд 11</vt:lpstr>
      <vt:lpstr>Раздел 5 Программы проверки квалификации</vt:lpstr>
      <vt:lpstr>Программы проверки квалификации</vt:lpstr>
      <vt:lpstr>Раздел 6 Скриншоты ASTM Compass</vt:lpstr>
      <vt:lpstr>Слайд 15</vt:lpstr>
      <vt:lpstr>Регистрация/вход для доступа к управлению и кастомизации</vt:lpstr>
      <vt:lpstr>Слайд 17</vt:lpstr>
      <vt:lpstr>HTML по умолчанию с опцией PDF</vt:lpstr>
      <vt:lpstr>PDF-версия</vt:lpstr>
      <vt:lpstr>Создание аннотаций в документе</vt:lpstr>
      <vt:lpstr>Слайд 21</vt:lpstr>
      <vt:lpstr>Онлайн-курсы подготовки: Серия курсов подготовки техников в нефтяных лабораториях</vt:lpstr>
      <vt:lpstr>Онлайн-курсы подготовки:  Серия курсов подготовки техников в нефтяных лабораториях</vt:lpstr>
      <vt:lpstr>Онлайн-курсы подготовки:  Серия курсов подготовки техников в нефтяных лабораториях</vt:lpstr>
      <vt:lpstr>Онлайн-курсы подготовки: Подготовка к проведению испытаний самоуплотняющегося бетона</vt:lpstr>
      <vt:lpstr>Онлайн-курсы подготовки:  Подготовка к проведению испытаний прочности бетона</vt:lpstr>
      <vt:lpstr>Онлайн-курсы подготовки:  Подготовка к проведению эксплуатационных испытаний бетона</vt:lpstr>
      <vt:lpstr>Онлайн-курсы подготовки: Подготовка к проведению испытаний цемента</vt:lpstr>
      <vt:lpstr>Онлайн-курсы подготовки: Подготовка по щебеночному основанию</vt:lpstr>
      <vt:lpstr>Онлайн-курсы подготовки: Подготовка к проведению испытаний добавок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OPX User</dc:creator>
  <cp:lastModifiedBy>Yulia80</cp:lastModifiedBy>
  <cp:revision>387</cp:revision>
  <dcterms:created xsi:type="dcterms:W3CDTF">2014-06-18T16:43:44Z</dcterms:created>
  <dcterms:modified xsi:type="dcterms:W3CDTF">2015-06-02T11:10:41Z</dcterms:modified>
</cp:coreProperties>
</file>