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76" r:id="rId2"/>
    <p:sldId id="307" r:id="rId3"/>
    <p:sldId id="308" r:id="rId4"/>
    <p:sldId id="272" r:id="rId5"/>
    <p:sldId id="293" r:id="rId6"/>
    <p:sldId id="369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55" r:id="rId15"/>
    <p:sldId id="346" r:id="rId16"/>
    <p:sldId id="294" r:id="rId17"/>
    <p:sldId id="283" r:id="rId18"/>
    <p:sldId id="365" r:id="rId19"/>
    <p:sldId id="296" r:id="rId20"/>
    <p:sldId id="364" r:id="rId21"/>
    <p:sldId id="297" r:id="rId22"/>
    <p:sldId id="298" r:id="rId23"/>
    <p:sldId id="299" r:id="rId24"/>
    <p:sldId id="301" r:id="rId25"/>
    <p:sldId id="314" r:id="rId26"/>
    <p:sldId id="363" r:id="rId27"/>
    <p:sldId id="366" r:id="rId28"/>
    <p:sldId id="367" r:id="rId29"/>
    <p:sldId id="368" r:id="rId30"/>
    <p:sldId id="31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61" userDrawn="1">
          <p15:clr>
            <a:srgbClr val="A4A3A4"/>
          </p15:clr>
        </p15:guide>
        <p15:guide id="2" pos="782" userDrawn="1">
          <p15:clr>
            <a:srgbClr val="A4A3A4"/>
          </p15:clr>
        </p15:guide>
        <p15:guide id="3" orient="horz" pos="1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C2BB"/>
    <a:srgbClr val="051B3F"/>
    <a:srgbClr val="D7D1CC"/>
    <a:srgbClr val="D6EEEC"/>
    <a:srgbClr val="EEECEA"/>
    <a:srgbClr val="FFFFFF"/>
    <a:srgbClr val="2430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234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-474" y="-78"/>
      </p:cViewPr>
      <p:guideLst>
        <p:guide orient="horz" pos="3861"/>
        <p:guide orient="horz" pos="1083"/>
        <p:guide pos="7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image" Target="../media/image23.tiff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F5445-7F24-4070-AD3E-545E4FDD8CE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E1EE68-A122-4105-99A7-F6A627E57232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en-US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30,000 </a:t>
          </a:r>
          <a:r>
            <a:rPr lang="ru-RU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участников – эксперты в своих областях</a:t>
          </a:r>
          <a:endParaRPr lang="en-GB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AE71D8E0-A475-4E2E-9C79-019EC24EF58A}" type="parTrans" cxnId="{3E6E8F83-0645-42FA-A40F-8930BD576ADA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B90FE815-8E59-4DD4-A2CD-9833873DB452}" type="sibTrans" cxnId="{3E6E8F83-0645-42FA-A40F-8930BD576ADA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7185BAF2-2155-4E29-9061-6BAC58C4D8CC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  <a:latin typeface="+mn-lt"/>
            </a:rPr>
            <a:t>Представлено </a:t>
          </a:r>
          <a:r>
            <a:rPr lang="en-GB" sz="1400" dirty="0" smtClean="0">
              <a:solidFill>
                <a:schemeClr val="bg1"/>
              </a:solidFill>
              <a:latin typeface="+mn-lt"/>
            </a:rPr>
            <a:t>150 </a:t>
          </a:r>
          <a:r>
            <a:rPr lang="ru-RU" sz="1400" dirty="0" smtClean="0">
              <a:solidFill>
                <a:schemeClr val="bg1"/>
              </a:solidFill>
              <a:latin typeface="+mn-lt"/>
            </a:rPr>
            <a:t>стран</a:t>
          </a:r>
          <a:endParaRPr lang="en-GB" sz="1400" dirty="0">
            <a:solidFill>
              <a:schemeClr val="bg1"/>
            </a:solidFill>
            <a:latin typeface="+mn-lt"/>
          </a:endParaRPr>
        </a:p>
      </dgm:t>
    </dgm:pt>
    <dgm:pt modelId="{708B84B8-9547-4AF8-9AF3-675378F91370}" type="parTrans" cxnId="{480B4F4C-2380-4A37-BE59-484BF02ACB08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519AE8B3-80A6-4F05-A084-CC3C1BAD553A}" type="sibTrans" cxnId="{480B4F4C-2380-4A37-BE59-484BF02ACB08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74C4915D-D87A-4CAE-BF1A-2D322D1F69E2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GB" sz="1400" dirty="0" smtClean="0">
              <a:latin typeface="+mn-lt"/>
            </a:rPr>
            <a:t>145 </a:t>
          </a:r>
          <a:r>
            <a:rPr lang="ru-RU" sz="1400" dirty="0" smtClean="0">
              <a:latin typeface="+mn-lt"/>
            </a:rPr>
            <a:t>основных технических комитетов</a:t>
          </a:r>
          <a:endParaRPr lang="en-GB" sz="1400" dirty="0" smtClean="0">
            <a:latin typeface="+mn-lt"/>
          </a:endParaRPr>
        </a:p>
        <a:p>
          <a:pPr rtl="0"/>
          <a:r>
            <a:rPr lang="en-GB" sz="1100" dirty="0" smtClean="0">
              <a:latin typeface="+mn-lt"/>
            </a:rPr>
            <a:t>(2,000 </a:t>
          </a:r>
          <a:r>
            <a:rPr lang="ru-RU" sz="1100" dirty="0" smtClean="0">
              <a:latin typeface="+mn-lt"/>
            </a:rPr>
            <a:t>подкомитетов</a:t>
          </a:r>
          <a:r>
            <a:rPr lang="en-GB" sz="1400" dirty="0" smtClean="0">
              <a:latin typeface="+mn-lt"/>
            </a:rPr>
            <a:t>)</a:t>
          </a:r>
          <a:endParaRPr lang="en-GB" sz="1400" dirty="0">
            <a:latin typeface="+mn-lt"/>
          </a:endParaRPr>
        </a:p>
      </dgm:t>
    </dgm:pt>
    <dgm:pt modelId="{4E33C34D-3354-4965-8D22-7E495A5450BC}" type="parTrans" cxnId="{1110CFC7-C8C9-4450-8534-31EEBCABF131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96549C63-7869-4F4E-A131-5829C1D658E3}" type="sibTrans" cxnId="{1110CFC7-C8C9-4450-8534-31EEBCABF131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6D38A219-634A-4B5D-84A7-71A6C9B1FAC4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bg1"/>
              </a:solidFill>
              <a:latin typeface="+mn-lt"/>
            </a:rPr>
            <a:t>Представлено более 90 секторов промышленности</a:t>
          </a:r>
          <a:endParaRPr lang="en-GB" sz="1400" dirty="0">
            <a:solidFill>
              <a:schemeClr val="bg1"/>
            </a:solidFill>
            <a:latin typeface="+mn-lt"/>
          </a:endParaRPr>
        </a:p>
      </dgm:t>
    </dgm:pt>
    <dgm:pt modelId="{2807031F-A40E-40B5-AEEA-04C76C0046E7}" type="parTrans" cxnId="{3FC5E6D9-2EC9-467E-A14C-6388C6E1F869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79ACD396-3EB0-41A0-85A0-339AF5A048A5}" type="sibTrans" cxnId="{3FC5E6D9-2EC9-467E-A14C-6388C6E1F869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8C869A2C-11DD-4C3E-B923-D02FD9197BB1}">
      <dgm:prSet custT="1"/>
      <dgm:spPr>
        <a:solidFill>
          <a:srgbClr val="6BC2BB"/>
        </a:solidFill>
      </dgm:spPr>
      <dgm:t>
        <a:bodyPr/>
        <a:lstStyle/>
        <a:p>
          <a:pPr rtl="0"/>
          <a:r>
            <a:rPr lang="en-GB" sz="1400" dirty="0" smtClean="0">
              <a:latin typeface="+mn-lt"/>
            </a:rPr>
            <a:t>12,575 </a:t>
          </a:r>
          <a:r>
            <a:rPr lang="ru-RU" sz="1400" dirty="0" smtClean="0">
              <a:latin typeface="+mn-lt"/>
            </a:rPr>
            <a:t>международных стандартов</a:t>
          </a:r>
          <a:endParaRPr lang="en-GB" sz="1400" dirty="0">
            <a:latin typeface="+mn-lt"/>
          </a:endParaRPr>
        </a:p>
      </dgm:t>
    </dgm:pt>
    <dgm:pt modelId="{B814B27F-5B0D-4565-A657-C2FD363A3A38}" type="parTrans" cxnId="{826C1253-D3A0-41D2-B0AC-0D83DE512FE4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C7A4F09A-2E2C-4F48-A400-FBF840DC9BC9}" type="sibTrans" cxnId="{826C1253-D3A0-41D2-B0AC-0D83DE512FE4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A761F813-1691-42F2-AA19-0668657C3761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GB" sz="1400" dirty="0" smtClean="0">
              <a:solidFill>
                <a:schemeClr val="bg1"/>
              </a:solidFill>
              <a:latin typeface="+mn-lt"/>
            </a:rPr>
            <a:t>3,200 </a:t>
          </a:r>
          <a:r>
            <a:rPr lang="ru-RU" sz="1400" dirty="0" smtClean="0">
              <a:solidFill>
                <a:schemeClr val="bg1"/>
              </a:solidFill>
              <a:latin typeface="+mn-lt"/>
            </a:rPr>
            <a:t>правок к стандартам в год</a:t>
          </a:r>
          <a:r>
            <a:rPr lang="en-GB" sz="1400" dirty="0" smtClean="0">
              <a:solidFill>
                <a:schemeClr val="bg1"/>
              </a:solidFill>
              <a:latin typeface="+mn-lt"/>
            </a:rPr>
            <a:t> (26%)</a:t>
          </a:r>
          <a:endParaRPr lang="en-GB" sz="1400" dirty="0">
            <a:solidFill>
              <a:schemeClr val="bg1"/>
            </a:solidFill>
            <a:latin typeface="+mn-lt"/>
          </a:endParaRPr>
        </a:p>
      </dgm:t>
    </dgm:pt>
    <dgm:pt modelId="{D35CCAFD-0B22-45DC-95BB-0D868B5C5D8C}" type="parTrans" cxnId="{1978E61C-CEB1-408A-BC3F-9F0C0BA309E5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06CA75E8-C078-4E9C-A0A0-2E94C762ED74}" type="sibTrans" cxnId="{1978E61C-CEB1-408A-BC3F-9F0C0BA309E5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D7D87255-CC0D-45A8-B1AF-6783B82130EA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1400" dirty="0" smtClean="0">
              <a:latin typeface="+mn-lt"/>
            </a:rPr>
            <a:t>6,500 </a:t>
          </a:r>
          <a:r>
            <a:rPr lang="ru-RU" sz="1400" dirty="0" smtClean="0">
              <a:latin typeface="+mn-lt"/>
            </a:rPr>
            <a:t>стандартов цитируется более 75 государствами</a:t>
          </a:r>
          <a:endParaRPr lang="en-GB" sz="1400" dirty="0">
            <a:latin typeface="+mn-lt"/>
          </a:endParaRPr>
        </a:p>
      </dgm:t>
    </dgm:pt>
    <dgm:pt modelId="{9207D28D-5767-471B-A1E7-2EFF50E6622C}" type="parTrans" cxnId="{E7BB9A64-3257-4979-8A70-66047C0C3CF5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FC637FA3-0D28-4ED9-A9AD-367898A62E6D}" type="sibTrans" cxnId="{E7BB9A64-3257-4979-8A70-66047C0C3CF5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AF725E69-50B8-4111-A94E-B7516F66ADED}">
      <dgm:prSet custT="1"/>
      <dgm:spPr>
        <a:solidFill>
          <a:srgbClr val="6BC2BB"/>
        </a:solidFill>
      </dgm:spPr>
      <dgm:t>
        <a:bodyPr/>
        <a:lstStyle/>
        <a:p>
          <a:pPr rtl="0"/>
          <a:r>
            <a:rPr lang="en-GB" sz="1400" dirty="0" smtClean="0">
              <a:solidFill>
                <a:schemeClr val="bg1"/>
              </a:solidFill>
              <a:latin typeface="+mn-lt"/>
            </a:rPr>
            <a:t>87 </a:t>
          </a:r>
          <a:r>
            <a:rPr lang="ru-RU" sz="1400" dirty="0" smtClean="0">
              <a:solidFill>
                <a:schemeClr val="bg1"/>
              </a:solidFill>
              <a:latin typeface="+mn-lt"/>
            </a:rPr>
            <a:t>меморандумов о договоренности</a:t>
          </a:r>
          <a:endParaRPr lang="en-GB" sz="1400" dirty="0">
            <a:solidFill>
              <a:schemeClr val="bg1"/>
            </a:solidFill>
            <a:latin typeface="+mn-lt"/>
          </a:endParaRPr>
        </a:p>
      </dgm:t>
    </dgm:pt>
    <dgm:pt modelId="{705ED5DA-E7B1-4D7F-A43D-B27D3C3F7E20}" type="parTrans" cxnId="{F0665639-275F-4CE1-8B51-EDB2DBB84DDA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B8DA6CEC-51EC-4A56-8717-F8192E033F9D}" type="sibTrans" cxnId="{F0665639-275F-4CE1-8B51-EDB2DBB84DDA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9FDBD5C9-477B-4045-B257-82A6C5630129}">
      <dgm:prSet custT="1"/>
      <dgm:spPr>
        <a:solidFill>
          <a:schemeClr val="accent1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bg1"/>
              </a:solidFill>
              <a:latin typeface="+mn-lt"/>
            </a:rPr>
            <a:t>Тысячи клиентов почти в каждой стране</a:t>
          </a:r>
          <a:endParaRPr lang="en-GB" sz="1400" dirty="0">
            <a:solidFill>
              <a:schemeClr val="bg1"/>
            </a:solidFill>
            <a:latin typeface="+mn-lt"/>
          </a:endParaRPr>
        </a:p>
      </dgm:t>
    </dgm:pt>
    <dgm:pt modelId="{60FEF40E-0604-47E0-AEE4-AFD94F2AA6A4}" type="parTrans" cxnId="{CA16A41E-D5B4-46CC-A1C8-F01F6C5E61FF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49AD0EEB-5029-41F4-8D43-197A180A970F}" type="sibTrans" cxnId="{CA16A41E-D5B4-46CC-A1C8-F01F6C5E61FF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8B57CA1E-0BD1-490F-873E-1BE2C09F899A}">
      <dgm:prSet custT="1"/>
      <dgm:spPr>
        <a:solidFill>
          <a:schemeClr val="accent6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>
              <a:solidFill>
                <a:schemeClr val="bg1"/>
              </a:solidFill>
              <a:latin typeface="+mn-lt"/>
            </a:rPr>
            <a:t>52% </a:t>
          </a:r>
          <a:r>
            <a:rPr lang="ru-RU" sz="1400" dirty="0" smtClean="0">
              <a:solidFill>
                <a:schemeClr val="bg1"/>
              </a:solidFill>
              <a:latin typeface="+mn-lt"/>
            </a:rPr>
            <a:t>клиентов – за пределами США</a:t>
          </a:r>
          <a:endParaRPr lang="en-GB" sz="1400" dirty="0">
            <a:solidFill>
              <a:schemeClr val="bg1"/>
            </a:solidFill>
            <a:latin typeface="+mn-lt"/>
          </a:endParaRPr>
        </a:p>
      </dgm:t>
    </dgm:pt>
    <dgm:pt modelId="{65526152-D368-418D-A4C4-CAB96DFC5FD5}" type="parTrans" cxnId="{48B10AAE-5B8D-4334-8E18-C32C3A56C336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EC51AD86-0295-42AC-A410-537104772652}" type="sibTrans" cxnId="{48B10AAE-5B8D-4334-8E18-C32C3A56C336}">
      <dgm:prSet/>
      <dgm:spPr/>
      <dgm:t>
        <a:bodyPr/>
        <a:lstStyle/>
        <a:p>
          <a:endParaRPr lang="en-GB" sz="1400">
            <a:latin typeface="+mn-lt"/>
          </a:endParaRPr>
        </a:p>
      </dgm:t>
    </dgm:pt>
    <dgm:pt modelId="{649BF618-AB55-4DCF-80B0-5215D378AD13}" type="pres">
      <dgm:prSet presAssocID="{ED1F5445-7F24-4070-AD3E-545E4FDD8C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C43852-F578-426C-99B3-1D5E0CB3C908}" type="pres">
      <dgm:prSet presAssocID="{2BE1EE68-A122-4105-99A7-F6A627E5723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0264FA-FABF-4D6A-A355-908A5A9DE279}" type="pres">
      <dgm:prSet presAssocID="{B90FE815-8E59-4DD4-A2CD-9833873DB452}" presName="sibTrans" presStyleCnt="0"/>
      <dgm:spPr/>
    </dgm:pt>
    <dgm:pt modelId="{25C0D493-ECDF-4530-B836-F742B7948555}" type="pres">
      <dgm:prSet presAssocID="{7185BAF2-2155-4E29-9061-6BAC58C4D8C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E08B9F-0B2D-4460-88A7-86FF7E289AD7}" type="pres">
      <dgm:prSet presAssocID="{519AE8B3-80A6-4F05-A084-CC3C1BAD553A}" presName="sibTrans" presStyleCnt="0"/>
      <dgm:spPr/>
    </dgm:pt>
    <dgm:pt modelId="{8EB23CC3-65C3-4E80-8980-3C8051D8C656}" type="pres">
      <dgm:prSet presAssocID="{74C4915D-D87A-4CAE-BF1A-2D322D1F69E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9DDE6D-F3C6-44AF-968B-DACC711B4B56}" type="pres">
      <dgm:prSet presAssocID="{96549C63-7869-4F4E-A131-5829C1D658E3}" presName="sibTrans" presStyleCnt="0"/>
      <dgm:spPr/>
    </dgm:pt>
    <dgm:pt modelId="{533EFC36-E361-4D6D-ABD5-AC40A0396205}" type="pres">
      <dgm:prSet presAssocID="{6D38A219-634A-4B5D-84A7-71A6C9B1FAC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F9DB9A-C6B8-4566-83F3-7A28404D7B8F}" type="pres">
      <dgm:prSet presAssocID="{79ACD396-3EB0-41A0-85A0-339AF5A048A5}" presName="sibTrans" presStyleCnt="0"/>
      <dgm:spPr/>
    </dgm:pt>
    <dgm:pt modelId="{25908E55-772E-41F2-BDD0-316A742D568B}" type="pres">
      <dgm:prSet presAssocID="{8C869A2C-11DD-4C3E-B923-D02FD9197BB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FD4393-0680-42CF-8F65-58BBC798ADDB}" type="pres">
      <dgm:prSet presAssocID="{C7A4F09A-2E2C-4F48-A400-FBF840DC9BC9}" presName="sibTrans" presStyleCnt="0"/>
      <dgm:spPr/>
    </dgm:pt>
    <dgm:pt modelId="{6321F0C1-B58D-4102-96E2-4ABD946F07AA}" type="pres">
      <dgm:prSet presAssocID="{A761F813-1691-42F2-AA19-0668657C376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AF4B1F-C13E-46E8-BCDF-E57B4AC8D9E6}" type="pres">
      <dgm:prSet presAssocID="{06CA75E8-C078-4E9C-A0A0-2E94C762ED74}" presName="sibTrans" presStyleCnt="0"/>
      <dgm:spPr/>
    </dgm:pt>
    <dgm:pt modelId="{972708BC-E1D4-4546-9F3B-BF020611C8DB}" type="pres">
      <dgm:prSet presAssocID="{D7D87255-CC0D-45A8-B1AF-6783B82130E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64A5C-2217-455D-9880-6EDFB195CFE5}" type="pres">
      <dgm:prSet presAssocID="{FC637FA3-0D28-4ED9-A9AD-367898A62E6D}" presName="sibTrans" presStyleCnt="0"/>
      <dgm:spPr/>
    </dgm:pt>
    <dgm:pt modelId="{C9CC79BE-1ED7-4D98-9BFB-7F17A1AF6BEC}" type="pres">
      <dgm:prSet presAssocID="{AF725E69-50B8-4111-A94E-B7516F66ADE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9FE32B-BBAE-48B7-A519-EAD74980954A}" type="pres">
      <dgm:prSet presAssocID="{B8DA6CEC-51EC-4A56-8717-F8192E033F9D}" presName="sibTrans" presStyleCnt="0"/>
      <dgm:spPr/>
    </dgm:pt>
    <dgm:pt modelId="{42546750-20CF-4E3B-9857-6C4F3253BEAE}" type="pres">
      <dgm:prSet presAssocID="{8B57CA1E-0BD1-490F-873E-1BE2C09F899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1725A0-7FA9-4FD5-8928-6D86FD96E985}" type="pres">
      <dgm:prSet presAssocID="{EC51AD86-0295-42AC-A410-537104772652}" presName="sibTrans" presStyleCnt="0"/>
      <dgm:spPr/>
    </dgm:pt>
    <dgm:pt modelId="{08EBB68A-2483-491F-A2B9-C629E0C0C3DD}" type="pres">
      <dgm:prSet presAssocID="{9FDBD5C9-477B-4045-B257-82A6C563012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10CFC7-C8C9-4450-8534-31EEBCABF131}" srcId="{ED1F5445-7F24-4070-AD3E-545E4FDD8CED}" destId="{74C4915D-D87A-4CAE-BF1A-2D322D1F69E2}" srcOrd="2" destOrd="0" parTransId="{4E33C34D-3354-4965-8D22-7E495A5450BC}" sibTransId="{96549C63-7869-4F4E-A131-5829C1D658E3}"/>
    <dgm:cxn modelId="{480B4F4C-2380-4A37-BE59-484BF02ACB08}" srcId="{ED1F5445-7F24-4070-AD3E-545E4FDD8CED}" destId="{7185BAF2-2155-4E29-9061-6BAC58C4D8CC}" srcOrd="1" destOrd="0" parTransId="{708B84B8-9547-4AF8-9AF3-675378F91370}" sibTransId="{519AE8B3-80A6-4F05-A084-CC3C1BAD553A}"/>
    <dgm:cxn modelId="{DE07AF97-C5FA-47C2-8DC3-6DD6648F20C0}" type="presOf" srcId="{ED1F5445-7F24-4070-AD3E-545E4FDD8CED}" destId="{649BF618-AB55-4DCF-80B0-5215D378AD13}" srcOrd="0" destOrd="0" presId="urn:microsoft.com/office/officeart/2005/8/layout/default#1"/>
    <dgm:cxn modelId="{083A971C-1E7B-407B-86A8-67F8F7E921A4}" type="presOf" srcId="{2BE1EE68-A122-4105-99A7-F6A627E57232}" destId="{A2C43852-F578-426C-99B3-1D5E0CB3C908}" srcOrd="0" destOrd="0" presId="urn:microsoft.com/office/officeart/2005/8/layout/default#1"/>
    <dgm:cxn modelId="{A47532E3-C382-4BE6-82E4-7314390273EC}" type="presOf" srcId="{6D38A219-634A-4B5D-84A7-71A6C9B1FAC4}" destId="{533EFC36-E361-4D6D-ABD5-AC40A0396205}" srcOrd="0" destOrd="0" presId="urn:microsoft.com/office/officeart/2005/8/layout/default#1"/>
    <dgm:cxn modelId="{387E6CE7-6242-42AE-B4E8-351C6C2B7E23}" type="presOf" srcId="{A761F813-1691-42F2-AA19-0668657C3761}" destId="{6321F0C1-B58D-4102-96E2-4ABD946F07AA}" srcOrd="0" destOrd="0" presId="urn:microsoft.com/office/officeart/2005/8/layout/default#1"/>
    <dgm:cxn modelId="{3337A457-3028-4D26-800F-FABF41C2A955}" type="presOf" srcId="{7185BAF2-2155-4E29-9061-6BAC58C4D8CC}" destId="{25C0D493-ECDF-4530-B836-F742B7948555}" srcOrd="0" destOrd="0" presId="urn:microsoft.com/office/officeart/2005/8/layout/default#1"/>
    <dgm:cxn modelId="{CA16A41E-D5B4-46CC-A1C8-F01F6C5E61FF}" srcId="{ED1F5445-7F24-4070-AD3E-545E4FDD8CED}" destId="{9FDBD5C9-477B-4045-B257-82A6C5630129}" srcOrd="9" destOrd="0" parTransId="{60FEF40E-0604-47E0-AEE4-AFD94F2AA6A4}" sibTransId="{49AD0EEB-5029-41F4-8D43-197A180A970F}"/>
    <dgm:cxn modelId="{1978E61C-CEB1-408A-BC3F-9F0C0BA309E5}" srcId="{ED1F5445-7F24-4070-AD3E-545E4FDD8CED}" destId="{A761F813-1691-42F2-AA19-0668657C3761}" srcOrd="5" destOrd="0" parTransId="{D35CCAFD-0B22-45DC-95BB-0D868B5C5D8C}" sibTransId="{06CA75E8-C078-4E9C-A0A0-2E94C762ED74}"/>
    <dgm:cxn modelId="{E7BB9A64-3257-4979-8A70-66047C0C3CF5}" srcId="{ED1F5445-7F24-4070-AD3E-545E4FDD8CED}" destId="{D7D87255-CC0D-45A8-B1AF-6783B82130EA}" srcOrd="6" destOrd="0" parTransId="{9207D28D-5767-471B-A1E7-2EFF50E6622C}" sibTransId="{FC637FA3-0D28-4ED9-A9AD-367898A62E6D}"/>
    <dgm:cxn modelId="{863E8603-80EF-41E6-B79B-4B19AC77AC51}" type="presOf" srcId="{8C869A2C-11DD-4C3E-B923-D02FD9197BB1}" destId="{25908E55-772E-41F2-BDD0-316A742D568B}" srcOrd="0" destOrd="0" presId="urn:microsoft.com/office/officeart/2005/8/layout/default#1"/>
    <dgm:cxn modelId="{753E992E-6200-4E1D-8BCB-0EC6FD853F82}" type="presOf" srcId="{74C4915D-D87A-4CAE-BF1A-2D322D1F69E2}" destId="{8EB23CC3-65C3-4E80-8980-3C8051D8C656}" srcOrd="0" destOrd="0" presId="urn:microsoft.com/office/officeart/2005/8/layout/default#1"/>
    <dgm:cxn modelId="{3FC5E6D9-2EC9-467E-A14C-6388C6E1F869}" srcId="{ED1F5445-7F24-4070-AD3E-545E4FDD8CED}" destId="{6D38A219-634A-4B5D-84A7-71A6C9B1FAC4}" srcOrd="3" destOrd="0" parTransId="{2807031F-A40E-40B5-AEEA-04C76C0046E7}" sibTransId="{79ACD396-3EB0-41A0-85A0-339AF5A048A5}"/>
    <dgm:cxn modelId="{30CE8BB4-856C-4861-913E-3CF05566BE61}" type="presOf" srcId="{AF725E69-50B8-4111-A94E-B7516F66ADED}" destId="{C9CC79BE-1ED7-4D98-9BFB-7F17A1AF6BEC}" srcOrd="0" destOrd="0" presId="urn:microsoft.com/office/officeart/2005/8/layout/default#1"/>
    <dgm:cxn modelId="{48B10AAE-5B8D-4334-8E18-C32C3A56C336}" srcId="{ED1F5445-7F24-4070-AD3E-545E4FDD8CED}" destId="{8B57CA1E-0BD1-490F-873E-1BE2C09F899A}" srcOrd="8" destOrd="0" parTransId="{65526152-D368-418D-A4C4-CAB96DFC5FD5}" sibTransId="{EC51AD86-0295-42AC-A410-537104772652}"/>
    <dgm:cxn modelId="{3E6E8F83-0645-42FA-A40F-8930BD576ADA}" srcId="{ED1F5445-7F24-4070-AD3E-545E4FDD8CED}" destId="{2BE1EE68-A122-4105-99A7-F6A627E57232}" srcOrd="0" destOrd="0" parTransId="{AE71D8E0-A475-4E2E-9C79-019EC24EF58A}" sibTransId="{B90FE815-8E59-4DD4-A2CD-9833873DB452}"/>
    <dgm:cxn modelId="{826C1253-D3A0-41D2-B0AC-0D83DE512FE4}" srcId="{ED1F5445-7F24-4070-AD3E-545E4FDD8CED}" destId="{8C869A2C-11DD-4C3E-B923-D02FD9197BB1}" srcOrd="4" destOrd="0" parTransId="{B814B27F-5B0D-4565-A657-C2FD363A3A38}" sibTransId="{C7A4F09A-2E2C-4F48-A400-FBF840DC9BC9}"/>
    <dgm:cxn modelId="{86617B20-E669-4760-842E-C451E5A3FF03}" type="presOf" srcId="{9FDBD5C9-477B-4045-B257-82A6C5630129}" destId="{08EBB68A-2483-491F-A2B9-C629E0C0C3DD}" srcOrd="0" destOrd="0" presId="urn:microsoft.com/office/officeart/2005/8/layout/default#1"/>
    <dgm:cxn modelId="{F0665639-275F-4CE1-8B51-EDB2DBB84DDA}" srcId="{ED1F5445-7F24-4070-AD3E-545E4FDD8CED}" destId="{AF725E69-50B8-4111-A94E-B7516F66ADED}" srcOrd="7" destOrd="0" parTransId="{705ED5DA-E7B1-4D7F-A43D-B27D3C3F7E20}" sibTransId="{B8DA6CEC-51EC-4A56-8717-F8192E033F9D}"/>
    <dgm:cxn modelId="{35AA8221-2023-419C-B1BE-070688EC8417}" type="presOf" srcId="{8B57CA1E-0BD1-490F-873E-1BE2C09F899A}" destId="{42546750-20CF-4E3B-9857-6C4F3253BEAE}" srcOrd="0" destOrd="0" presId="urn:microsoft.com/office/officeart/2005/8/layout/default#1"/>
    <dgm:cxn modelId="{4AEA7B0C-C5A1-43C6-9C88-B1478CDF3780}" type="presOf" srcId="{D7D87255-CC0D-45A8-B1AF-6783B82130EA}" destId="{972708BC-E1D4-4546-9F3B-BF020611C8DB}" srcOrd="0" destOrd="0" presId="urn:microsoft.com/office/officeart/2005/8/layout/default#1"/>
    <dgm:cxn modelId="{2E5687E8-F3F5-4B18-8204-2D262523315F}" type="presParOf" srcId="{649BF618-AB55-4DCF-80B0-5215D378AD13}" destId="{A2C43852-F578-426C-99B3-1D5E0CB3C908}" srcOrd="0" destOrd="0" presId="urn:microsoft.com/office/officeart/2005/8/layout/default#1"/>
    <dgm:cxn modelId="{A8CD8DFF-C514-407D-A327-DCE5924CB89F}" type="presParOf" srcId="{649BF618-AB55-4DCF-80B0-5215D378AD13}" destId="{FD0264FA-FABF-4D6A-A355-908A5A9DE279}" srcOrd="1" destOrd="0" presId="urn:microsoft.com/office/officeart/2005/8/layout/default#1"/>
    <dgm:cxn modelId="{CF6438FD-5961-4963-9C00-8D0445949FEB}" type="presParOf" srcId="{649BF618-AB55-4DCF-80B0-5215D378AD13}" destId="{25C0D493-ECDF-4530-B836-F742B7948555}" srcOrd="2" destOrd="0" presId="urn:microsoft.com/office/officeart/2005/8/layout/default#1"/>
    <dgm:cxn modelId="{CD77B4BE-3E7E-4DBE-91B2-1E9EC92858AF}" type="presParOf" srcId="{649BF618-AB55-4DCF-80B0-5215D378AD13}" destId="{39E08B9F-0B2D-4460-88A7-86FF7E289AD7}" srcOrd="3" destOrd="0" presId="urn:microsoft.com/office/officeart/2005/8/layout/default#1"/>
    <dgm:cxn modelId="{1D8583F6-32E0-428D-B49F-1B95809947A0}" type="presParOf" srcId="{649BF618-AB55-4DCF-80B0-5215D378AD13}" destId="{8EB23CC3-65C3-4E80-8980-3C8051D8C656}" srcOrd="4" destOrd="0" presId="urn:microsoft.com/office/officeart/2005/8/layout/default#1"/>
    <dgm:cxn modelId="{539398C1-6530-4B02-87DA-6E469967F82A}" type="presParOf" srcId="{649BF618-AB55-4DCF-80B0-5215D378AD13}" destId="{079DDE6D-F3C6-44AF-968B-DACC711B4B56}" srcOrd="5" destOrd="0" presId="urn:microsoft.com/office/officeart/2005/8/layout/default#1"/>
    <dgm:cxn modelId="{2FA56F3F-4F0F-47D6-9EEB-576E1C68BB90}" type="presParOf" srcId="{649BF618-AB55-4DCF-80B0-5215D378AD13}" destId="{533EFC36-E361-4D6D-ABD5-AC40A0396205}" srcOrd="6" destOrd="0" presId="urn:microsoft.com/office/officeart/2005/8/layout/default#1"/>
    <dgm:cxn modelId="{DAF589C6-2B9A-4136-A4BF-A7093605A295}" type="presParOf" srcId="{649BF618-AB55-4DCF-80B0-5215D378AD13}" destId="{69F9DB9A-C6B8-4566-83F3-7A28404D7B8F}" srcOrd="7" destOrd="0" presId="urn:microsoft.com/office/officeart/2005/8/layout/default#1"/>
    <dgm:cxn modelId="{7C23A60F-91EE-4E44-A0A2-900B529496E2}" type="presParOf" srcId="{649BF618-AB55-4DCF-80B0-5215D378AD13}" destId="{25908E55-772E-41F2-BDD0-316A742D568B}" srcOrd="8" destOrd="0" presId="urn:microsoft.com/office/officeart/2005/8/layout/default#1"/>
    <dgm:cxn modelId="{7FDAE2DE-396E-4D65-8956-5B8DFC20072E}" type="presParOf" srcId="{649BF618-AB55-4DCF-80B0-5215D378AD13}" destId="{9FFD4393-0680-42CF-8F65-58BBC798ADDB}" srcOrd="9" destOrd="0" presId="urn:microsoft.com/office/officeart/2005/8/layout/default#1"/>
    <dgm:cxn modelId="{8ACD136A-0ACD-4367-8C02-C597162F86AD}" type="presParOf" srcId="{649BF618-AB55-4DCF-80B0-5215D378AD13}" destId="{6321F0C1-B58D-4102-96E2-4ABD946F07AA}" srcOrd="10" destOrd="0" presId="urn:microsoft.com/office/officeart/2005/8/layout/default#1"/>
    <dgm:cxn modelId="{D7C9DE70-20B9-4AF3-BF6B-67AC0800302A}" type="presParOf" srcId="{649BF618-AB55-4DCF-80B0-5215D378AD13}" destId="{A9AF4B1F-C13E-46E8-BCDF-E57B4AC8D9E6}" srcOrd="11" destOrd="0" presId="urn:microsoft.com/office/officeart/2005/8/layout/default#1"/>
    <dgm:cxn modelId="{0DCE7522-C6A5-4BF8-BC9E-04CF76BD47A8}" type="presParOf" srcId="{649BF618-AB55-4DCF-80B0-5215D378AD13}" destId="{972708BC-E1D4-4546-9F3B-BF020611C8DB}" srcOrd="12" destOrd="0" presId="urn:microsoft.com/office/officeart/2005/8/layout/default#1"/>
    <dgm:cxn modelId="{C311DA55-DF0F-4A67-8B01-C78E4E3DFFEA}" type="presParOf" srcId="{649BF618-AB55-4DCF-80B0-5215D378AD13}" destId="{5EE64A5C-2217-455D-9880-6EDFB195CFE5}" srcOrd="13" destOrd="0" presId="urn:microsoft.com/office/officeart/2005/8/layout/default#1"/>
    <dgm:cxn modelId="{8D1D14F6-A03A-476D-B36E-C19A0599B124}" type="presParOf" srcId="{649BF618-AB55-4DCF-80B0-5215D378AD13}" destId="{C9CC79BE-1ED7-4D98-9BFB-7F17A1AF6BEC}" srcOrd="14" destOrd="0" presId="urn:microsoft.com/office/officeart/2005/8/layout/default#1"/>
    <dgm:cxn modelId="{7DB311AE-BD44-45DE-BD23-AF492F73FF44}" type="presParOf" srcId="{649BF618-AB55-4DCF-80B0-5215D378AD13}" destId="{B19FE32B-BBAE-48B7-A519-EAD74980954A}" srcOrd="15" destOrd="0" presId="urn:microsoft.com/office/officeart/2005/8/layout/default#1"/>
    <dgm:cxn modelId="{555C7A6A-6B80-484D-980F-E3C4B03D7DA0}" type="presParOf" srcId="{649BF618-AB55-4DCF-80B0-5215D378AD13}" destId="{42546750-20CF-4E3B-9857-6C4F3253BEAE}" srcOrd="16" destOrd="0" presId="urn:microsoft.com/office/officeart/2005/8/layout/default#1"/>
    <dgm:cxn modelId="{B31D05C3-94DD-4E37-97B8-622D0636B6C3}" type="presParOf" srcId="{649BF618-AB55-4DCF-80B0-5215D378AD13}" destId="{A11725A0-7FA9-4FD5-8928-6D86FD96E985}" srcOrd="17" destOrd="0" presId="urn:microsoft.com/office/officeart/2005/8/layout/default#1"/>
    <dgm:cxn modelId="{3B5E015A-F05B-4905-B5EA-6A87EF659D5D}" type="presParOf" srcId="{649BF618-AB55-4DCF-80B0-5215D378AD13}" destId="{08EBB68A-2483-491F-A2B9-C629E0C0C3DD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8E9D9-A03C-4E4E-BE3A-ACA2B6AA557D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BC14C66D-ED5C-45EC-9962-596BD151F1D1}">
      <dgm:prSet phldrT="[Text]"/>
      <dgm:spPr>
        <a:solidFill>
          <a:schemeClr val="accent1"/>
        </a:solidFill>
      </dgm:spPr>
      <dgm:t>
        <a:bodyPr/>
        <a:lstStyle/>
        <a:p>
          <a:pPr algn="ctr"/>
          <a:r>
            <a:rPr lang="en-GB" dirty="0" smtClean="0">
              <a:solidFill>
                <a:schemeClr val="bg1"/>
              </a:solidFill>
            </a:rPr>
            <a:t>12,575 </a:t>
          </a:r>
          <a:endParaRPr lang="ru-RU" dirty="0" smtClean="0">
            <a:solidFill>
              <a:schemeClr val="bg1"/>
            </a:solidFill>
          </a:endParaRPr>
        </a:p>
        <a:p>
          <a:pPr algn="ctr"/>
          <a:r>
            <a:rPr lang="ru-RU" dirty="0" smtClean="0">
              <a:solidFill>
                <a:schemeClr val="bg1"/>
              </a:solidFill>
            </a:rPr>
            <a:t>стандартов </a:t>
          </a:r>
          <a:r>
            <a:rPr lang="en-GB" dirty="0" smtClean="0">
              <a:solidFill>
                <a:schemeClr val="bg1"/>
              </a:solidFill>
            </a:rPr>
            <a:t>ASTM</a:t>
          </a:r>
        </a:p>
        <a:p>
          <a:pPr algn="ctr"/>
          <a:r>
            <a:rPr lang="ru-RU" dirty="0" smtClean="0">
              <a:solidFill>
                <a:schemeClr val="bg1"/>
              </a:solidFill>
            </a:rPr>
            <a:t>Материалы третьих сторон</a:t>
          </a:r>
          <a:endParaRPr lang="en-GB" dirty="0">
            <a:solidFill>
              <a:schemeClr val="bg1"/>
            </a:solidFill>
          </a:endParaRPr>
        </a:p>
      </dgm:t>
    </dgm:pt>
    <dgm:pt modelId="{C46B8D30-52AB-4EF8-808C-9B7E63F8436A}" type="parTrans" cxnId="{FA4790C4-0D04-4871-9B2E-E5F22EE9FB98}">
      <dgm:prSet/>
      <dgm:spPr/>
      <dgm:t>
        <a:bodyPr/>
        <a:lstStyle/>
        <a:p>
          <a:pPr algn="ctr"/>
          <a:endParaRPr lang="en-GB"/>
        </a:p>
      </dgm:t>
    </dgm:pt>
    <dgm:pt modelId="{0EF3495A-D2B5-4CC9-A92C-AA3DA00A5460}" type="sibTrans" cxnId="{FA4790C4-0D04-4871-9B2E-E5F22EE9FB98}">
      <dgm:prSet/>
      <dgm:spPr/>
      <dgm:t>
        <a:bodyPr/>
        <a:lstStyle/>
        <a:p>
          <a:pPr algn="ctr"/>
          <a:endParaRPr lang="en-GB"/>
        </a:p>
      </dgm:t>
    </dgm:pt>
    <dgm:pt modelId="{9173C046-086F-4609-A51B-658616B043EA}">
      <dgm:prSet phldrT="[Text]"/>
      <dgm:spPr>
        <a:solidFill>
          <a:srgbClr val="6BC2BB"/>
        </a:solidFill>
      </dgm:spPr>
      <dgm:t>
        <a:bodyPr/>
        <a:lstStyle/>
        <a:p>
          <a:pPr algn="ctr"/>
          <a:r>
            <a:rPr lang="en-GB" dirty="0" smtClean="0"/>
            <a:t>8 </a:t>
          </a:r>
          <a:r>
            <a:rPr lang="ru-RU" dirty="0" smtClean="0"/>
            <a:t>журналов</a:t>
          </a:r>
          <a:endParaRPr lang="en-GB" dirty="0" smtClean="0"/>
        </a:p>
        <a:p>
          <a:pPr algn="ctr"/>
          <a:r>
            <a:rPr lang="en-GB" dirty="0" smtClean="0"/>
            <a:t>16,800 </a:t>
          </a:r>
          <a:r>
            <a:rPr lang="ru-RU" dirty="0" smtClean="0"/>
            <a:t>журнальных статей</a:t>
          </a:r>
          <a:endParaRPr lang="en-GB" dirty="0"/>
        </a:p>
      </dgm:t>
    </dgm:pt>
    <dgm:pt modelId="{3DAFE051-24D6-4AA7-953B-32608926362B}" type="parTrans" cxnId="{3F9E4BEB-5FC1-4FE3-92B2-A1A69BA68C72}">
      <dgm:prSet/>
      <dgm:spPr/>
      <dgm:t>
        <a:bodyPr/>
        <a:lstStyle/>
        <a:p>
          <a:pPr algn="ctr"/>
          <a:endParaRPr lang="en-GB"/>
        </a:p>
      </dgm:t>
    </dgm:pt>
    <dgm:pt modelId="{EABD2438-F6C0-4285-B3CB-48E196443777}" type="sibTrans" cxnId="{3F9E4BEB-5FC1-4FE3-92B2-A1A69BA68C72}">
      <dgm:prSet/>
      <dgm:spPr/>
      <dgm:t>
        <a:bodyPr/>
        <a:lstStyle/>
        <a:p>
          <a:pPr algn="ctr"/>
          <a:endParaRPr lang="en-GB"/>
        </a:p>
      </dgm:t>
    </dgm:pt>
    <dgm:pt modelId="{59DDFED3-040F-405B-B48E-E1BB89713E86}">
      <dgm:prSet phldrT="[Text]"/>
      <dgm:spPr>
        <a:solidFill>
          <a:schemeClr val="accent2"/>
        </a:solidFill>
      </dgm:spPr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</a:rPr>
            <a:t>Электронные книги</a:t>
          </a:r>
          <a:endParaRPr lang="en-GB" dirty="0" smtClean="0">
            <a:solidFill>
              <a:schemeClr val="bg1"/>
            </a:solidFill>
          </a:endParaRPr>
        </a:p>
        <a:p>
          <a:pPr algn="ctr"/>
          <a:r>
            <a:rPr lang="en-GB" dirty="0" smtClean="0">
              <a:solidFill>
                <a:schemeClr val="bg1"/>
              </a:solidFill>
            </a:rPr>
            <a:t>34,500 </a:t>
          </a:r>
          <a:r>
            <a:rPr lang="ru-RU" dirty="0" smtClean="0">
              <a:solidFill>
                <a:schemeClr val="bg1"/>
              </a:solidFill>
            </a:rPr>
            <a:t>протоколов симпозиумов</a:t>
          </a:r>
          <a:endParaRPr lang="en-GB" dirty="0" smtClean="0">
            <a:solidFill>
              <a:schemeClr val="bg1"/>
            </a:solidFill>
          </a:endParaRPr>
        </a:p>
        <a:p>
          <a:pPr algn="ctr"/>
          <a:r>
            <a:rPr lang="ru-RU" dirty="0" smtClean="0">
              <a:solidFill>
                <a:schemeClr val="bg1"/>
              </a:solidFill>
            </a:rPr>
            <a:t>Заседания</a:t>
          </a:r>
          <a:endParaRPr lang="en-GB" dirty="0" smtClean="0">
            <a:solidFill>
              <a:schemeClr val="bg1"/>
            </a:solidFill>
          </a:endParaRPr>
        </a:p>
        <a:p>
          <a:pPr algn="ctr"/>
          <a:r>
            <a:rPr lang="ru-RU" dirty="0" smtClean="0">
              <a:solidFill>
                <a:schemeClr val="bg1"/>
              </a:solidFill>
            </a:rPr>
            <a:t>Бюллетени</a:t>
          </a:r>
          <a:endParaRPr lang="en-GB" dirty="0">
            <a:solidFill>
              <a:schemeClr val="bg1"/>
            </a:solidFill>
          </a:endParaRPr>
        </a:p>
      </dgm:t>
    </dgm:pt>
    <dgm:pt modelId="{8BD571CD-8314-4BDD-A15E-5E85936C1124}" type="parTrans" cxnId="{E6276CDA-F541-42C5-93AA-2C63B217F2CD}">
      <dgm:prSet/>
      <dgm:spPr/>
      <dgm:t>
        <a:bodyPr/>
        <a:lstStyle/>
        <a:p>
          <a:pPr algn="ctr"/>
          <a:endParaRPr lang="en-GB"/>
        </a:p>
      </dgm:t>
    </dgm:pt>
    <dgm:pt modelId="{F2E13CE5-9CDC-4E45-978C-11351730A818}" type="sibTrans" cxnId="{E6276CDA-F541-42C5-93AA-2C63B217F2CD}">
      <dgm:prSet/>
      <dgm:spPr/>
      <dgm:t>
        <a:bodyPr/>
        <a:lstStyle/>
        <a:p>
          <a:pPr algn="ctr"/>
          <a:endParaRPr lang="en-GB"/>
        </a:p>
      </dgm:t>
    </dgm:pt>
    <dgm:pt modelId="{9D1A7265-EA89-4B1F-B082-2B68059B6383}">
      <dgm:prSet phldrT="[Text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 smtClean="0"/>
            <a:t>Подготовка и обучение</a:t>
          </a:r>
          <a:endParaRPr lang="en-GB" dirty="0" smtClean="0"/>
        </a:p>
        <a:p>
          <a:pPr algn="ctr"/>
          <a:r>
            <a:rPr lang="ru-RU" dirty="0" smtClean="0"/>
            <a:t>«Живое» и онлан-обучение</a:t>
          </a:r>
          <a:r>
            <a:rPr lang="en-GB" dirty="0" smtClean="0"/>
            <a:t> </a:t>
          </a:r>
          <a:endParaRPr lang="en-GB" dirty="0"/>
        </a:p>
      </dgm:t>
    </dgm:pt>
    <dgm:pt modelId="{81A443D4-139D-4BA1-9104-0AEBE348AE5E}" type="parTrans" cxnId="{578F40E7-B69D-4DFC-95BD-40CCEECCA5A3}">
      <dgm:prSet/>
      <dgm:spPr/>
      <dgm:t>
        <a:bodyPr/>
        <a:lstStyle/>
        <a:p>
          <a:pPr algn="ctr"/>
          <a:endParaRPr lang="en-GB"/>
        </a:p>
      </dgm:t>
    </dgm:pt>
    <dgm:pt modelId="{A7184074-EFA6-4BDD-ACA4-9900E3C12B44}" type="sibTrans" cxnId="{578F40E7-B69D-4DFC-95BD-40CCEECCA5A3}">
      <dgm:prSet/>
      <dgm:spPr/>
      <dgm:t>
        <a:bodyPr/>
        <a:lstStyle/>
        <a:p>
          <a:pPr algn="ctr"/>
          <a:endParaRPr lang="en-GB"/>
        </a:p>
      </dgm:t>
    </dgm:pt>
    <dgm:pt modelId="{535E5451-05B6-43EC-A80A-B078D012855D}">
      <dgm:prSet phldrT="[Text]"/>
      <dgm:spPr>
        <a:solidFill>
          <a:schemeClr val="accent6"/>
        </a:solidFill>
      </dgm:spPr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</a:rPr>
            <a:t>Членство</a:t>
          </a:r>
          <a:endParaRPr lang="en-GB" dirty="0">
            <a:solidFill>
              <a:schemeClr val="bg1"/>
            </a:solidFill>
          </a:endParaRPr>
        </a:p>
      </dgm:t>
    </dgm:pt>
    <dgm:pt modelId="{D9F921F4-6675-4C65-B186-68CCD6AA1760}" type="parTrans" cxnId="{C1249094-CC41-4A34-A748-490A9BEDBAB0}">
      <dgm:prSet/>
      <dgm:spPr/>
      <dgm:t>
        <a:bodyPr/>
        <a:lstStyle/>
        <a:p>
          <a:endParaRPr lang="en-GB"/>
        </a:p>
      </dgm:t>
    </dgm:pt>
    <dgm:pt modelId="{34D551A7-DC92-40A6-AC5B-C2C11648F086}" type="sibTrans" cxnId="{C1249094-CC41-4A34-A748-490A9BEDBAB0}">
      <dgm:prSet/>
      <dgm:spPr/>
      <dgm:t>
        <a:bodyPr/>
        <a:lstStyle/>
        <a:p>
          <a:endParaRPr lang="en-GB"/>
        </a:p>
      </dgm:t>
    </dgm:pt>
    <dgm:pt modelId="{4E889538-E694-467E-A9EA-61427445E209}">
      <dgm:prSet phldrT="[Text]"/>
      <dgm:spPr>
        <a:solidFill>
          <a:schemeClr val="accent4"/>
        </a:solidFill>
      </dgm:spPr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</a:rPr>
            <a:t>Программы проверки квалификации</a:t>
          </a:r>
          <a:endParaRPr lang="en-GB" dirty="0">
            <a:solidFill>
              <a:schemeClr val="bg1"/>
            </a:solidFill>
          </a:endParaRPr>
        </a:p>
      </dgm:t>
    </dgm:pt>
    <dgm:pt modelId="{2F6DD095-2349-48DC-ACCF-A37DACF847CB}" type="parTrans" cxnId="{BF37639F-B94F-4028-9ABC-FE32F7319EAF}">
      <dgm:prSet/>
      <dgm:spPr/>
      <dgm:t>
        <a:bodyPr/>
        <a:lstStyle/>
        <a:p>
          <a:endParaRPr lang="en-GB"/>
        </a:p>
      </dgm:t>
    </dgm:pt>
    <dgm:pt modelId="{AAC4A238-B69D-45B8-AE7B-C921C399D22D}" type="sibTrans" cxnId="{BF37639F-B94F-4028-9ABC-FE32F7319EAF}">
      <dgm:prSet/>
      <dgm:spPr/>
      <dgm:t>
        <a:bodyPr/>
        <a:lstStyle/>
        <a:p>
          <a:endParaRPr lang="en-GB"/>
        </a:p>
      </dgm:t>
    </dgm:pt>
    <dgm:pt modelId="{E77E672C-174C-4A79-B89C-C32CED725D3E}" type="pres">
      <dgm:prSet presAssocID="{8EC8E9D9-A03C-4E4E-BE3A-ACA2B6AA557D}" presName="Name0" presStyleCnt="0">
        <dgm:presLayoutVars>
          <dgm:dir/>
          <dgm:resizeHandles val="exact"/>
        </dgm:presLayoutVars>
      </dgm:prSet>
      <dgm:spPr/>
    </dgm:pt>
    <dgm:pt modelId="{B1E48878-F5EC-4FD5-862C-4D0C068388E2}" type="pres">
      <dgm:prSet presAssocID="{8EC8E9D9-A03C-4E4E-BE3A-ACA2B6AA557D}" presName="fgShape" presStyleLbl="fgShp" presStyleIdx="0" presStyleCnt="1"/>
      <dgm:spPr/>
    </dgm:pt>
    <dgm:pt modelId="{064865D3-4320-42D6-A923-26C5A970D3A5}" type="pres">
      <dgm:prSet presAssocID="{8EC8E9D9-A03C-4E4E-BE3A-ACA2B6AA557D}" presName="linComp" presStyleCnt="0"/>
      <dgm:spPr/>
    </dgm:pt>
    <dgm:pt modelId="{12455541-1D60-438D-94BC-5C2A9B837CE9}" type="pres">
      <dgm:prSet presAssocID="{BC14C66D-ED5C-45EC-9962-596BD151F1D1}" presName="compNode" presStyleCnt="0"/>
      <dgm:spPr/>
    </dgm:pt>
    <dgm:pt modelId="{D71433EB-2114-4C77-8960-8EF157670602}" type="pres">
      <dgm:prSet presAssocID="{BC14C66D-ED5C-45EC-9962-596BD151F1D1}" presName="bkgdShape" presStyleLbl="node1" presStyleIdx="0" presStyleCnt="6"/>
      <dgm:spPr/>
      <dgm:t>
        <a:bodyPr/>
        <a:lstStyle/>
        <a:p>
          <a:endParaRPr lang="en-GB"/>
        </a:p>
      </dgm:t>
    </dgm:pt>
    <dgm:pt modelId="{45352489-B29E-42C6-8B7D-E08794D714A5}" type="pres">
      <dgm:prSet presAssocID="{BC14C66D-ED5C-45EC-9962-596BD151F1D1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6E85E-0AEB-4100-8E5F-709B0F41FFF6}" type="pres">
      <dgm:prSet presAssocID="{BC14C66D-ED5C-45EC-9962-596BD151F1D1}" presName="invisiNode" presStyleLbl="node1" presStyleIdx="0" presStyleCnt="6"/>
      <dgm:spPr/>
    </dgm:pt>
    <dgm:pt modelId="{F554A1AF-F0D9-437B-B36D-10B0206FBEB2}" type="pres">
      <dgm:prSet presAssocID="{BC14C66D-ED5C-45EC-9962-596BD151F1D1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</dgm:pt>
    <dgm:pt modelId="{A2E6F5CA-518A-4D34-B867-D518B22D33B2}" type="pres">
      <dgm:prSet presAssocID="{0EF3495A-D2B5-4CC9-A92C-AA3DA00A546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508784C-B18C-4A6C-B8A5-57F143C943A5}" type="pres">
      <dgm:prSet presAssocID="{9173C046-086F-4609-A51B-658616B043EA}" presName="compNode" presStyleCnt="0"/>
      <dgm:spPr/>
    </dgm:pt>
    <dgm:pt modelId="{78F054DE-6D1E-4C7B-B3FE-C1282D0977BF}" type="pres">
      <dgm:prSet presAssocID="{9173C046-086F-4609-A51B-658616B043EA}" presName="bkgdShape" presStyleLbl="node1" presStyleIdx="1" presStyleCnt="6" custLinFactNeighborY="1613"/>
      <dgm:spPr/>
      <dgm:t>
        <a:bodyPr/>
        <a:lstStyle/>
        <a:p>
          <a:endParaRPr lang="en-GB"/>
        </a:p>
      </dgm:t>
    </dgm:pt>
    <dgm:pt modelId="{E6A50839-1D18-4C9D-8630-945AF827124E}" type="pres">
      <dgm:prSet presAssocID="{9173C046-086F-4609-A51B-658616B043E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E47F70-B059-4AA0-B986-A4731FC91B3B}" type="pres">
      <dgm:prSet presAssocID="{9173C046-086F-4609-A51B-658616B043EA}" presName="invisiNode" presStyleLbl="node1" presStyleIdx="1" presStyleCnt="6"/>
      <dgm:spPr/>
    </dgm:pt>
    <dgm:pt modelId="{81110D84-0294-4484-B823-A2A3738C03F2}" type="pres">
      <dgm:prSet presAssocID="{9173C046-086F-4609-A51B-658616B043EA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</dgm:pt>
    <dgm:pt modelId="{ED234DEE-6258-401F-A7C8-1D88EA588937}" type="pres">
      <dgm:prSet presAssocID="{EABD2438-F6C0-4285-B3CB-48E19644377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32D3D9C-F661-4DF0-9A6A-F6B6474230E4}" type="pres">
      <dgm:prSet presAssocID="{59DDFED3-040F-405B-B48E-E1BB89713E86}" presName="compNode" presStyleCnt="0"/>
      <dgm:spPr/>
    </dgm:pt>
    <dgm:pt modelId="{A0544B30-92E0-4E1A-BF39-4CAC650A858F}" type="pres">
      <dgm:prSet presAssocID="{59DDFED3-040F-405B-B48E-E1BB89713E86}" presName="bkgdShape" presStyleLbl="node1" presStyleIdx="2" presStyleCnt="6"/>
      <dgm:spPr/>
      <dgm:t>
        <a:bodyPr/>
        <a:lstStyle/>
        <a:p>
          <a:endParaRPr lang="en-GB"/>
        </a:p>
      </dgm:t>
    </dgm:pt>
    <dgm:pt modelId="{63FC2C60-7B68-4BBE-9565-DAAD240565FF}" type="pres">
      <dgm:prSet presAssocID="{59DDFED3-040F-405B-B48E-E1BB89713E86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093B39-0CF6-46CE-9104-66CE53E1D96E}" type="pres">
      <dgm:prSet presAssocID="{59DDFED3-040F-405B-B48E-E1BB89713E86}" presName="invisiNode" presStyleLbl="node1" presStyleIdx="2" presStyleCnt="6"/>
      <dgm:spPr/>
    </dgm:pt>
    <dgm:pt modelId="{F9B23B00-6462-4723-A51D-0AA57EAA01A6}" type="pres">
      <dgm:prSet presAssocID="{59DDFED3-040F-405B-B48E-E1BB89713E86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</dgm:spPr>
    </dgm:pt>
    <dgm:pt modelId="{AAA9DC20-B7BA-44BF-B928-71B93EAA5839}" type="pres">
      <dgm:prSet presAssocID="{F2E13CE5-9CDC-4E45-978C-11351730A81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A96A838-05FD-4CC5-A971-4720B900D90F}" type="pres">
      <dgm:prSet presAssocID="{9D1A7265-EA89-4B1F-B082-2B68059B6383}" presName="compNode" presStyleCnt="0"/>
      <dgm:spPr/>
    </dgm:pt>
    <dgm:pt modelId="{7389CDA3-4BC7-4E3B-96DA-81267DD8660E}" type="pres">
      <dgm:prSet presAssocID="{9D1A7265-EA89-4B1F-B082-2B68059B6383}" presName="bkgdShape" presStyleLbl="node1" presStyleIdx="3" presStyleCnt="6"/>
      <dgm:spPr/>
      <dgm:t>
        <a:bodyPr/>
        <a:lstStyle/>
        <a:p>
          <a:endParaRPr lang="en-GB"/>
        </a:p>
      </dgm:t>
    </dgm:pt>
    <dgm:pt modelId="{F30BB155-4955-48D0-A2C9-014AED2EDBD5}" type="pres">
      <dgm:prSet presAssocID="{9D1A7265-EA89-4B1F-B082-2B68059B6383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EBDD50-54D8-45E9-BEC4-581F006DA13E}" type="pres">
      <dgm:prSet presAssocID="{9D1A7265-EA89-4B1F-B082-2B68059B6383}" presName="invisiNode" presStyleLbl="node1" presStyleIdx="3" presStyleCnt="6"/>
      <dgm:spPr/>
    </dgm:pt>
    <dgm:pt modelId="{B643130F-A464-4110-8E0B-97A82594F817}" type="pres">
      <dgm:prSet presAssocID="{9D1A7265-EA89-4B1F-B082-2B68059B6383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08E2353C-B2CA-4C0C-9EC8-3FB2E912D769}" type="pres">
      <dgm:prSet presAssocID="{A7184074-EFA6-4BDD-ACA4-9900E3C12B4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D448E0B-E38F-43E5-966D-02AE7EEE8140}" type="pres">
      <dgm:prSet presAssocID="{535E5451-05B6-43EC-A80A-B078D012855D}" presName="compNode" presStyleCnt="0"/>
      <dgm:spPr/>
    </dgm:pt>
    <dgm:pt modelId="{BE6515EC-6A84-4C00-8A6D-73151D022152}" type="pres">
      <dgm:prSet presAssocID="{535E5451-05B6-43EC-A80A-B078D012855D}" presName="bkgdShape" presStyleLbl="node1" presStyleIdx="4" presStyleCnt="6"/>
      <dgm:spPr/>
      <dgm:t>
        <a:bodyPr/>
        <a:lstStyle/>
        <a:p>
          <a:endParaRPr lang="en-GB"/>
        </a:p>
      </dgm:t>
    </dgm:pt>
    <dgm:pt modelId="{B693105A-5026-450B-A25D-9ED88EE5F78B}" type="pres">
      <dgm:prSet presAssocID="{535E5451-05B6-43EC-A80A-B078D012855D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81D61A-64B8-4833-8211-CEEB2435609D}" type="pres">
      <dgm:prSet presAssocID="{535E5451-05B6-43EC-A80A-B078D012855D}" presName="invisiNode" presStyleLbl="node1" presStyleIdx="4" presStyleCnt="6"/>
      <dgm:spPr/>
    </dgm:pt>
    <dgm:pt modelId="{00FBFDF5-2785-43FB-9C37-F2D0E66EF2BB}" type="pres">
      <dgm:prSet presAssocID="{535E5451-05B6-43EC-A80A-B078D012855D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D8860F43-7E34-48AF-8537-FB85FCF79C33}" type="pres">
      <dgm:prSet presAssocID="{34D551A7-DC92-40A6-AC5B-C2C11648F08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E16C43A-D9DD-4EBF-8ED1-0B1E61636778}" type="pres">
      <dgm:prSet presAssocID="{4E889538-E694-467E-A9EA-61427445E209}" presName="compNode" presStyleCnt="0"/>
      <dgm:spPr/>
    </dgm:pt>
    <dgm:pt modelId="{2BE7FA1B-5955-425B-A544-53B2BEC99AFB}" type="pres">
      <dgm:prSet presAssocID="{4E889538-E694-467E-A9EA-61427445E209}" presName="bkgdShape" presStyleLbl="node1" presStyleIdx="5" presStyleCnt="6"/>
      <dgm:spPr/>
      <dgm:t>
        <a:bodyPr/>
        <a:lstStyle/>
        <a:p>
          <a:endParaRPr lang="en-GB"/>
        </a:p>
      </dgm:t>
    </dgm:pt>
    <dgm:pt modelId="{4DEEEB1F-5CBD-41DF-BA9B-AF4617990C32}" type="pres">
      <dgm:prSet presAssocID="{4E889538-E694-467E-A9EA-61427445E20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6E44C6-CD64-47F5-B238-AEDFBA825A19}" type="pres">
      <dgm:prSet presAssocID="{4E889538-E694-467E-A9EA-61427445E209}" presName="invisiNode" presStyleLbl="node1" presStyleIdx="5" presStyleCnt="6"/>
      <dgm:spPr/>
    </dgm:pt>
    <dgm:pt modelId="{8202E1B2-E961-4D96-ABC7-BF520C2B3FC1}" type="pres">
      <dgm:prSet presAssocID="{4E889538-E694-467E-A9EA-61427445E209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2000" r="-42000"/>
          </a:stretch>
        </a:blipFill>
      </dgm:spPr>
    </dgm:pt>
  </dgm:ptLst>
  <dgm:cxnLst>
    <dgm:cxn modelId="{470C3FF6-A3A1-4070-B7CA-B9B25C1D4395}" type="presOf" srcId="{F2E13CE5-9CDC-4E45-978C-11351730A818}" destId="{AAA9DC20-B7BA-44BF-B928-71B93EAA5839}" srcOrd="0" destOrd="0" presId="urn:microsoft.com/office/officeart/2005/8/layout/hList7#1"/>
    <dgm:cxn modelId="{07D839F8-C710-43A3-B25D-BE7799E92CBC}" type="presOf" srcId="{BC14C66D-ED5C-45EC-9962-596BD151F1D1}" destId="{45352489-B29E-42C6-8B7D-E08794D714A5}" srcOrd="1" destOrd="0" presId="urn:microsoft.com/office/officeart/2005/8/layout/hList7#1"/>
    <dgm:cxn modelId="{C9DBB356-DB69-47EE-AB19-9CBFAEC21C2A}" type="presOf" srcId="{59DDFED3-040F-405B-B48E-E1BB89713E86}" destId="{63FC2C60-7B68-4BBE-9565-DAAD240565FF}" srcOrd="1" destOrd="0" presId="urn:microsoft.com/office/officeart/2005/8/layout/hList7#1"/>
    <dgm:cxn modelId="{E6276CDA-F541-42C5-93AA-2C63B217F2CD}" srcId="{8EC8E9D9-A03C-4E4E-BE3A-ACA2B6AA557D}" destId="{59DDFED3-040F-405B-B48E-E1BB89713E86}" srcOrd="2" destOrd="0" parTransId="{8BD571CD-8314-4BDD-A15E-5E85936C1124}" sibTransId="{F2E13CE5-9CDC-4E45-978C-11351730A818}"/>
    <dgm:cxn modelId="{893152E6-42B4-46B6-B27E-E8441C207EC5}" type="presOf" srcId="{EABD2438-F6C0-4285-B3CB-48E196443777}" destId="{ED234DEE-6258-401F-A7C8-1D88EA588937}" srcOrd="0" destOrd="0" presId="urn:microsoft.com/office/officeart/2005/8/layout/hList7#1"/>
    <dgm:cxn modelId="{B66336DE-6DA7-496F-95CE-E391E88D3177}" type="presOf" srcId="{9173C046-086F-4609-A51B-658616B043EA}" destId="{78F054DE-6D1E-4C7B-B3FE-C1282D0977BF}" srcOrd="0" destOrd="0" presId="urn:microsoft.com/office/officeart/2005/8/layout/hList7#1"/>
    <dgm:cxn modelId="{ADA190CB-3B9E-452C-8922-486C983E38DD}" type="presOf" srcId="{535E5451-05B6-43EC-A80A-B078D012855D}" destId="{BE6515EC-6A84-4C00-8A6D-73151D022152}" srcOrd="0" destOrd="0" presId="urn:microsoft.com/office/officeart/2005/8/layout/hList7#1"/>
    <dgm:cxn modelId="{BDF87212-D494-438A-9A2D-5B0AA69EFCBD}" type="presOf" srcId="{BC14C66D-ED5C-45EC-9962-596BD151F1D1}" destId="{D71433EB-2114-4C77-8960-8EF157670602}" srcOrd="0" destOrd="0" presId="urn:microsoft.com/office/officeart/2005/8/layout/hList7#1"/>
    <dgm:cxn modelId="{53DED65D-FEE6-4F89-BB90-10D08ACE2770}" type="presOf" srcId="{535E5451-05B6-43EC-A80A-B078D012855D}" destId="{B693105A-5026-450B-A25D-9ED88EE5F78B}" srcOrd="1" destOrd="0" presId="urn:microsoft.com/office/officeart/2005/8/layout/hList7#1"/>
    <dgm:cxn modelId="{BF37639F-B94F-4028-9ABC-FE32F7319EAF}" srcId="{8EC8E9D9-A03C-4E4E-BE3A-ACA2B6AA557D}" destId="{4E889538-E694-467E-A9EA-61427445E209}" srcOrd="5" destOrd="0" parTransId="{2F6DD095-2349-48DC-ACCF-A37DACF847CB}" sibTransId="{AAC4A238-B69D-45B8-AE7B-C921C399D22D}"/>
    <dgm:cxn modelId="{F07FD91E-DA2A-43C1-92AF-5D517B6E1436}" type="presOf" srcId="{4E889538-E694-467E-A9EA-61427445E209}" destId="{2BE7FA1B-5955-425B-A544-53B2BEC99AFB}" srcOrd="0" destOrd="0" presId="urn:microsoft.com/office/officeart/2005/8/layout/hList7#1"/>
    <dgm:cxn modelId="{E9654508-0521-4ED2-89E5-4B3413750B5D}" type="presOf" srcId="{59DDFED3-040F-405B-B48E-E1BB89713E86}" destId="{A0544B30-92E0-4E1A-BF39-4CAC650A858F}" srcOrd="0" destOrd="0" presId="urn:microsoft.com/office/officeart/2005/8/layout/hList7#1"/>
    <dgm:cxn modelId="{38A9CEDB-0DF3-4EE8-9521-0AC8BB6ED8F0}" type="presOf" srcId="{9D1A7265-EA89-4B1F-B082-2B68059B6383}" destId="{7389CDA3-4BC7-4E3B-96DA-81267DD8660E}" srcOrd="0" destOrd="0" presId="urn:microsoft.com/office/officeart/2005/8/layout/hList7#1"/>
    <dgm:cxn modelId="{BD8B6A7D-9E0F-42AD-BF6C-B08F9A030DE3}" type="presOf" srcId="{A7184074-EFA6-4BDD-ACA4-9900E3C12B44}" destId="{08E2353C-B2CA-4C0C-9EC8-3FB2E912D769}" srcOrd="0" destOrd="0" presId="urn:microsoft.com/office/officeart/2005/8/layout/hList7#1"/>
    <dgm:cxn modelId="{93C3AA2A-B978-443D-8A0B-852C09FBDFAF}" type="presOf" srcId="{4E889538-E694-467E-A9EA-61427445E209}" destId="{4DEEEB1F-5CBD-41DF-BA9B-AF4617990C32}" srcOrd="1" destOrd="0" presId="urn:microsoft.com/office/officeart/2005/8/layout/hList7#1"/>
    <dgm:cxn modelId="{6928426B-7625-4F50-88EB-BBC961707E89}" type="presOf" srcId="{8EC8E9D9-A03C-4E4E-BE3A-ACA2B6AA557D}" destId="{E77E672C-174C-4A79-B89C-C32CED725D3E}" srcOrd="0" destOrd="0" presId="urn:microsoft.com/office/officeart/2005/8/layout/hList7#1"/>
    <dgm:cxn modelId="{578F40E7-B69D-4DFC-95BD-40CCEECCA5A3}" srcId="{8EC8E9D9-A03C-4E4E-BE3A-ACA2B6AA557D}" destId="{9D1A7265-EA89-4B1F-B082-2B68059B6383}" srcOrd="3" destOrd="0" parTransId="{81A443D4-139D-4BA1-9104-0AEBE348AE5E}" sibTransId="{A7184074-EFA6-4BDD-ACA4-9900E3C12B44}"/>
    <dgm:cxn modelId="{8063C70C-1B1D-4182-BB0C-FF6A97F2B2CC}" type="presOf" srcId="{0EF3495A-D2B5-4CC9-A92C-AA3DA00A5460}" destId="{A2E6F5CA-518A-4D34-B867-D518B22D33B2}" srcOrd="0" destOrd="0" presId="urn:microsoft.com/office/officeart/2005/8/layout/hList7#1"/>
    <dgm:cxn modelId="{FA4790C4-0D04-4871-9B2E-E5F22EE9FB98}" srcId="{8EC8E9D9-A03C-4E4E-BE3A-ACA2B6AA557D}" destId="{BC14C66D-ED5C-45EC-9962-596BD151F1D1}" srcOrd="0" destOrd="0" parTransId="{C46B8D30-52AB-4EF8-808C-9B7E63F8436A}" sibTransId="{0EF3495A-D2B5-4CC9-A92C-AA3DA00A5460}"/>
    <dgm:cxn modelId="{669CCF5C-16BD-43F1-B103-2A5EA1951F1B}" type="presOf" srcId="{9173C046-086F-4609-A51B-658616B043EA}" destId="{E6A50839-1D18-4C9D-8630-945AF827124E}" srcOrd="1" destOrd="0" presId="urn:microsoft.com/office/officeart/2005/8/layout/hList7#1"/>
    <dgm:cxn modelId="{C1249094-CC41-4A34-A748-490A9BEDBAB0}" srcId="{8EC8E9D9-A03C-4E4E-BE3A-ACA2B6AA557D}" destId="{535E5451-05B6-43EC-A80A-B078D012855D}" srcOrd="4" destOrd="0" parTransId="{D9F921F4-6675-4C65-B186-68CCD6AA1760}" sibTransId="{34D551A7-DC92-40A6-AC5B-C2C11648F086}"/>
    <dgm:cxn modelId="{0242F75B-5403-4C14-872F-3F80E5DE03E1}" type="presOf" srcId="{9D1A7265-EA89-4B1F-B082-2B68059B6383}" destId="{F30BB155-4955-48D0-A2C9-014AED2EDBD5}" srcOrd="1" destOrd="0" presId="urn:microsoft.com/office/officeart/2005/8/layout/hList7#1"/>
    <dgm:cxn modelId="{16F886B8-FDD3-4836-9AB8-75D549967A19}" type="presOf" srcId="{34D551A7-DC92-40A6-AC5B-C2C11648F086}" destId="{D8860F43-7E34-48AF-8537-FB85FCF79C33}" srcOrd="0" destOrd="0" presId="urn:microsoft.com/office/officeart/2005/8/layout/hList7#1"/>
    <dgm:cxn modelId="{3F9E4BEB-5FC1-4FE3-92B2-A1A69BA68C72}" srcId="{8EC8E9D9-A03C-4E4E-BE3A-ACA2B6AA557D}" destId="{9173C046-086F-4609-A51B-658616B043EA}" srcOrd="1" destOrd="0" parTransId="{3DAFE051-24D6-4AA7-953B-32608926362B}" sibTransId="{EABD2438-F6C0-4285-B3CB-48E196443777}"/>
    <dgm:cxn modelId="{60BB65F1-607F-428C-8CC0-DE700CEE9D01}" type="presParOf" srcId="{E77E672C-174C-4A79-B89C-C32CED725D3E}" destId="{B1E48878-F5EC-4FD5-862C-4D0C068388E2}" srcOrd="0" destOrd="0" presId="urn:microsoft.com/office/officeart/2005/8/layout/hList7#1"/>
    <dgm:cxn modelId="{7F7C56A3-26D9-41CD-BD5A-04D77A6936EA}" type="presParOf" srcId="{E77E672C-174C-4A79-B89C-C32CED725D3E}" destId="{064865D3-4320-42D6-A923-26C5A970D3A5}" srcOrd="1" destOrd="0" presId="urn:microsoft.com/office/officeart/2005/8/layout/hList7#1"/>
    <dgm:cxn modelId="{D0E84EA1-5D9F-431E-AE33-FB66F2A77522}" type="presParOf" srcId="{064865D3-4320-42D6-A923-26C5A970D3A5}" destId="{12455541-1D60-438D-94BC-5C2A9B837CE9}" srcOrd="0" destOrd="0" presId="urn:microsoft.com/office/officeart/2005/8/layout/hList7#1"/>
    <dgm:cxn modelId="{8A4C7037-62A0-457F-B9B9-4C67AD4C6DAF}" type="presParOf" srcId="{12455541-1D60-438D-94BC-5C2A9B837CE9}" destId="{D71433EB-2114-4C77-8960-8EF157670602}" srcOrd="0" destOrd="0" presId="urn:microsoft.com/office/officeart/2005/8/layout/hList7#1"/>
    <dgm:cxn modelId="{7EA00303-232C-48E7-BB81-B05A89F96C67}" type="presParOf" srcId="{12455541-1D60-438D-94BC-5C2A9B837CE9}" destId="{45352489-B29E-42C6-8B7D-E08794D714A5}" srcOrd="1" destOrd="0" presId="urn:microsoft.com/office/officeart/2005/8/layout/hList7#1"/>
    <dgm:cxn modelId="{FD90A76F-A741-431C-BEE2-B9C34FB787CC}" type="presParOf" srcId="{12455541-1D60-438D-94BC-5C2A9B837CE9}" destId="{01F6E85E-0AEB-4100-8E5F-709B0F41FFF6}" srcOrd="2" destOrd="0" presId="urn:microsoft.com/office/officeart/2005/8/layout/hList7#1"/>
    <dgm:cxn modelId="{3937B544-4D25-4B75-9D01-C0D015084BEE}" type="presParOf" srcId="{12455541-1D60-438D-94BC-5C2A9B837CE9}" destId="{F554A1AF-F0D9-437B-B36D-10B0206FBEB2}" srcOrd="3" destOrd="0" presId="urn:microsoft.com/office/officeart/2005/8/layout/hList7#1"/>
    <dgm:cxn modelId="{EA1FC7D1-476A-47E8-844E-B69529FBEA0D}" type="presParOf" srcId="{064865D3-4320-42D6-A923-26C5A970D3A5}" destId="{A2E6F5CA-518A-4D34-B867-D518B22D33B2}" srcOrd="1" destOrd="0" presId="urn:microsoft.com/office/officeart/2005/8/layout/hList7#1"/>
    <dgm:cxn modelId="{9D6A59C8-67BF-4E14-9E27-2010C595D186}" type="presParOf" srcId="{064865D3-4320-42D6-A923-26C5A970D3A5}" destId="{0508784C-B18C-4A6C-B8A5-57F143C943A5}" srcOrd="2" destOrd="0" presId="urn:microsoft.com/office/officeart/2005/8/layout/hList7#1"/>
    <dgm:cxn modelId="{5C4030E1-27C2-48F5-8030-2D40CF664D39}" type="presParOf" srcId="{0508784C-B18C-4A6C-B8A5-57F143C943A5}" destId="{78F054DE-6D1E-4C7B-B3FE-C1282D0977BF}" srcOrd="0" destOrd="0" presId="urn:microsoft.com/office/officeart/2005/8/layout/hList7#1"/>
    <dgm:cxn modelId="{CFB9BD0D-E924-4042-9986-6AA6136057CD}" type="presParOf" srcId="{0508784C-B18C-4A6C-B8A5-57F143C943A5}" destId="{E6A50839-1D18-4C9D-8630-945AF827124E}" srcOrd="1" destOrd="0" presId="urn:microsoft.com/office/officeart/2005/8/layout/hList7#1"/>
    <dgm:cxn modelId="{C6508FA5-3225-42EC-AB7E-09E7FD8FFF98}" type="presParOf" srcId="{0508784C-B18C-4A6C-B8A5-57F143C943A5}" destId="{FCE47F70-B059-4AA0-B986-A4731FC91B3B}" srcOrd="2" destOrd="0" presId="urn:microsoft.com/office/officeart/2005/8/layout/hList7#1"/>
    <dgm:cxn modelId="{CDFD8310-0205-4F79-951C-002A8DAD6599}" type="presParOf" srcId="{0508784C-B18C-4A6C-B8A5-57F143C943A5}" destId="{81110D84-0294-4484-B823-A2A3738C03F2}" srcOrd="3" destOrd="0" presId="urn:microsoft.com/office/officeart/2005/8/layout/hList7#1"/>
    <dgm:cxn modelId="{BE6D65FE-36C0-4D50-9149-811AB6E12D78}" type="presParOf" srcId="{064865D3-4320-42D6-A923-26C5A970D3A5}" destId="{ED234DEE-6258-401F-A7C8-1D88EA588937}" srcOrd="3" destOrd="0" presId="urn:microsoft.com/office/officeart/2005/8/layout/hList7#1"/>
    <dgm:cxn modelId="{B2164097-8961-4148-85B3-E50F2C7FBD3E}" type="presParOf" srcId="{064865D3-4320-42D6-A923-26C5A970D3A5}" destId="{032D3D9C-F661-4DF0-9A6A-F6B6474230E4}" srcOrd="4" destOrd="0" presId="urn:microsoft.com/office/officeart/2005/8/layout/hList7#1"/>
    <dgm:cxn modelId="{2E61D7CF-AECD-4CF8-8A21-356D3D3F824B}" type="presParOf" srcId="{032D3D9C-F661-4DF0-9A6A-F6B6474230E4}" destId="{A0544B30-92E0-4E1A-BF39-4CAC650A858F}" srcOrd="0" destOrd="0" presId="urn:microsoft.com/office/officeart/2005/8/layout/hList7#1"/>
    <dgm:cxn modelId="{459B0D40-BD90-4C6F-BD85-D3C91E70409F}" type="presParOf" srcId="{032D3D9C-F661-4DF0-9A6A-F6B6474230E4}" destId="{63FC2C60-7B68-4BBE-9565-DAAD240565FF}" srcOrd="1" destOrd="0" presId="urn:microsoft.com/office/officeart/2005/8/layout/hList7#1"/>
    <dgm:cxn modelId="{1EBF8AE1-F259-46D0-A8E6-A75902C2D625}" type="presParOf" srcId="{032D3D9C-F661-4DF0-9A6A-F6B6474230E4}" destId="{48093B39-0CF6-46CE-9104-66CE53E1D96E}" srcOrd="2" destOrd="0" presId="urn:microsoft.com/office/officeart/2005/8/layout/hList7#1"/>
    <dgm:cxn modelId="{6D274F58-4BFB-4D9F-83FE-465333CA2E7F}" type="presParOf" srcId="{032D3D9C-F661-4DF0-9A6A-F6B6474230E4}" destId="{F9B23B00-6462-4723-A51D-0AA57EAA01A6}" srcOrd="3" destOrd="0" presId="urn:microsoft.com/office/officeart/2005/8/layout/hList7#1"/>
    <dgm:cxn modelId="{12CD34AD-C634-4CF9-8AAF-FBA82136F13E}" type="presParOf" srcId="{064865D3-4320-42D6-A923-26C5A970D3A5}" destId="{AAA9DC20-B7BA-44BF-B928-71B93EAA5839}" srcOrd="5" destOrd="0" presId="urn:microsoft.com/office/officeart/2005/8/layout/hList7#1"/>
    <dgm:cxn modelId="{F5B7B57A-AC14-453A-9781-98A7241E359C}" type="presParOf" srcId="{064865D3-4320-42D6-A923-26C5A970D3A5}" destId="{9A96A838-05FD-4CC5-A971-4720B900D90F}" srcOrd="6" destOrd="0" presId="urn:microsoft.com/office/officeart/2005/8/layout/hList7#1"/>
    <dgm:cxn modelId="{1944E8AB-F6C7-4D3F-95EC-A7DFC1506FB3}" type="presParOf" srcId="{9A96A838-05FD-4CC5-A971-4720B900D90F}" destId="{7389CDA3-4BC7-4E3B-96DA-81267DD8660E}" srcOrd="0" destOrd="0" presId="urn:microsoft.com/office/officeart/2005/8/layout/hList7#1"/>
    <dgm:cxn modelId="{5B5D550E-9A6C-49A7-A99D-D3FDCD4C64EB}" type="presParOf" srcId="{9A96A838-05FD-4CC5-A971-4720B900D90F}" destId="{F30BB155-4955-48D0-A2C9-014AED2EDBD5}" srcOrd="1" destOrd="0" presId="urn:microsoft.com/office/officeart/2005/8/layout/hList7#1"/>
    <dgm:cxn modelId="{F845D9BA-6CD4-41E4-8130-29A1E472F484}" type="presParOf" srcId="{9A96A838-05FD-4CC5-A971-4720B900D90F}" destId="{10EBDD50-54D8-45E9-BEC4-581F006DA13E}" srcOrd="2" destOrd="0" presId="urn:microsoft.com/office/officeart/2005/8/layout/hList7#1"/>
    <dgm:cxn modelId="{C4501C12-276E-48DB-87B2-2C9ED96FCAFE}" type="presParOf" srcId="{9A96A838-05FD-4CC5-A971-4720B900D90F}" destId="{B643130F-A464-4110-8E0B-97A82594F817}" srcOrd="3" destOrd="0" presId="urn:microsoft.com/office/officeart/2005/8/layout/hList7#1"/>
    <dgm:cxn modelId="{039C2A0E-CEA2-47B7-AFB4-710C254EC0D8}" type="presParOf" srcId="{064865D3-4320-42D6-A923-26C5A970D3A5}" destId="{08E2353C-B2CA-4C0C-9EC8-3FB2E912D769}" srcOrd="7" destOrd="0" presId="urn:microsoft.com/office/officeart/2005/8/layout/hList7#1"/>
    <dgm:cxn modelId="{3C4BF311-5D7C-4224-AD67-3259F446CC6B}" type="presParOf" srcId="{064865D3-4320-42D6-A923-26C5A970D3A5}" destId="{CD448E0B-E38F-43E5-966D-02AE7EEE8140}" srcOrd="8" destOrd="0" presId="urn:microsoft.com/office/officeart/2005/8/layout/hList7#1"/>
    <dgm:cxn modelId="{A35F2F9E-D279-4F00-AEE3-FA6DD5B5D270}" type="presParOf" srcId="{CD448E0B-E38F-43E5-966D-02AE7EEE8140}" destId="{BE6515EC-6A84-4C00-8A6D-73151D022152}" srcOrd="0" destOrd="0" presId="urn:microsoft.com/office/officeart/2005/8/layout/hList7#1"/>
    <dgm:cxn modelId="{30BD99A8-FD42-4C0E-A892-C2C6F90FE514}" type="presParOf" srcId="{CD448E0B-E38F-43E5-966D-02AE7EEE8140}" destId="{B693105A-5026-450B-A25D-9ED88EE5F78B}" srcOrd="1" destOrd="0" presId="urn:microsoft.com/office/officeart/2005/8/layout/hList7#1"/>
    <dgm:cxn modelId="{7DC0C2B8-1DA3-452D-9470-FA7BF8E86495}" type="presParOf" srcId="{CD448E0B-E38F-43E5-966D-02AE7EEE8140}" destId="{0A81D61A-64B8-4833-8211-CEEB2435609D}" srcOrd="2" destOrd="0" presId="urn:microsoft.com/office/officeart/2005/8/layout/hList7#1"/>
    <dgm:cxn modelId="{2C4DC263-10D7-4CED-80C0-256056A8FB29}" type="presParOf" srcId="{CD448E0B-E38F-43E5-966D-02AE7EEE8140}" destId="{00FBFDF5-2785-43FB-9C37-F2D0E66EF2BB}" srcOrd="3" destOrd="0" presId="urn:microsoft.com/office/officeart/2005/8/layout/hList7#1"/>
    <dgm:cxn modelId="{34DC37D1-6C3B-455D-AC40-76478D02D04C}" type="presParOf" srcId="{064865D3-4320-42D6-A923-26C5A970D3A5}" destId="{D8860F43-7E34-48AF-8537-FB85FCF79C33}" srcOrd="9" destOrd="0" presId="urn:microsoft.com/office/officeart/2005/8/layout/hList7#1"/>
    <dgm:cxn modelId="{AD730529-E3EE-48EA-8EA4-345CA46580E2}" type="presParOf" srcId="{064865D3-4320-42D6-A923-26C5A970D3A5}" destId="{FE16C43A-D9DD-4EBF-8ED1-0B1E61636778}" srcOrd="10" destOrd="0" presId="urn:microsoft.com/office/officeart/2005/8/layout/hList7#1"/>
    <dgm:cxn modelId="{8BC064B5-9472-4C0A-B8BC-85C737B681EE}" type="presParOf" srcId="{FE16C43A-D9DD-4EBF-8ED1-0B1E61636778}" destId="{2BE7FA1B-5955-425B-A544-53B2BEC99AFB}" srcOrd="0" destOrd="0" presId="urn:microsoft.com/office/officeart/2005/8/layout/hList7#1"/>
    <dgm:cxn modelId="{17F67D78-01CB-4C22-B777-4E99DF5205F9}" type="presParOf" srcId="{FE16C43A-D9DD-4EBF-8ED1-0B1E61636778}" destId="{4DEEEB1F-5CBD-41DF-BA9B-AF4617990C32}" srcOrd="1" destOrd="0" presId="urn:microsoft.com/office/officeart/2005/8/layout/hList7#1"/>
    <dgm:cxn modelId="{59FFA1F8-E840-4112-A5D8-DABA91497C63}" type="presParOf" srcId="{FE16C43A-D9DD-4EBF-8ED1-0B1E61636778}" destId="{F26E44C6-CD64-47F5-B238-AEDFBA825A19}" srcOrd="2" destOrd="0" presId="urn:microsoft.com/office/officeart/2005/8/layout/hList7#1"/>
    <dgm:cxn modelId="{1D2B0AE4-9E49-4EBE-83E1-7240E2AB354E}" type="presParOf" srcId="{FE16C43A-D9DD-4EBF-8ED1-0B1E61636778}" destId="{8202E1B2-E961-4D96-ABC7-BF520C2B3FC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EADB-9383-41F3-AE20-0578A49EDC45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28C3E-0F33-4796-8FCF-9FA1139B21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537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25AC-EFDC-429F-A596-63AB2339D9F9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854A-FED2-4495-B567-185907447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904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935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EAB8CEF-4C4A-49DD-8DD4-9A5614AB37B6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Test methods make up the majority of ASTM standards</a:t>
            </a:r>
          </a:p>
        </p:txBody>
      </p:sp>
    </p:spTree>
    <p:extLst>
      <p:ext uri="{BB962C8B-B14F-4D97-AF65-F5344CB8AC3E}">
        <p14:creationId xmlns:p14="http://schemas.microsoft.com/office/powerpoint/2010/main" xmlns="" val="394982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93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B18F10-F036-484A-AF65-F5DC6E429A6A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6" rIns="91372" bIns="4568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4399CF7-7160-467E-B985-D473AE6E0496}" type="slidenum">
              <a:rPr lang="en-US" sz="1200">
                <a:ea typeface="MS PGothic" pitchFamily="34" charset="-128"/>
              </a:rPr>
              <a:pPr algn="r"/>
              <a:t>19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D7C5B8-BA6F-49FA-AB81-A5CF018309FC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6" rIns="91372" bIns="4568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095B5BC8-C499-42C1-96F4-941EC48816DA}" type="slidenum">
              <a:rPr lang="en-US" sz="1200">
                <a:ea typeface="MS PGothic" pitchFamily="34" charset="-128"/>
              </a:rPr>
              <a:pPr algn="r"/>
              <a:t>21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43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6718410-2540-43B6-8098-B477A2CD1961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6" rIns="91372" bIns="4568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5626FFF3-1D83-4E51-80BA-F92F3A76ADE1}" type="slidenum">
              <a:rPr lang="en-US" sz="1200">
                <a:ea typeface="MS PGothic" pitchFamily="34" charset="-128"/>
              </a:rPr>
              <a:pPr algn="r"/>
              <a:t>22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417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B15D60A-8506-4072-94DC-45A2DC972E59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6" rIns="91372" bIns="4568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237DAF07-42D0-477B-9A31-DEA1CE68D8AC}" type="slidenum">
              <a:rPr lang="en-US" sz="1200">
                <a:ea typeface="MS PGothic" pitchFamily="34" charset="-128"/>
              </a:rPr>
              <a:pPr algn="r"/>
              <a:t>23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15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3856" y="-13856"/>
            <a:ext cx="9175856" cy="687185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143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EF06-138F-4196-9965-86EE763A64F3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57963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02688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30325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9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50475" y="4284000"/>
            <a:ext cx="2707488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249897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230325" y="4284000"/>
            <a:ext cx="2713996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08264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2688" y="4284000"/>
            <a:ext cx="2700000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xmlns="" val="315201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B178-3CF5-4427-9735-FF1FFE80E44B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4680000" cy="468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6"/>
            <a:ext cx="3551700" cy="3008708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357657" y="5020760"/>
            <a:ext cx="3551700" cy="11867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i="1" baseline="0">
                <a:solidFill>
                  <a:schemeClr val="accent5"/>
                </a:solidFill>
              </a:defRPr>
            </a:lvl1pPr>
            <a:lvl2pPr marL="361950" indent="-18097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xmlns="" val="410162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29660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110331" y="394075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9914-245B-4583-B35F-E7C187325635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5"/>
            <a:ext cx="3551700" cy="4275669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 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3901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1EE-B2DA-4A5F-BFF0-60A3D985C427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49470" y="1279816"/>
            <a:ext cx="8453218" cy="504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1209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299" y="1499265"/>
            <a:ext cx="7050197" cy="4809460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A5E-EA49-45FA-AE87-0B0DC80338C8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287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2070300" y="528285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5868000" y="4955207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 userDrawn="1"/>
        </p:nvSpPr>
        <p:spPr>
          <a:xfrm>
            <a:off x="5328007" y="549000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7236000" y="136800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 userDrawn="1"/>
        </p:nvSpPr>
        <p:spPr>
          <a:xfrm>
            <a:off x="4248011" y="4946718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 userDrawn="1"/>
        </p:nvSpPr>
        <p:spPr>
          <a:xfrm>
            <a:off x="1284515" y="3333294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0" dirty="0" smtClean="0">
                <a:solidFill>
                  <a:schemeClr val="accent1"/>
                </a:solidFill>
              </a:rPr>
              <a:t>www.astm.org</a:t>
            </a:r>
            <a:endParaRPr lang="en-GB" sz="1400" b="0" dirty="0">
              <a:solidFill>
                <a:schemeClr val="accent1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271" y="2435495"/>
            <a:ext cx="4697729" cy="50338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0" y="1692000"/>
            <a:ext cx="24020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15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7BDED-ACF9-475D-814A-A5E4789EB935}" type="datetime1">
              <a:rPr lang="en-GB" smtClean="0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1B26-E383-46A3-BEE4-92E28879E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013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DF838-0AB9-4A16-9BF1-C7C624F280B4}" type="datetime1">
              <a:rPr lang="en-GB" smtClean="0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49B41-F460-44CF-B246-B118D10572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70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3371" y="4777086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 smtClean="0">
                <a:solidFill>
                  <a:schemeClr val="accent1"/>
                </a:solidFill>
              </a:rPr>
              <a:t>www.astm.org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2070300" y="5290666"/>
            <a:ext cx="531150" cy="53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5876850" y="4958850"/>
            <a:ext cx="531150" cy="53115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5348196" y="5489486"/>
            <a:ext cx="531150" cy="53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7244850" y="1368000"/>
            <a:ext cx="531150" cy="531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4289214" y="4958850"/>
            <a:ext cx="531150" cy="531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0" y="1692000"/>
            <a:ext cx="24020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9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92064"/>
            <a:ext cx="9144000" cy="567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557" y="2725812"/>
            <a:ext cx="4812771" cy="8551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Section Title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020953"/>
            <a:ext cx="1035150" cy="103515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35150" y="5041114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037119" y="6324090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5577119" y="578409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597000" y="136800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306425" y="5041114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22035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7440163" y="4642458"/>
            <a:ext cx="1711542" cy="1711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0" y="1692000"/>
            <a:ext cx="24020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39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1391-18DE-4801-85D3-D9430AE4C39C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78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D21-B6B7-449D-9074-EC7E34CD2D92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0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0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2999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D9E7-D473-4C60-83B5-0D2E6EB8FED5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7138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8C38-3FBA-429F-AC27-3EB063917E03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</a:t>
            </a:r>
          </a:p>
          <a:p>
            <a:pPr lvl="1"/>
            <a:r>
              <a:rPr lang="en-US" dirty="0" smtClean="0"/>
              <a:t>Secondary bullet</a:t>
            </a:r>
          </a:p>
          <a:p>
            <a:pPr lvl="2"/>
            <a:r>
              <a:rPr lang="en-US" dirty="0" smtClean="0"/>
              <a:t>Primary bullet</a:t>
            </a:r>
          </a:p>
          <a:p>
            <a:pPr lvl="3"/>
            <a:r>
              <a:rPr lang="en-US" dirty="0" smtClean="0"/>
              <a:t>Secondary bullet</a:t>
            </a:r>
          </a:p>
          <a:p>
            <a:pPr lvl="4"/>
            <a:r>
              <a:rPr lang="en-US" dirty="0" smtClean="0"/>
              <a:t>Primary bullet</a:t>
            </a:r>
          </a:p>
          <a:p>
            <a:pPr lvl="5"/>
            <a:r>
              <a:rPr lang="en-US" dirty="0" smtClean="0"/>
              <a:t>Secondary bullet</a:t>
            </a:r>
          </a:p>
          <a:p>
            <a:pPr lvl="6"/>
            <a:r>
              <a:rPr lang="en-US" dirty="0" smtClean="0"/>
              <a:t>Primary bullet</a:t>
            </a:r>
          </a:p>
          <a:p>
            <a:pPr lvl="7"/>
            <a:r>
              <a:rPr lang="en-US" dirty="0" smtClean="0"/>
              <a:t>Secondary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74226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xmlns="" val="180457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1312" y="1916372"/>
            <a:ext cx="7054185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2E32-A376-41AC-B546-BBDC1AA513FD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xmlns="" val="137663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370C-235A-4F6A-93FC-606BE9E3DD47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17688" y="1508068"/>
            <a:ext cx="4176000" cy="4176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14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3773543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aseline="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3913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130" y="435404"/>
            <a:ext cx="801870" cy="629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043" y="1497981"/>
            <a:ext cx="8452957" cy="48018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5219" y="6539235"/>
            <a:ext cx="1086055" cy="122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70B4AA82-7D46-4754-93C3-D3DE2F2DC2A0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6539368"/>
            <a:ext cx="3150000" cy="1226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000" y="6540439"/>
            <a:ext cx="450688" cy="1215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1313" y="6538868"/>
            <a:ext cx="103568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0" dirty="0" smtClean="0">
                <a:solidFill>
                  <a:schemeClr val="tx1"/>
                </a:solidFill>
                <a:latin typeface="+mn-lt"/>
              </a:rPr>
              <a:t>© ASTM International </a:t>
            </a:r>
            <a:endParaRPr lang="en-GB" sz="7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1313" y="1269000"/>
            <a:ext cx="84613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62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9" r:id="rId3"/>
    <p:sldLayoutId id="2147483687" r:id="rId4"/>
    <p:sldLayoutId id="2147483678" r:id="rId5"/>
    <p:sldLayoutId id="2147483674" r:id="rId6"/>
    <p:sldLayoutId id="2147483681" r:id="rId7"/>
    <p:sldLayoutId id="2147483675" r:id="rId8"/>
    <p:sldLayoutId id="2147483677" r:id="rId9"/>
    <p:sldLayoutId id="2147483683" r:id="rId10"/>
    <p:sldLayoutId id="2147483684" r:id="rId11"/>
    <p:sldLayoutId id="2147483685" r:id="rId12"/>
    <p:sldLayoutId id="2147483680" r:id="rId13"/>
    <p:sldLayoutId id="2147483686" r:id="rId14"/>
    <p:sldLayoutId id="2147483688" r:id="rId15"/>
    <p:sldLayoutId id="2147483690" r:id="rId16"/>
    <p:sldLayoutId id="2147483691" r:id="rId1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04" userDrawn="1">
          <p15:clr>
            <a:srgbClr val="F26B43"/>
          </p15:clr>
        </p15:guide>
        <p15:guide id="2" pos="215" userDrawn="1">
          <p15:clr>
            <a:srgbClr val="F26B43"/>
          </p15:clr>
        </p15:guide>
        <p15:guide id="3" pos="5545" userDrawn="1">
          <p15:clr>
            <a:srgbClr val="F26B43"/>
          </p15:clr>
        </p15:guide>
        <p15:guide id="4" orient="horz" pos="4116" userDrawn="1">
          <p15:clr>
            <a:srgbClr val="F26B43"/>
          </p15:clr>
        </p15:guide>
        <p15:guide id="5" orient="horz" pos="941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google.co.uk/url?sa=i&amp;rct=j&amp;q=&amp;esrc=s&amp;frm=1&amp;source=images&amp;cd=&amp;cad=rja&amp;docid=B8WsMKi3WNNakM&amp;tbnid=CJnc9zL6nFx7yM:&amp;ved=&amp;url=http://www.astm.org/journals/&amp;ei=tCt-Us6EC6ev0QXwmIGYAg&amp;bvm=bv.56146854,d.d2k&amp;psig=AFQjCNEc1y8gUwIeWLTqJsDFF7N2qYIxsA&amp;ust=1384086836514669" TargetMode="External"/><Relationship Id="rId7" Type="http://schemas.openxmlformats.org/officeDocument/2006/relationships/hyperlink" Target="http://www.google.co.uk/url?sa=i&amp;rct=j&amp;q=&amp;esrc=s&amp;frm=1&amp;source=images&amp;cd=&amp;cad=rja&amp;docid=B8WsMKi3WNNakM&amp;tbnid=5zAW6e9C3NvDQM:&amp;ved=0CAUQjRw&amp;url=http://www.astm.org/journals/&amp;ei=_Ct-UpqBHaeV0QXh_YBI&amp;bvm=bv.56146854,d.d2k&amp;psig=AFQjCNEc1y8gUwIeWLTqJsDFF7N2qYIxsA&amp;ust=138408683651466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hyperlink" Target="http://www.google.co.uk/url?sa=i&amp;rct=j&amp;q=&amp;esrc=s&amp;frm=1&amp;source=images&amp;cd=&amp;cad=rja&amp;docid=B8WsMKi3WNNakM&amp;tbnid=B5UPc-eR9DQaQM:&amp;ved=0CAUQjRw&amp;url=http://www.astm.org/journals/&amp;ei=2yt-Uv_TDonW0QXd4YHACA&amp;bvm=bv.56146854,d.d2k&amp;psig=AFQjCNEc1y8gUwIeWLTqJsDFF7N2qYIxsA&amp;ust=1384086836514669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hyperlink" Target="http://www.google.co.uk/url?sa=i&amp;rct=j&amp;q=&amp;esrc=s&amp;frm=1&amp;source=images&amp;cd=&amp;cad=rja&amp;docid=B8WsMKi3WNNakM&amp;tbnid=EO6Y4q377GjInM:&amp;ved=0CAUQjRw&amp;url=http://www.astm.org/journals/&amp;ei=Gyx-UtmzIcPQ0QXnp4HgAg&amp;bvm=bv.56146854,d.d2k&amp;psig=AFQjCNEc1y8gUwIeWLTqJsDFF7N2qYIxsA&amp;ust=138408683651466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2000" y="1506819"/>
            <a:ext cx="36000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60977" y="5108672"/>
            <a:ext cx="612000" cy="612000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2977" y="5108672"/>
            <a:ext cx="612000" cy="612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72000" y="5104657"/>
            <a:ext cx="296322" cy="296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275586" y="1210748"/>
            <a:ext cx="296322" cy="296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72607" y="1506669"/>
            <a:ext cx="612000" cy="612000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36677" y="2278959"/>
            <a:ext cx="3327213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ASTM </a:t>
            </a:r>
            <a:r>
              <a:rPr lang="en-GB" sz="2800" dirty="0" smtClean="0">
                <a:solidFill>
                  <a:schemeClr val="accent1"/>
                </a:solidFill>
              </a:rPr>
              <a:t>Compass</a:t>
            </a:r>
            <a:r>
              <a:rPr lang="en-GB" sz="2800" baseline="30000" dirty="0" smtClean="0">
                <a:solidFill>
                  <a:schemeClr val="accent1"/>
                </a:solidFill>
              </a:rPr>
              <a:t>®</a:t>
            </a:r>
            <a:endParaRPr lang="en-GB" sz="2800" baseline="30000" dirty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Standards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Training, and More</a:t>
            </a:r>
          </a:p>
          <a:p>
            <a:pPr lvl="0"/>
            <a:endParaRPr lang="en-GB" sz="1200" dirty="0" smtClean="0">
              <a:solidFill>
                <a:schemeClr val="accent1"/>
              </a:solidFill>
            </a:endParaRPr>
          </a:p>
          <a:p>
            <a:pPr lvl="0"/>
            <a:endParaRPr lang="en-GB" sz="1200" dirty="0" smtClean="0">
              <a:solidFill>
                <a:schemeClr val="accent1"/>
              </a:solidFill>
            </a:endParaRPr>
          </a:p>
          <a:p>
            <a:pPr lvl="0"/>
            <a:r>
              <a:rPr lang="en-GB" sz="1400" dirty="0" smtClean="0">
                <a:solidFill>
                  <a:schemeClr val="accent1"/>
                </a:solidFill>
              </a:rPr>
              <a:t>James S. Thomas</a:t>
            </a:r>
            <a:endParaRPr lang="en-GB" sz="1400" dirty="0">
              <a:solidFill>
                <a:schemeClr val="accent1"/>
              </a:solidFill>
            </a:endParaRPr>
          </a:p>
          <a:p>
            <a:pPr lvl="0"/>
            <a:r>
              <a:rPr lang="en-GB" sz="1400" dirty="0" smtClean="0">
                <a:solidFill>
                  <a:schemeClr val="accent1"/>
                </a:solidFill>
              </a:rPr>
              <a:t>Assistant Vice President, </a:t>
            </a:r>
            <a:br>
              <a:rPr lang="en-GB" sz="1400" dirty="0" smtClean="0">
                <a:solidFill>
                  <a:schemeClr val="accent1"/>
                </a:solidFill>
              </a:rPr>
            </a:br>
            <a:r>
              <a:rPr lang="en-GB" sz="1400" dirty="0" smtClean="0">
                <a:solidFill>
                  <a:schemeClr val="accent1"/>
                </a:solidFill>
              </a:rPr>
              <a:t>Sales and Marketing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3371" y="4777086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 smtClean="0">
                <a:solidFill>
                  <a:schemeClr val="accent1"/>
                </a:solidFill>
              </a:rPr>
              <a:t>www.astm.org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000" y="324000"/>
            <a:ext cx="1031218" cy="810000"/>
          </a:xfrm>
          <a:prstGeom prst="rect">
            <a:avLst/>
          </a:prstGeom>
          <a:effectLst>
            <a:outerShdw blurRad="317500" dir="2700000" algn="tl" rotWithShape="0">
              <a:srgbClr val="000000">
                <a:alpha val="11000"/>
              </a:srgbClr>
            </a:outerShdw>
          </a:effectLst>
        </p:spPr>
      </p:pic>
      <p:pic>
        <p:nvPicPr>
          <p:cNvPr id="2" name="Picture 1" descr="ASTM_Logo_Name_Strapline_Blu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4" r="5494"/>
          <a:stretch>
            <a:fillRect/>
          </a:stretch>
        </p:blipFill>
        <p:spPr/>
      </p:pic>
      <p:sp>
        <p:nvSpPr>
          <p:cNvPr id="16" name="Rectangle 15"/>
          <p:cNvSpPr/>
          <p:nvPr/>
        </p:nvSpPr>
        <p:spPr>
          <a:xfrm>
            <a:off x="1124400" y="1659219"/>
            <a:ext cx="36000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 descr="ASTM_Logo_Name_Strapline_Blu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400" y="1873139"/>
            <a:ext cx="1845000" cy="3132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6677" y="2278959"/>
            <a:ext cx="3327213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ASTM</a:t>
            </a:r>
            <a:endParaRPr lang="en-GB" sz="2800" baseline="30000" dirty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Стандарты, публикации, обучение и многое другое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endParaRPr lang="en-GB" sz="1200" dirty="0" smtClean="0">
              <a:solidFill>
                <a:schemeClr val="accent1"/>
              </a:solidFill>
            </a:endParaRPr>
          </a:p>
          <a:p>
            <a:pPr lvl="0"/>
            <a:endParaRPr lang="en-GB" sz="1200" dirty="0" smtClean="0">
              <a:solidFill>
                <a:schemeClr val="accent1"/>
              </a:solidFill>
            </a:endParaRPr>
          </a:p>
          <a:p>
            <a:pPr lvl="0"/>
            <a:r>
              <a:rPr lang="ru-RU" sz="1400" dirty="0" smtClean="0">
                <a:solidFill>
                  <a:schemeClr val="accent1"/>
                </a:solidFill>
              </a:rPr>
              <a:t>Ник Экарт</a:t>
            </a:r>
            <a:endParaRPr lang="en-GB" sz="1400" dirty="0">
              <a:solidFill>
                <a:schemeClr val="accent1"/>
              </a:solidFill>
            </a:endParaRPr>
          </a:p>
          <a:p>
            <a:pPr lvl="0"/>
            <a:r>
              <a:rPr lang="ru-RU" sz="1400" dirty="0" smtClean="0">
                <a:solidFill>
                  <a:schemeClr val="accent1"/>
                </a:solidFill>
              </a:rPr>
              <a:t>Директор</a:t>
            </a:r>
            <a:r>
              <a:rPr lang="en-GB" sz="1400" dirty="0" smtClean="0">
                <a:solidFill>
                  <a:schemeClr val="accent1"/>
                </a:solidFill>
              </a:rPr>
              <a:t>, </a:t>
            </a:r>
            <a:r>
              <a:rPr lang="ru-RU" sz="1400" dirty="0" smtClean="0">
                <a:solidFill>
                  <a:schemeClr val="accent1"/>
                </a:solidFill>
              </a:rPr>
              <a:t>Европа, Ближний Восток и Африка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 lvl="0"/>
            <a:endParaRPr lang="en-GB" sz="1400" dirty="0">
              <a:solidFill>
                <a:schemeClr val="accent1"/>
              </a:solidFill>
            </a:endParaRPr>
          </a:p>
          <a:p>
            <a:pPr lvl="0"/>
            <a:r>
              <a:rPr lang="ru-RU" sz="1400" dirty="0" smtClean="0">
                <a:solidFill>
                  <a:schemeClr val="accent1"/>
                </a:solidFill>
              </a:rPr>
              <a:t>Июнь </a:t>
            </a:r>
            <a:r>
              <a:rPr lang="en-GB" sz="1400" dirty="0" smtClean="0">
                <a:solidFill>
                  <a:schemeClr val="accent1"/>
                </a:solidFill>
              </a:rPr>
              <a:t>2015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5771" y="4929486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 smtClean="0">
                <a:solidFill>
                  <a:schemeClr val="accent1"/>
                </a:solidFill>
              </a:rPr>
              <a:t>www.astm.org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00" y="476400"/>
            <a:ext cx="1031218" cy="810000"/>
          </a:xfrm>
          <a:prstGeom prst="rect">
            <a:avLst/>
          </a:prstGeom>
          <a:effectLst>
            <a:outerShdw blurRad="317500" dir="2700000" algn="tl" rotWithShape="0">
              <a:srgbClr val="000000">
                <a:alpha val="11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18203" y="2002591"/>
            <a:ext cx="19973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Делаем мир лучше</a:t>
            </a:r>
            <a:endParaRPr lang="ru-RU" sz="14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7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обновляются стандарты </a:t>
            </a:r>
            <a:r>
              <a:rPr lang="en-US" dirty="0" smtClean="0"/>
              <a:t>ASTM?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45300" y="1493839"/>
            <a:ext cx="4721700" cy="47251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Все стандарты пересматриваются как минимум каждые 5 лет</a:t>
            </a:r>
            <a:endParaRPr lang="en-GB" sz="1600" dirty="0"/>
          </a:p>
          <a:p>
            <a:r>
              <a:rPr lang="ru-RU" sz="1600" dirty="0" smtClean="0"/>
              <a:t>Некоторые меняются быстрее, согласно нуждам промышленности</a:t>
            </a:r>
            <a:endParaRPr lang="en-GB" sz="1600" dirty="0"/>
          </a:p>
          <a:p>
            <a:r>
              <a:rPr lang="en-GB" sz="1600" dirty="0"/>
              <a:t>﻿﻿﻿﻿</a:t>
            </a:r>
            <a:r>
              <a:rPr lang="ru-RU" sz="1600" dirty="0" smtClean="0"/>
              <a:t>Члены рабочих групп готовят черновик стандарта</a:t>
            </a:r>
            <a:endParaRPr lang="en-GB" sz="1600" dirty="0"/>
          </a:p>
          <a:p>
            <a:pPr lvl="3"/>
            <a:r>
              <a:rPr lang="en-GB" sz="1400" dirty="0"/>
              <a:t>﻿</a:t>
            </a:r>
            <a:r>
              <a:rPr lang="ru-RU" sz="1400" dirty="0" smtClean="0"/>
              <a:t>Пересматривается управляющим подкомитетом</a:t>
            </a:r>
            <a:endParaRPr lang="en-GB" sz="1400" dirty="0"/>
          </a:p>
          <a:p>
            <a:pPr lvl="3"/>
            <a:r>
              <a:rPr lang="ru-RU" sz="1400" dirty="0" smtClean="0"/>
              <a:t>Направляется в главный комитет и ко всем членам </a:t>
            </a:r>
            <a:r>
              <a:rPr lang="en-US" sz="1400" dirty="0" smtClean="0"/>
              <a:t>ASTM</a:t>
            </a:r>
            <a:endParaRPr lang="en-GB" sz="1400" dirty="0"/>
          </a:p>
          <a:p>
            <a:pPr lvl="3"/>
            <a:r>
              <a:rPr lang="ru-RU" sz="1400" dirty="0" smtClean="0"/>
              <a:t>Учитываются все отрицательные голоса с письменным объяснением</a:t>
            </a:r>
            <a:endParaRPr lang="en-GB" sz="1400" dirty="0"/>
          </a:p>
          <a:p>
            <a:pPr lvl="3"/>
            <a:r>
              <a:rPr lang="en-GB" sz="1400" dirty="0"/>
              <a:t>﻿</a:t>
            </a:r>
            <a:r>
              <a:rPr lang="en-GB" sz="1400" dirty="0" smtClean="0"/>
              <a:t>ASTM </a:t>
            </a:r>
            <a:r>
              <a:rPr lang="ru-RU" sz="1400" dirty="0" smtClean="0"/>
              <a:t>обеспечивает соблюдение необходимых процедур</a:t>
            </a:r>
            <a:endParaRPr lang="en-GB" sz="1400" dirty="0"/>
          </a:p>
          <a:p>
            <a:r>
              <a:rPr lang="en-GB" sz="1600" dirty="0"/>
              <a:t>﻿</a:t>
            </a:r>
            <a:r>
              <a:rPr lang="ru-RU" sz="1600" dirty="0" smtClean="0"/>
              <a:t>Все испытания проводятся в лабораториях в самом жестком соответствии стандартам</a:t>
            </a:r>
            <a:endParaRPr lang="en-GB" sz="1600" dirty="0"/>
          </a:p>
        </p:txBody>
      </p:sp>
      <p:pic>
        <p:nvPicPr>
          <p:cNvPr id="7" name="Picture 6" descr="standa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7000" y="1449000"/>
            <a:ext cx="3679496" cy="48600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D4B-F3B0-4185-9AB7-65E3BD556000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96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времени занимает разработка стандарта </a:t>
            </a:r>
            <a:r>
              <a:rPr lang="en-US" dirty="0" smtClean="0"/>
              <a:t>ASTM?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45300" y="1493839"/>
            <a:ext cx="8546700" cy="47251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</a:t>
            </a:r>
            <a:r>
              <a:rPr lang="en-US" sz="1600" dirty="0" smtClean="0"/>
              <a:t>ASTM </a:t>
            </a:r>
            <a:r>
              <a:rPr lang="ru-RU" sz="1600" dirty="0" smtClean="0"/>
              <a:t>налажен структуризованный, быстрый процесс</a:t>
            </a:r>
            <a:endParaRPr lang="en-GB" sz="1600" dirty="0"/>
          </a:p>
          <a:p>
            <a:pPr lvl="3"/>
            <a:r>
              <a:rPr lang="ru-RU" sz="1400" dirty="0" smtClean="0"/>
              <a:t>Онлайн-технологии, виртуальные встречи, телеконференции</a:t>
            </a:r>
            <a:endParaRPr lang="en-GB" sz="1400" dirty="0"/>
          </a:p>
          <a:p>
            <a:pPr lvl="3"/>
            <a:r>
              <a:rPr lang="en-GB" sz="1400" dirty="0"/>
              <a:t>﻿﻿</a:t>
            </a:r>
            <a:r>
              <a:rPr lang="ru-RU" sz="1400" dirty="0" smtClean="0"/>
              <a:t>Электронное голосование</a:t>
            </a:r>
            <a:endParaRPr lang="en-GB" sz="1400" dirty="0"/>
          </a:p>
          <a:p>
            <a:pPr lvl="3"/>
            <a:r>
              <a:rPr lang="en-GB" sz="1400" dirty="0"/>
              <a:t>﻿﻿﻿</a:t>
            </a:r>
            <a:r>
              <a:rPr lang="ru-RU" sz="1400" dirty="0" smtClean="0"/>
              <a:t>Электронное распространение протоколов заседаний</a:t>
            </a:r>
            <a:endParaRPr lang="en-GB" sz="1400" dirty="0"/>
          </a:p>
          <a:p>
            <a:pPr lvl="3"/>
            <a:r>
              <a:rPr lang="en-GB" sz="1400" dirty="0"/>
              <a:t>﻿﻿</a:t>
            </a:r>
            <a:r>
              <a:rPr lang="ru-RU" sz="1400" dirty="0" smtClean="0"/>
              <a:t>Минимально необходимые поездки</a:t>
            </a:r>
            <a:endParaRPr lang="en-GB" sz="1400" dirty="0"/>
          </a:p>
          <a:p>
            <a:r>
              <a:rPr lang="ru-RU" sz="1600" dirty="0" smtClean="0"/>
              <a:t>Для полного принятия стандарта требуется всего 6-9 месяцев</a:t>
            </a:r>
            <a:endParaRPr lang="en-GB" sz="1600" dirty="0"/>
          </a:p>
          <a:p>
            <a:r>
              <a:rPr lang="en-US" sz="1600" dirty="0" smtClean="0"/>
              <a:t>ASTM </a:t>
            </a:r>
            <a:r>
              <a:rPr lang="ru-RU" sz="1600" dirty="0" smtClean="0"/>
              <a:t>отцифровывает все материалы от подачи идеи до публикации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6102000" y="3744000"/>
            <a:ext cx="2205000" cy="2205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r>
              <a:rPr lang="ru-RU" sz="2800" b="1" dirty="0" smtClean="0"/>
              <a:t>От 6 до 9 месяцев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620200" y="3057200"/>
            <a:ext cx="686800" cy="68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4965200" y="5499000"/>
            <a:ext cx="450000" cy="45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5415200" y="4824000"/>
            <a:ext cx="686800" cy="686800"/>
          </a:xfrm>
          <a:prstGeom prst="rect">
            <a:avLst/>
          </a:prstGeom>
          <a:solidFill>
            <a:srgbClr val="3AA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en-GB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18C6-306F-4CC0-A155-E2FEED7E5725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92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400300"/>
            <a:ext cx="4679950" cy="3921125"/>
          </a:xfrm>
        </p:spPr>
        <p:txBody>
          <a:bodyPr/>
          <a:lstStyle/>
          <a:p>
            <a:pPr>
              <a:buClr>
                <a:srgbClr val="000099"/>
              </a:buClr>
              <a:buFont typeface="Wingdings" pitchFamily="2" charset="2"/>
              <a:buNone/>
            </a:pPr>
            <a:endParaRPr lang="en-US" sz="2600" dirty="0" smtClean="0"/>
          </a:p>
          <a:p>
            <a:pPr>
              <a:buClr>
                <a:srgbClr val="003366"/>
              </a:buClr>
            </a:pPr>
            <a:r>
              <a:rPr lang="ru-RU" sz="2600" dirty="0" smtClean="0"/>
              <a:t>Метод испытаний</a:t>
            </a:r>
            <a:endParaRPr lang="en-US" sz="2600" dirty="0"/>
          </a:p>
          <a:p>
            <a:pPr>
              <a:buClr>
                <a:srgbClr val="003366"/>
              </a:buClr>
            </a:pPr>
            <a:r>
              <a:rPr lang="ru-RU" sz="2600" dirty="0" smtClean="0"/>
              <a:t>Спецификация</a:t>
            </a:r>
            <a:endParaRPr lang="en-US" sz="2600" dirty="0"/>
          </a:p>
          <a:p>
            <a:pPr>
              <a:buClr>
                <a:srgbClr val="003366"/>
              </a:buClr>
            </a:pPr>
            <a:r>
              <a:rPr lang="ru-RU" sz="2600" dirty="0" smtClean="0"/>
              <a:t>Практика</a:t>
            </a:r>
            <a:endParaRPr lang="en-US" sz="2600" dirty="0"/>
          </a:p>
          <a:p>
            <a:pPr>
              <a:buClr>
                <a:srgbClr val="003366"/>
              </a:buClr>
            </a:pPr>
            <a:r>
              <a:rPr lang="ru-RU" sz="2600" dirty="0" smtClean="0"/>
              <a:t>Руководство</a:t>
            </a:r>
            <a:endParaRPr lang="en-US" sz="2600" dirty="0"/>
          </a:p>
          <a:p>
            <a:pPr>
              <a:buClr>
                <a:srgbClr val="003366"/>
              </a:buClr>
            </a:pPr>
            <a:r>
              <a:rPr lang="ru-RU" sz="2600" dirty="0" smtClean="0"/>
              <a:t>Классификация</a:t>
            </a:r>
            <a:endParaRPr lang="en-US" sz="2600" dirty="0"/>
          </a:p>
          <a:p>
            <a:pPr>
              <a:buClr>
                <a:srgbClr val="003366"/>
              </a:buClr>
            </a:pPr>
            <a:r>
              <a:rPr lang="ru-RU" sz="2600" dirty="0" smtClean="0"/>
              <a:t>Терминология</a:t>
            </a:r>
            <a:endParaRPr lang="en-US" sz="26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52000" y="2728913"/>
            <a:ext cx="4902200" cy="3416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547813" indent="-1547813" eaLnBrk="0" hangingPunct="0">
              <a:spcBef>
                <a:spcPct val="50000"/>
              </a:spcBef>
              <a:defRPr/>
            </a:pPr>
            <a:r>
              <a:rPr lang="en-US" dirty="0"/>
              <a:t>A = </a:t>
            </a:r>
            <a:r>
              <a:rPr lang="ru-RU" dirty="0" smtClean="0"/>
              <a:t>черные металлы</a:t>
            </a:r>
            <a:endParaRPr lang="en-US" dirty="0"/>
          </a:p>
          <a:p>
            <a:pPr marL="1547813" indent="-1547813" eaLnBrk="0" hangingPunct="0">
              <a:spcBef>
                <a:spcPct val="50000"/>
              </a:spcBef>
              <a:defRPr/>
            </a:pPr>
            <a:r>
              <a:rPr lang="en-US" dirty="0"/>
              <a:t>B = </a:t>
            </a:r>
            <a:r>
              <a:rPr lang="ru-RU" dirty="0" smtClean="0"/>
              <a:t>цветные металлы</a:t>
            </a:r>
            <a:endParaRPr lang="en-US" dirty="0"/>
          </a:p>
          <a:p>
            <a:pPr marL="1547813" indent="-1547813" eaLnBrk="0" hangingPunct="0">
              <a:spcBef>
                <a:spcPct val="50000"/>
              </a:spcBef>
              <a:defRPr/>
            </a:pPr>
            <a:r>
              <a:rPr lang="en-US" dirty="0"/>
              <a:t>C = </a:t>
            </a:r>
            <a:r>
              <a:rPr lang="ru-RU" dirty="0" smtClean="0"/>
              <a:t>керамика, бетон и камень</a:t>
            </a:r>
            <a:endParaRPr lang="en-US" dirty="0"/>
          </a:p>
          <a:p>
            <a:pPr marL="1547813" indent="-1547813" eaLnBrk="0" hangingPunct="0">
              <a:spcBef>
                <a:spcPct val="50000"/>
              </a:spcBef>
              <a:defRPr/>
            </a:pPr>
            <a:r>
              <a:rPr lang="en-US" dirty="0"/>
              <a:t>D = </a:t>
            </a:r>
            <a:r>
              <a:rPr lang="ru-RU" dirty="0" smtClean="0"/>
              <a:t>различные материалы</a:t>
            </a:r>
            <a:endParaRPr lang="en-US" dirty="0"/>
          </a:p>
          <a:p>
            <a:pPr marL="1547813" indent="-1547813" eaLnBrk="0" hangingPunct="0">
              <a:spcBef>
                <a:spcPct val="50000"/>
              </a:spcBef>
              <a:defRPr/>
            </a:pPr>
            <a:r>
              <a:rPr lang="en-US" dirty="0"/>
              <a:t>E = </a:t>
            </a:r>
            <a:r>
              <a:rPr lang="ru-RU" dirty="0" smtClean="0"/>
              <a:t>различные темы</a:t>
            </a:r>
            <a:endParaRPr lang="en-US" dirty="0"/>
          </a:p>
          <a:p>
            <a:pPr marL="1547813" indent="-1547813" eaLnBrk="0" hangingPunct="0">
              <a:spcBef>
                <a:spcPct val="50000"/>
              </a:spcBef>
              <a:defRPr/>
            </a:pPr>
            <a:r>
              <a:rPr lang="en-US" dirty="0"/>
              <a:t>F = </a:t>
            </a:r>
            <a:r>
              <a:rPr lang="ru-RU" dirty="0" smtClean="0"/>
              <a:t>материалы для специализированного применения</a:t>
            </a:r>
            <a:endParaRPr lang="en-US" dirty="0"/>
          </a:p>
          <a:p>
            <a:pPr marL="450850" indent="-450850" eaLnBrk="0" hangingPunct="0">
              <a:spcBef>
                <a:spcPct val="50000"/>
              </a:spcBef>
              <a:defRPr/>
            </a:pPr>
            <a:r>
              <a:rPr lang="en-US" dirty="0"/>
              <a:t>G = </a:t>
            </a:r>
            <a:r>
              <a:rPr lang="ru-RU" dirty="0" smtClean="0"/>
              <a:t>коррозия, повреждение и износ материалов</a:t>
            </a:r>
            <a:endParaRPr lang="en-US" dirty="0"/>
          </a:p>
        </p:txBody>
      </p:sp>
      <p:sp>
        <p:nvSpPr>
          <p:cNvPr id="38916" name="Down Arrow 5"/>
          <p:cNvSpPr>
            <a:spLocks noChangeArrowheads="1"/>
          </p:cNvSpPr>
          <p:nvPr/>
        </p:nvSpPr>
        <p:spPr bwMode="auto">
          <a:xfrm rot="-5400000">
            <a:off x="2591819" y="3856832"/>
            <a:ext cx="1008063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505884" y="1585913"/>
            <a:ext cx="81105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Clr>
                <a:srgbClr val="000099"/>
              </a:buClr>
              <a:buFont typeface="Wingdings" pitchFamily="2" charset="2"/>
              <a:buNone/>
            </a:pPr>
            <a:r>
              <a:rPr lang="ru-RU" sz="2600" dirty="0" smtClean="0"/>
              <a:t>Существует 6 типов стандартов </a:t>
            </a:r>
            <a:r>
              <a:rPr lang="en-US" sz="2600" dirty="0" smtClean="0"/>
              <a:t>ASTM:</a:t>
            </a:r>
            <a:endParaRPr lang="en-US" sz="2600" dirty="0"/>
          </a:p>
          <a:p>
            <a:endParaRPr lang="en-US" sz="36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ru-RU" sz="2800" b="0" dirty="0" smtClean="0"/>
              <a:t>Типы стандартов </a:t>
            </a:r>
            <a:r>
              <a:rPr lang="en-US" sz="2800" b="0" dirty="0" smtClean="0"/>
              <a:t>ASTM</a:t>
            </a:r>
            <a:endParaRPr lang="en-GB" sz="28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7E74B-271C-4394-A650-00DE2D1977C3}" type="datetime1">
              <a:rPr lang="en-GB" smtClean="0"/>
              <a:pPr>
                <a:defRPr/>
              </a:pPr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3914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9399" y="2079000"/>
            <a:ext cx="8264534" cy="4130676"/>
            <a:chOff x="238124" y="2205038"/>
            <a:chExt cx="8264534" cy="4130676"/>
          </a:xfrm>
        </p:grpSpPr>
        <p:sp>
          <p:nvSpPr>
            <p:cNvPr id="39938" name="Text Box 3"/>
            <p:cNvSpPr txBox="1">
              <a:spLocks noChangeArrowheads="1"/>
            </p:cNvSpPr>
            <p:nvPr/>
          </p:nvSpPr>
          <p:spPr bwMode="auto">
            <a:xfrm>
              <a:off x="3203575" y="2205038"/>
              <a:ext cx="29781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 dirty="0">
                  <a:latin typeface="+mn-lt"/>
                  <a:cs typeface="+mn-cs"/>
                </a:rPr>
                <a:t>C129 - 11</a:t>
              </a:r>
            </a:p>
          </p:txBody>
        </p:sp>
        <p:grpSp>
          <p:nvGrpSpPr>
            <p:cNvPr id="39939" name="Group 4"/>
            <p:cNvGrpSpPr>
              <a:grpSpLocks/>
            </p:cNvGrpSpPr>
            <p:nvPr/>
          </p:nvGrpSpPr>
          <p:grpSpPr bwMode="auto">
            <a:xfrm>
              <a:off x="238124" y="2924176"/>
              <a:ext cx="3660777" cy="1971676"/>
              <a:chOff x="142" y="1664"/>
              <a:chExt cx="2306" cy="1242"/>
            </a:xfrm>
          </p:grpSpPr>
          <p:sp>
            <p:nvSpPr>
              <p:cNvPr id="39949" name="Text Box 5"/>
              <p:cNvSpPr txBox="1">
                <a:spLocks noChangeArrowheads="1"/>
              </p:cNvSpPr>
              <p:nvPr/>
            </p:nvSpPr>
            <p:spPr bwMode="auto">
              <a:xfrm>
                <a:off x="142" y="2150"/>
                <a:ext cx="2306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ru-RU" sz="2400" dirty="0" smtClean="0">
                    <a:latin typeface="+mn-lt"/>
                    <a:cs typeface="+mn-cs"/>
                  </a:rPr>
                  <a:t>Буква, указывающая на </a:t>
                </a:r>
              </a:p>
              <a:p>
                <a:pPr algn="ctr"/>
                <a:r>
                  <a:rPr lang="ru-RU" sz="2400" dirty="0" smtClean="0">
                    <a:latin typeface="+mn-lt"/>
                    <a:cs typeface="+mn-cs"/>
                  </a:rPr>
                  <a:t>комитет</a:t>
                </a:r>
                <a:r>
                  <a:rPr lang="en-US" sz="2400" dirty="0" smtClean="0">
                    <a:latin typeface="+mn-lt"/>
                    <a:cs typeface="+mn-cs"/>
                  </a:rPr>
                  <a:t>,</a:t>
                </a:r>
                <a:r>
                  <a:rPr lang="ru-RU" sz="2400" dirty="0" smtClean="0">
                    <a:latin typeface="+mn-lt"/>
                    <a:cs typeface="+mn-cs"/>
                  </a:rPr>
                  <a:t> например, </a:t>
                </a:r>
              </a:p>
              <a:p>
                <a:pPr algn="ctr"/>
                <a:r>
                  <a:rPr lang="ru-RU" sz="2400" dirty="0" smtClean="0">
                    <a:latin typeface="+mn-lt"/>
                    <a:cs typeface="+mn-cs"/>
                  </a:rPr>
                  <a:t>комитет </a:t>
                </a:r>
                <a:r>
                  <a:rPr lang="en-US" sz="2400" dirty="0" smtClean="0">
                    <a:latin typeface="+mn-lt"/>
                    <a:cs typeface="+mn-cs"/>
                  </a:rPr>
                  <a:t>C15</a:t>
                </a:r>
                <a:endParaRPr lang="en-US" sz="2400" dirty="0">
                  <a:latin typeface="+mn-lt"/>
                  <a:cs typeface="+mn-cs"/>
                </a:endParaRPr>
              </a:p>
            </p:txBody>
          </p:sp>
          <p:sp>
            <p:nvSpPr>
              <p:cNvPr id="39950" name="Line 6"/>
              <p:cNvSpPr>
                <a:spLocks noChangeShapeType="1"/>
              </p:cNvSpPr>
              <p:nvPr/>
            </p:nvSpPr>
            <p:spPr bwMode="auto">
              <a:xfrm flipV="1">
                <a:off x="1742" y="1664"/>
                <a:ext cx="548" cy="5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9940" name="Group 7"/>
            <p:cNvGrpSpPr>
              <a:grpSpLocks/>
            </p:cNvGrpSpPr>
            <p:nvPr/>
          </p:nvGrpSpPr>
          <p:grpSpPr bwMode="auto">
            <a:xfrm>
              <a:off x="2762250" y="2938463"/>
              <a:ext cx="3159125" cy="3397251"/>
              <a:chOff x="1836" y="1693"/>
              <a:chExt cx="1990" cy="2140"/>
            </a:xfrm>
          </p:grpSpPr>
          <p:sp>
            <p:nvSpPr>
              <p:cNvPr id="39946" name="Line 8"/>
              <p:cNvSpPr>
                <a:spLocks noChangeShapeType="1"/>
              </p:cNvSpPr>
              <p:nvPr/>
            </p:nvSpPr>
            <p:spPr bwMode="auto">
              <a:xfrm>
                <a:off x="2569" y="1693"/>
                <a:ext cx="4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947" name="Text Box 9"/>
              <p:cNvSpPr txBox="1">
                <a:spLocks noChangeArrowheads="1"/>
              </p:cNvSpPr>
              <p:nvPr/>
            </p:nvSpPr>
            <p:spPr bwMode="auto">
              <a:xfrm>
                <a:off x="1836" y="2844"/>
                <a:ext cx="1990" cy="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sz="2400" dirty="0" smtClean="0">
                    <a:latin typeface="+mn-lt"/>
                    <a:cs typeface="+mn-cs"/>
                  </a:rPr>
                  <a:t>Порядковый номер, указывающий, когда стандарт был впервые принят</a:t>
                </a:r>
                <a:endParaRPr lang="en-US" sz="2400" dirty="0">
                  <a:latin typeface="+mn-lt"/>
                  <a:cs typeface="+mn-cs"/>
                </a:endParaRPr>
              </a:p>
            </p:txBody>
          </p:sp>
          <p:sp>
            <p:nvSpPr>
              <p:cNvPr id="39948" name="Line 10"/>
              <p:cNvSpPr>
                <a:spLocks noChangeShapeType="1"/>
              </p:cNvSpPr>
              <p:nvPr/>
            </p:nvSpPr>
            <p:spPr bwMode="auto">
              <a:xfrm>
                <a:off x="2839" y="1693"/>
                <a:ext cx="0" cy="10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9941" name="Group 11"/>
            <p:cNvGrpSpPr>
              <a:grpSpLocks/>
            </p:cNvGrpSpPr>
            <p:nvPr/>
          </p:nvGrpSpPr>
          <p:grpSpPr bwMode="auto">
            <a:xfrm>
              <a:off x="5803906" y="2960688"/>
              <a:ext cx="2698752" cy="1189037"/>
              <a:chOff x="3612" y="1692"/>
              <a:chExt cx="1700" cy="749"/>
            </a:xfrm>
          </p:grpSpPr>
          <p:sp>
            <p:nvSpPr>
              <p:cNvPr id="39944" name="Text Box 12"/>
              <p:cNvSpPr txBox="1">
                <a:spLocks noChangeArrowheads="1"/>
              </p:cNvSpPr>
              <p:nvPr/>
            </p:nvSpPr>
            <p:spPr bwMode="auto">
              <a:xfrm>
                <a:off x="3644" y="2150"/>
                <a:ext cx="166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ru-RU" sz="2400" dirty="0" smtClean="0">
                    <a:latin typeface="+mn-lt"/>
                    <a:cs typeface="+mn-cs"/>
                  </a:rPr>
                  <a:t>Дата пересмотра</a:t>
                </a:r>
                <a:endParaRPr lang="en-US" sz="2400" dirty="0">
                  <a:latin typeface="+mn-lt"/>
                  <a:cs typeface="+mn-cs"/>
                </a:endParaRPr>
              </a:p>
            </p:txBody>
          </p:sp>
          <p:sp>
            <p:nvSpPr>
              <p:cNvPr id="39945" name="Line 13"/>
              <p:cNvSpPr>
                <a:spLocks noChangeShapeType="1"/>
              </p:cNvSpPr>
              <p:nvPr/>
            </p:nvSpPr>
            <p:spPr bwMode="auto">
              <a:xfrm>
                <a:off x="3612" y="1692"/>
                <a:ext cx="562" cy="4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ru-RU" sz="2800" b="0" dirty="0" smtClean="0"/>
              <a:t>Обозначения </a:t>
            </a:r>
            <a:r>
              <a:rPr lang="en-GB" sz="2800" b="0" dirty="0" smtClean="0"/>
              <a:t>AST</a:t>
            </a:r>
            <a:r>
              <a:rPr lang="ru-RU" sz="2800" b="0" dirty="0" smtClean="0"/>
              <a:t>М</a:t>
            </a:r>
            <a:endParaRPr lang="en-GB" sz="28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469C5-F48B-46CD-AEC5-E844DDDF31EF}" type="datetime1">
              <a:rPr lang="en-GB" smtClean="0"/>
              <a:pPr>
                <a:defRPr/>
              </a:pPr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18033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6460" y="323850"/>
            <a:ext cx="7588227" cy="855150"/>
          </a:xfrm>
        </p:spPr>
        <p:txBody>
          <a:bodyPr/>
          <a:lstStyle/>
          <a:p>
            <a:r>
              <a:rPr lang="ru-RU" dirty="0" smtClean="0"/>
              <a:t>Каковы отношения </a:t>
            </a:r>
            <a:r>
              <a:rPr lang="en-US" dirty="0" smtClean="0"/>
              <a:t>ASTM </a:t>
            </a:r>
            <a:r>
              <a:rPr lang="ru-RU" dirty="0" smtClean="0"/>
              <a:t>с </a:t>
            </a:r>
            <a:r>
              <a:rPr lang="en-US" dirty="0" smtClean="0"/>
              <a:t>ISO </a:t>
            </a:r>
            <a:r>
              <a:rPr lang="ru-RU" dirty="0" smtClean="0"/>
              <a:t>и </a:t>
            </a:r>
            <a:r>
              <a:rPr lang="en-US" dirty="0" smtClean="0"/>
              <a:t>ANSI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45300" y="1493839"/>
            <a:ext cx="4136700" cy="47251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ASTM </a:t>
            </a:r>
            <a:r>
              <a:rPr lang="ru-RU" sz="1600" dirty="0" smtClean="0"/>
              <a:t>находится в рабочих отношениях с </a:t>
            </a:r>
            <a:r>
              <a:rPr lang="en-US" sz="1600" dirty="0" smtClean="0"/>
              <a:t>ISO</a:t>
            </a:r>
            <a:r>
              <a:rPr lang="ru-RU" sz="1600" dirty="0" smtClean="0"/>
              <a:t>, и около 30 стандартов выпускаются как стандарты </a:t>
            </a:r>
            <a:r>
              <a:rPr lang="en-GB" sz="1600" dirty="0" smtClean="0"/>
              <a:t>ASTM/ISO </a:t>
            </a:r>
            <a:r>
              <a:rPr lang="en-GB" sz="1600" dirty="0" err="1" smtClean="0"/>
              <a:t>xxxxx</a:t>
            </a:r>
            <a:endParaRPr lang="en-GB" sz="1600" dirty="0"/>
          </a:p>
          <a:p>
            <a:r>
              <a:rPr lang="ru-RU" sz="1600" dirty="0" smtClean="0"/>
              <a:t>Эти стандарты проходят разработку как в </a:t>
            </a:r>
            <a:r>
              <a:rPr lang="en-US" sz="1600" dirty="0" smtClean="0"/>
              <a:t>ASTM</a:t>
            </a:r>
            <a:r>
              <a:rPr lang="ru-RU" sz="1600" dirty="0" smtClean="0"/>
              <a:t>, так и в </a:t>
            </a:r>
            <a:r>
              <a:rPr lang="en-US" sz="1600" dirty="0" smtClean="0"/>
              <a:t>ISO</a:t>
            </a:r>
            <a:r>
              <a:rPr lang="ru-RU" sz="1600" dirty="0" smtClean="0"/>
              <a:t>, а их количество может увеличиваться</a:t>
            </a:r>
            <a:endParaRPr lang="en-GB" sz="1600" dirty="0"/>
          </a:p>
          <a:p>
            <a:r>
              <a:rPr lang="ru-RU" sz="1600" dirty="0" smtClean="0"/>
              <a:t>Около 10% стандартов </a:t>
            </a:r>
            <a:r>
              <a:rPr lang="en-US" sz="1600" dirty="0" smtClean="0"/>
              <a:t>ASTM </a:t>
            </a:r>
            <a:r>
              <a:rPr lang="ru-RU" sz="1600" dirty="0" smtClean="0"/>
              <a:t>одобрено </a:t>
            </a:r>
            <a:r>
              <a:rPr lang="en-US" sz="1600" dirty="0" smtClean="0"/>
              <a:t>ANSI</a:t>
            </a:r>
            <a:endParaRPr lang="en-GB" sz="1600" dirty="0"/>
          </a:p>
        </p:txBody>
      </p:sp>
      <p:pic>
        <p:nvPicPr>
          <p:cNvPr id="6" name="Picture 5" descr="ISO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800" y="3384000"/>
            <a:ext cx="2472887" cy="904533"/>
          </a:xfrm>
          <a:prstGeom prst="rect">
            <a:avLst/>
          </a:prstGeom>
        </p:spPr>
      </p:pic>
      <p:pic>
        <p:nvPicPr>
          <p:cNvPr id="7" name="Picture 6" descr="ansi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4095" y="4644000"/>
            <a:ext cx="2337705" cy="909800"/>
          </a:xfrm>
          <a:prstGeom prst="rect">
            <a:avLst/>
          </a:prstGeom>
        </p:spPr>
      </p:pic>
      <p:pic>
        <p:nvPicPr>
          <p:cNvPr id="9" name="Picture 8" descr="ASTM_Logo_Blue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1800" y="1790478"/>
            <a:ext cx="3375000" cy="963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91800" y="2979000"/>
            <a:ext cx="2970000" cy="2970000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2000" y="4789200"/>
            <a:ext cx="422400" cy="422400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54400" y="5211600"/>
            <a:ext cx="737400" cy="737400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61800" y="2979000"/>
            <a:ext cx="422400" cy="422400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EFFA-5BC5-4E47-9870-59FD53AF3451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469496" y="3423669"/>
            <a:ext cx="16435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Международная Организация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Стандартизации</a:t>
            </a:r>
            <a:endParaRPr lang="ru-RU" sz="14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9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Международное сотрудничество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sz="2000" dirty="0" smtClean="0"/>
              <a:t>Программа меморандумов о договоренности – 86 стран</a:t>
            </a:r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9751923"/>
              </p:ext>
            </p:extLst>
          </p:nvPr>
        </p:nvGraphicFramePr>
        <p:xfrm>
          <a:off x="3312000" y="1591875"/>
          <a:ext cx="5490804" cy="4671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0268"/>
                <a:gridCol w="1830268"/>
                <a:gridCol w="1830268"/>
              </a:tblGrid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АФГАНИСТАН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Гондурас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КАТАР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АНТИГУА И БАРБУДА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ИНДОНЕЗИЯ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РОССИЯ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БАХРЕЙН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ИРАК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Руанда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БЕЛИЗ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ИЗРАИЛЬ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Сент-Люсия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БУТАН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Ямайка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Сент-Китс и Невис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БОЛИВИЯ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ИОРДАНИЯ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С-Винсент и Гренадины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БОСНИЯ И ГЕРЦОГОВИНА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КАЗАХСТАН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САУДОВСКАЯ АРАВИЯ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БОТСВАНА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Кения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СЕРБИЯ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БРУНЕЙ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РЕСПУБЛИКА</a:t>
                      </a:r>
                      <a:r>
                        <a:rPr lang="ru-RU" sz="1000" b="0" u="none" strike="noStrike" cap="all" baseline="0" dirty="0" smtClean="0">
                          <a:solidFill>
                            <a:schemeClr val="bg2"/>
                          </a:solidFill>
                          <a:effectLst/>
                        </a:rPr>
                        <a:t> КОРЕЯ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Сейшельские О-ВА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БОЛГАРИЯ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КОСОВО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Сьерра-Леоне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Бурунди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КУВЕЙТ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СИНГАПУР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Камерун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Малави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ЮЖНАЯ АФРИКА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КАРИБЫ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Малайзия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ЮЖНАЯ АФРИКА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ЧИЛИ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Маврикий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ШРИ ЛАНКА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72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КИТАЙ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МОЛДОВА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Суринам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КОЛУМБИЯ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МОНГОЛИЯ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СВАЗИЛЕНД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ДЕМОКР РЕСП КОНГО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МАРОККО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Тайвань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КОСТА-РИКА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Мозамбик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Танзания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ХОРВАТИЯ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Намибия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Тринидад и Тобаго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ДОМИНИКАНСКАЯ РЕСП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Непал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ТУНИС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Эквадор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Никарагуа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ТУРЦИЯ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ЕГИПЕТ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Нигерия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УГАНДА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САЛЬВАДОР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Султанат Оман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ОАЭ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Гана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Пакистан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УРУГВАЙ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Гренада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ПАЛЕСТИНА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ВЬЕТНАМ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Гватемала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ПАНАМА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ЙЕМЕН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Р-Н Персидского зал.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ПАПУА - НОВАЯ ГВИНЕЯ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ЗАМБИЯ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ГАЙАНА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ПЕРУ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ЗИМБАБВЕ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4"/>
                    </a:solidFill>
                  </a:tcPr>
                </a:tc>
              </a:tr>
              <a:tr h="141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ГАИТИ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b="0" u="none" strike="noStrike" cap="all" dirty="0" smtClean="0">
                          <a:solidFill>
                            <a:schemeClr val="bg2"/>
                          </a:solidFill>
                          <a:effectLst/>
                        </a:rPr>
                        <a:t>ФИЛИППИНЫ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cap="all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 cap="all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8277" marR="8277" marT="8277" marB="0" anchor="b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0661" y="1403025"/>
            <a:ext cx="2771339" cy="49950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100" dirty="0">
              <a:solidFill>
                <a:schemeClr val="accent2"/>
              </a:solidFill>
            </a:endParaRPr>
          </a:p>
          <a:p>
            <a:r>
              <a:rPr lang="ru-RU" sz="2100" dirty="0" smtClean="0">
                <a:solidFill>
                  <a:schemeClr val="accent2"/>
                </a:solidFill>
              </a:rPr>
              <a:t>Международная программа меморандумов о договоренности </a:t>
            </a:r>
            <a:r>
              <a:rPr lang="en-US" sz="2100" dirty="0" smtClean="0">
                <a:solidFill>
                  <a:schemeClr val="accent2"/>
                </a:solidFill>
              </a:rPr>
              <a:t>ASTM</a:t>
            </a:r>
            <a:endParaRPr lang="en-GB" sz="2100" dirty="0" smtClean="0">
              <a:solidFill>
                <a:schemeClr val="accent2"/>
              </a:solidFill>
            </a:endParaRP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GB" sz="2200" dirty="0"/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200" dirty="0" smtClean="0"/>
              <a:t>Продвигает сотрудничество между </a:t>
            </a:r>
            <a:r>
              <a:rPr lang="en-US" sz="2200" dirty="0" smtClean="0"/>
              <a:t>ASTM </a:t>
            </a:r>
            <a:r>
              <a:rPr lang="ru-RU" sz="2200" dirty="0" smtClean="0"/>
              <a:t>и национальными органами стандартизации по всему миру</a:t>
            </a:r>
            <a:endParaRPr lang="en-GB" sz="2200" dirty="0" smtClean="0"/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200" dirty="0" smtClean="0"/>
              <a:t>Способствует осведомленности всех заинтересованных сторон в системах стандартизации</a:t>
            </a:r>
            <a:endParaRPr lang="en-GB" sz="2200" dirty="0" smtClean="0"/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200" dirty="0" smtClean="0"/>
              <a:t>Упрощает разработку национальных стандартов, которые необходимы для улучшения здравоохранения, безопасности, экологии и экономики каждой страны </a:t>
            </a:r>
            <a:endParaRPr lang="en-GB" sz="2200" dirty="0" smtClean="0"/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200" dirty="0" smtClean="0"/>
              <a:t>По возможности избегает повторяющихся разработок</a:t>
            </a:r>
            <a:endParaRPr lang="en-GB" sz="2200" dirty="0" smtClean="0"/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200" dirty="0" smtClean="0"/>
              <a:t>Продвигает деятельность по разработке стандартов </a:t>
            </a:r>
            <a:r>
              <a:rPr lang="en-US" sz="2200" dirty="0" smtClean="0"/>
              <a:t>ASTM </a:t>
            </a:r>
            <a:r>
              <a:rPr lang="ru-RU" sz="2200" dirty="0" smtClean="0"/>
              <a:t>в национальные органы стандартизации</a:t>
            </a:r>
            <a:endParaRPr lang="en-GB" sz="2200" dirty="0" smtClean="0"/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200" dirty="0" smtClean="0"/>
              <a:t>Предназначена для поддержки участия технических экспертов по всему миру в процессе разработки стандартов </a:t>
            </a:r>
            <a:r>
              <a:rPr lang="en-US" sz="2200" dirty="0" smtClean="0"/>
              <a:t>ASTM</a:t>
            </a:r>
            <a:endParaRPr lang="en-GB" sz="2200" dirty="0" smtClean="0"/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200" dirty="0" smtClean="0"/>
              <a:t>Расширяет международное принятие и использование стандартов </a:t>
            </a:r>
            <a:r>
              <a:rPr lang="en-US" sz="2200" dirty="0" smtClean="0"/>
              <a:t>ASTM</a:t>
            </a:r>
            <a:endParaRPr lang="en-GB" sz="2200" dirty="0"/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200" dirty="0" smtClean="0"/>
              <a:t>Технические эксперты программы могут свободно участовать в голосовании в процессе разработки стандартов </a:t>
            </a:r>
            <a:r>
              <a:rPr lang="en-US" sz="2200" dirty="0" smtClean="0"/>
              <a:t>ASTM</a:t>
            </a:r>
            <a:endParaRPr lang="en-GB" sz="22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0F7C-B7C1-4515-A103-AAB7E7A64119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6642000" y="1750352"/>
            <a:ext cx="1170000" cy="180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38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sz="quarter" idx="15"/>
          </p:nvPr>
        </p:nvSpPr>
        <p:spPr>
          <a:xfrm>
            <a:off x="345299" y="1499265"/>
            <a:ext cx="3442427" cy="48094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ru-RU" sz="3600" dirty="0" smtClean="0"/>
              <a:t>Затрагивает каждый аспект повседневной жизни</a:t>
            </a:r>
            <a:endParaRPr lang="en-GB" sz="3600" dirty="0" smtClean="0"/>
          </a:p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ru-RU" sz="3600" dirty="0" smtClean="0"/>
              <a:t>Тысячи клиентов по всему миру</a:t>
            </a:r>
            <a:endParaRPr lang="en-GB" sz="36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рынки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697000" y="3183995"/>
            <a:ext cx="1260000" cy="12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b="1" dirty="0" smtClean="0"/>
              <a:t>Международ-ные решения </a:t>
            </a:r>
            <a:r>
              <a:rPr lang="en-US" sz="1200" b="1" dirty="0" smtClean="0"/>
              <a:t>ASTM</a:t>
            </a:r>
            <a:endParaRPr lang="en-GB" sz="12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661274" y="1493838"/>
            <a:ext cx="1260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ru-RU" sz="1200" b="1" dirty="0" smtClean="0"/>
              <a:t>Академиче. и лабораторные испытания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4752000" y="1493838"/>
            <a:ext cx="1260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ru-RU" sz="1200" b="1" dirty="0" smtClean="0"/>
              <a:t>Авиакосмическая пром-ть и оборона</a:t>
            </a:r>
            <a:endParaRPr lang="en-GB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3851312" y="3188313"/>
            <a:ext cx="1260000" cy="1254282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ru-RU" sz="1200" b="1" dirty="0" smtClean="0"/>
              <a:t>Энергетика</a:t>
            </a:r>
            <a:endParaRPr lang="en-GB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7542688" y="3187816"/>
            <a:ext cx="1439312" cy="12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ru-RU" sz="1200" b="1" dirty="0" smtClean="0"/>
              <a:t>Строительство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6661274" y="4862910"/>
            <a:ext cx="1600726" cy="12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ru-RU" sz="1200" b="1" dirty="0" smtClean="0"/>
              <a:t>Машиностроение и производство</a:t>
            </a:r>
            <a:endParaRPr lang="en-GB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4752000" y="4862910"/>
            <a:ext cx="1440000" cy="12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ru-RU" sz="1200" b="1" dirty="0" smtClean="0"/>
              <a:t>Правительство</a:t>
            </a:r>
            <a:endParaRPr lang="en-GB" sz="1200" b="1" dirty="0"/>
          </a:p>
        </p:txBody>
      </p:sp>
      <p:cxnSp>
        <p:nvCxnSpPr>
          <p:cNvPr id="21" name="Straight Connector 20"/>
          <p:cNvCxnSpPr>
            <a:endCxn id="13" idx="2"/>
          </p:cNvCxnSpPr>
          <p:nvPr/>
        </p:nvCxnSpPr>
        <p:spPr>
          <a:xfrm flipH="1" flipV="1">
            <a:off x="5382000" y="2753838"/>
            <a:ext cx="315000" cy="430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0"/>
          </p:cNvCxnSpPr>
          <p:nvPr/>
        </p:nvCxnSpPr>
        <p:spPr>
          <a:xfrm flipH="1" flipV="1">
            <a:off x="6957001" y="4442596"/>
            <a:ext cx="504636" cy="420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2"/>
          </p:cNvCxnSpPr>
          <p:nvPr/>
        </p:nvCxnSpPr>
        <p:spPr>
          <a:xfrm flipV="1">
            <a:off x="6957000" y="2753838"/>
            <a:ext cx="334274" cy="43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3"/>
            <a:endCxn id="16" idx="1"/>
          </p:cNvCxnSpPr>
          <p:nvPr/>
        </p:nvCxnSpPr>
        <p:spPr>
          <a:xfrm>
            <a:off x="6957000" y="3813995"/>
            <a:ext cx="585688" cy="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3"/>
            <a:endCxn id="11" idx="1"/>
          </p:cNvCxnSpPr>
          <p:nvPr/>
        </p:nvCxnSpPr>
        <p:spPr>
          <a:xfrm flipV="1">
            <a:off x="5111312" y="3813995"/>
            <a:ext cx="585688" cy="1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9" idx="0"/>
          </p:cNvCxnSpPr>
          <p:nvPr/>
        </p:nvCxnSpPr>
        <p:spPr>
          <a:xfrm flipV="1">
            <a:off x="5472000" y="4442596"/>
            <a:ext cx="225000" cy="420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995982" y="3652194"/>
            <a:ext cx="931094" cy="380005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3000" b="-3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ounded Rectangle 23"/>
          <p:cNvSpPr/>
          <p:nvPr/>
        </p:nvSpPr>
        <p:spPr>
          <a:xfrm>
            <a:off x="6800093" y="5478079"/>
            <a:ext cx="953250" cy="392574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5000" r="-1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ounded Rectangle 25"/>
          <p:cNvSpPr/>
          <p:nvPr/>
        </p:nvSpPr>
        <p:spPr>
          <a:xfrm>
            <a:off x="7665320" y="3625187"/>
            <a:ext cx="1014735" cy="377615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000" r="-1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ounded Rectangle 26"/>
          <p:cNvSpPr/>
          <p:nvPr/>
        </p:nvSpPr>
        <p:spPr>
          <a:xfrm>
            <a:off x="4898576" y="5478079"/>
            <a:ext cx="953250" cy="392574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56000" b="-56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ounded Rectangle 28"/>
          <p:cNvSpPr/>
          <p:nvPr/>
        </p:nvSpPr>
        <p:spPr>
          <a:xfrm>
            <a:off x="4898576" y="2214000"/>
            <a:ext cx="931094" cy="380005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ounded Rectangle 29"/>
          <p:cNvSpPr/>
          <p:nvPr/>
        </p:nvSpPr>
        <p:spPr>
          <a:xfrm>
            <a:off x="6811171" y="2216390"/>
            <a:ext cx="931094" cy="377615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77000" b="-7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497-4ADA-4545-9C5D-1D3ACBAA9FD0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4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7557" y="2725812"/>
            <a:ext cx="7084443" cy="14681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Раздел </a:t>
            </a:r>
            <a:r>
              <a:rPr lang="en-GB" dirty="0" smtClean="0">
                <a:solidFill>
                  <a:schemeClr val="accent2"/>
                </a:solidFill>
              </a:rPr>
              <a:t>2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Основная деятельность</a:t>
            </a:r>
            <a:r>
              <a:rPr lang="en-GB" dirty="0" smtClean="0"/>
              <a:t>: ASTM Compass</a:t>
            </a:r>
            <a:br>
              <a:rPr lang="en-GB" dirty="0" smtClean="0"/>
            </a:br>
            <a:r>
              <a:rPr lang="ru-RU" dirty="0" smtClean="0"/>
              <a:t>Стандарты, публикации, обучение и многое другое</a:t>
            </a:r>
            <a:r>
              <a:rPr lang="en-GB" dirty="0" smtClean="0"/>
              <a:t>…….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52000" y="1854000"/>
            <a:ext cx="2205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Делаем мир лучше</a:t>
            </a:r>
            <a:endParaRPr lang="ru-RU" sz="12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4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Добро пожаловать в </a:t>
            </a:r>
            <a:r>
              <a:rPr lang="en-GB" dirty="0" smtClean="0"/>
              <a:t>ASTM Compass!</a:t>
            </a:r>
            <a:endParaRPr lang="en-GB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D1FE-522B-40B6-AE1A-C50499079168}" type="datetime1">
              <a:rPr lang="en-GB" smtClean="0"/>
              <a:pPr/>
              <a:t>02/06/2015</a:t>
            </a:fld>
            <a:endParaRPr lang="en-GB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60" y="1173956"/>
            <a:ext cx="8686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3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570229967"/>
              </p:ext>
            </p:extLst>
          </p:nvPr>
        </p:nvGraphicFramePr>
        <p:xfrm>
          <a:off x="657000" y="1764000"/>
          <a:ext cx="788441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2861821" y="5509274"/>
            <a:ext cx="4176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 smtClean="0">
                <a:latin typeface="+mn-lt"/>
                <a:cs typeface="+mn-cs"/>
              </a:rPr>
              <a:t>&lt;&lt;&lt;&lt;&lt;&lt;&lt; ASTM Compass &gt;&gt;&gt;&gt;&gt;&gt;&gt;</a:t>
            </a:r>
            <a:endParaRPr lang="en-GB" sz="1600" b="1" dirty="0">
              <a:latin typeface="+mn-lt"/>
              <a:cs typeface="+mn-cs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ASTM Compass:</a:t>
            </a:r>
          </a:p>
          <a:p>
            <a:r>
              <a:rPr lang="ru-RU" sz="2200" dirty="0" smtClean="0"/>
              <a:t>Доступ ко всей структуре </a:t>
            </a:r>
            <a:r>
              <a:rPr lang="en-US" sz="2200" dirty="0" smtClean="0"/>
              <a:t>ASTM </a:t>
            </a:r>
            <a:r>
              <a:rPr lang="ru-RU" sz="2200" dirty="0" smtClean="0"/>
              <a:t>с одной онлайн-платформы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13213-B207-4795-A1A8-14F6A36DE8FD}" type="datetime1">
              <a:rPr lang="en-GB" smtClean="0"/>
              <a:pPr>
                <a:defRPr/>
              </a:pPr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1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3850117"/>
              </p:ext>
            </p:extLst>
          </p:nvPr>
        </p:nvGraphicFramePr>
        <p:xfrm>
          <a:off x="837000" y="1764000"/>
          <a:ext cx="7510540" cy="470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270"/>
                <a:gridCol w="3755270"/>
              </a:tblGrid>
              <a:tr h="34774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2"/>
                          </a:solidFill>
                        </a:rPr>
                        <a:t>Раздел </a:t>
                      </a:r>
                      <a:r>
                        <a:rPr lang="en-GB" sz="1800" b="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2"/>
                          </a:solidFill>
                        </a:rPr>
                        <a:t>Раздел </a:t>
                      </a:r>
                      <a:r>
                        <a:rPr lang="en-GB" sz="1800" b="0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GB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1"/>
                          </a:solidFill>
                        </a:rPr>
                        <a:t>Обзор </a:t>
                      </a:r>
                      <a:r>
                        <a:rPr lang="en-GB" sz="1800" b="0" dirty="0" smtClean="0">
                          <a:solidFill>
                            <a:schemeClr val="accent1"/>
                          </a:solidFill>
                        </a:rPr>
                        <a:t>ASTM</a:t>
                      </a:r>
                      <a:endParaRPr lang="en-GB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1"/>
                          </a:solidFill>
                        </a:rPr>
                        <a:t>Программы проверки квалификации</a:t>
                      </a:r>
                      <a:endParaRPr lang="en-GB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742">
                <a:tc gridSpan="2"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2"/>
                          </a:solidFill>
                        </a:rPr>
                        <a:t>Раздел </a:t>
                      </a:r>
                      <a:r>
                        <a:rPr lang="en-GB" sz="1800" b="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GB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2"/>
                          </a:solidFill>
                        </a:rPr>
                        <a:t>Раздел </a:t>
                      </a:r>
                      <a:r>
                        <a:rPr lang="en-GB" sz="1800" b="0" baseline="0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endParaRPr lang="en-GB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ASTM Compass</a:t>
                      </a:r>
                      <a:r>
                        <a:rPr lang="en-GB" sz="1800" baseline="30000" dirty="0" smtClean="0">
                          <a:solidFill>
                            <a:schemeClr val="accent1"/>
                          </a:solidFill>
                        </a:rPr>
                        <a:t>®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accent1"/>
                          </a:solidFill>
                        </a:rPr>
                        <a:t>Стандарты и публикации</a:t>
                      </a:r>
                      <a:endParaRPr lang="en-GB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1"/>
                          </a:solidFill>
                        </a:rPr>
                        <a:t>Скриншоты </a:t>
                      </a:r>
                      <a:r>
                        <a:rPr lang="en-GB" sz="1800" b="0" dirty="0" smtClean="0">
                          <a:solidFill>
                            <a:schemeClr val="accent1"/>
                          </a:solidFill>
                        </a:rPr>
                        <a:t>ASTM Compass</a:t>
                      </a:r>
                      <a:endParaRPr lang="en-GB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742">
                <a:tc gridSpan="2"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2"/>
                          </a:solidFill>
                        </a:rPr>
                        <a:t>Раздел </a:t>
                      </a:r>
                      <a:r>
                        <a:rPr lang="en-GB" sz="1800" b="0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GB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1"/>
                          </a:solidFill>
                        </a:rPr>
                        <a:t>Подготовка</a:t>
                      </a:r>
                      <a:endParaRPr lang="en-GB" sz="1800" b="0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ru-RU" sz="1800" b="0" dirty="0" smtClean="0">
                          <a:solidFill>
                            <a:schemeClr val="accent1"/>
                          </a:solidFill>
                        </a:rPr>
                        <a:t>Курсы «живого» и онлайн-обучения</a:t>
                      </a:r>
                      <a:endParaRPr lang="en-GB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742">
                <a:tc gridSpan="2"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2"/>
                          </a:solidFill>
                        </a:rPr>
                        <a:t>Раздел </a:t>
                      </a:r>
                      <a:r>
                        <a:rPr lang="en-GB" sz="1800" b="0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GB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74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1"/>
                          </a:solidFill>
                        </a:rPr>
                        <a:t>Членство</a:t>
                      </a:r>
                      <a:endParaRPr lang="en-GB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A047-9898-4262-A86E-84821A5E9EA1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37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42000" y="3249000"/>
            <a:ext cx="1260000" cy="12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 smtClean="0"/>
              <a:t>ASTM Compass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7000" y="1539000"/>
            <a:ext cx="1260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/>
              <a:t>﻿</a:t>
            </a:r>
            <a:r>
              <a:rPr lang="ru-RU" sz="1200" b="1" dirty="0" smtClean="0"/>
              <a:t>Охрана окружающей среды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792000" y="1539000"/>
            <a:ext cx="1260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/>
              <a:t>﻿</a:t>
            </a:r>
            <a:r>
              <a:rPr lang="ru-RU" sz="1200" b="1" dirty="0" smtClean="0"/>
              <a:t>Гражданское строитель-ство</a:t>
            </a:r>
            <a:endParaRPr lang="en-GB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7002000" y="1539000"/>
            <a:ext cx="1260000" cy="1254282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 smtClean="0"/>
              <a:t>﻿</a:t>
            </a:r>
            <a:r>
              <a:rPr lang="ru-RU" sz="1200" b="1" dirty="0" smtClean="0"/>
              <a:t>Аэрокосмиче-ская техника</a:t>
            </a:r>
            <a:endParaRPr lang="en-GB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7002000" y="3249000"/>
            <a:ext cx="1260000" cy="12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/>
              <a:t>﻿</a:t>
            </a:r>
            <a:r>
              <a:rPr lang="ru-RU" sz="1200" b="1" dirty="0" smtClean="0"/>
              <a:t>Нефтехими-ческая технология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792000" y="4959000"/>
            <a:ext cx="1260000" cy="12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/>
              <a:t>﻿</a:t>
            </a:r>
            <a:r>
              <a:rPr lang="ru-RU" sz="1200" b="1" dirty="0" smtClean="0"/>
              <a:t>Безопасность охраны труда</a:t>
            </a:r>
            <a:endParaRPr lang="en-GB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5472000" y="1539000"/>
            <a:ext cx="1260000" cy="12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/>
              <a:t>﻿</a:t>
            </a:r>
            <a:r>
              <a:rPr lang="ru-RU" sz="1200" b="1" dirty="0" smtClean="0"/>
              <a:t>Биомедицин-ская инженерия</a:t>
            </a:r>
            <a:endParaRPr lang="en-GB" sz="1200" b="1" dirty="0"/>
          </a:p>
        </p:txBody>
      </p:sp>
      <p:cxnSp>
        <p:nvCxnSpPr>
          <p:cNvPr id="21" name="Straight Connector 20"/>
          <p:cNvCxnSpPr>
            <a:endCxn id="13" idx="2"/>
          </p:cNvCxnSpPr>
          <p:nvPr/>
        </p:nvCxnSpPr>
        <p:spPr>
          <a:xfrm flipH="1" flipV="1">
            <a:off x="1422000" y="2799000"/>
            <a:ext cx="252000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0"/>
          </p:cNvCxnSpPr>
          <p:nvPr/>
        </p:nvCxnSpPr>
        <p:spPr>
          <a:xfrm flipV="1">
            <a:off x="1422000" y="4194000"/>
            <a:ext cx="2520000" cy="76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447000" y="2799000"/>
            <a:ext cx="540000" cy="49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5" idx="2"/>
          </p:cNvCxnSpPr>
          <p:nvPr/>
        </p:nvCxnSpPr>
        <p:spPr>
          <a:xfrm flipV="1">
            <a:off x="5112000" y="2793282"/>
            <a:ext cx="2520000" cy="770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157000" y="2799000"/>
            <a:ext cx="495000" cy="49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23" idx="2"/>
          </p:cNvCxnSpPr>
          <p:nvPr/>
        </p:nvCxnSpPr>
        <p:spPr>
          <a:xfrm flipV="1">
            <a:off x="4572000" y="2799000"/>
            <a:ext cx="0" cy="45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42000" y="1539000"/>
            <a:ext cx="1260000" cy="12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/>
              <a:t>﻿</a:t>
            </a:r>
            <a:r>
              <a:rPr lang="ru-RU" sz="1200" b="1" dirty="0" smtClean="0"/>
              <a:t>Химическая инженерия</a:t>
            </a:r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2367000" y="4959000"/>
            <a:ext cx="1260000" cy="1254282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/>
              <a:t>﻿</a:t>
            </a:r>
            <a:r>
              <a:rPr lang="ru-RU" sz="1200" b="1" dirty="0" smtClean="0"/>
              <a:t>Промышлен-ное строитель-ство</a:t>
            </a:r>
            <a:endParaRPr lang="en-GB" sz="1200" b="1" dirty="0"/>
          </a:p>
        </p:txBody>
      </p:sp>
      <p:sp>
        <p:nvSpPr>
          <p:cNvPr id="27" name="Rectangle 26"/>
          <p:cNvSpPr/>
          <p:nvPr/>
        </p:nvSpPr>
        <p:spPr>
          <a:xfrm>
            <a:off x="3942000" y="4959000"/>
            <a:ext cx="1260000" cy="12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/>
              <a:t>﻿</a:t>
            </a:r>
            <a:r>
              <a:rPr lang="ru-RU" sz="1200" b="1" dirty="0" smtClean="0"/>
              <a:t>Материалове-дение</a:t>
            </a:r>
            <a:endParaRPr lang="en-GB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5472000" y="4959000"/>
            <a:ext cx="1260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/>
              <a:t>﻿</a:t>
            </a:r>
            <a:r>
              <a:rPr lang="ru-RU" sz="1200" b="1" dirty="0" smtClean="0"/>
              <a:t>Машино-строение</a:t>
            </a:r>
            <a:endParaRPr lang="en-GB" sz="1200" dirty="0"/>
          </a:p>
        </p:txBody>
      </p:sp>
      <p:sp>
        <p:nvSpPr>
          <p:cNvPr id="30" name="Rectangle 29"/>
          <p:cNvSpPr/>
          <p:nvPr/>
        </p:nvSpPr>
        <p:spPr>
          <a:xfrm>
            <a:off x="7002000" y="4959000"/>
            <a:ext cx="1260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/>
              <a:t>﻿</a:t>
            </a:r>
            <a:r>
              <a:rPr lang="ru-RU" sz="1200" b="1" dirty="0" smtClean="0"/>
              <a:t>Ядерная</a:t>
            </a:r>
          </a:p>
          <a:p>
            <a:r>
              <a:rPr lang="ru-RU" sz="1200" b="1" dirty="0" smtClean="0"/>
              <a:t>/гелиотехника</a:t>
            </a:r>
            <a:endParaRPr lang="en-GB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792000" y="3249000"/>
            <a:ext cx="1260000" cy="12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200" b="1" dirty="0"/>
              <a:t>﻿</a:t>
            </a:r>
            <a:r>
              <a:rPr lang="ru-RU" sz="1200" b="1" dirty="0" smtClean="0"/>
              <a:t>Инженерная геология</a:t>
            </a:r>
            <a:endParaRPr lang="en-GB" sz="1200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007000" y="3924000"/>
            <a:ext cx="19350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202000" y="4509000"/>
            <a:ext cx="450000" cy="45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7" idx="0"/>
            <a:endCxn id="11" idx="2"/>
          </p:cNvCxnSpPr>
          <p:nvPr/>
        </p:nvCxnSpPr>
        <p:spPr>
          <a:xfrm flipV="1">
            <a:off x="4572000" y="4509000"/>
            <a:ext cx="0" cy="45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447000" y="4509000"/>
            <a:ext cx="495000" cy="45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30" idx="0"/>
          </p:cNvCxnSpPr>
          <p:nvPr/>
        </p:nvCxnSpPr>
        <p:spPr>
          <a:xfrm>
            <a:off x="5202000" y="4149000"/>
            <a:ext cx="243000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202000" y="3924000"/>
            <a:ext cx="18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9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>
            <a:normAutofit/>
          </a:bodyPr>
          <a:lstStyle/>
          <a:p>
            <a:r>
              <a:rPr lang="en-GB" dirty="0" smtClean="0"/>
              <a:t>ASTM Compass:</a:t>
            </a:r>
            <a:br>
              <a:rPr lang="en-GB" dirty="0" smtClean="0"/>
            </a:br>
            <a:r>
              <a:rPr lang="ru-RU" sz="2000" dirty="0" smtClean="0"/>
              <a:t>Область применения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315D-1092-4A9F-B25E-E8CA1EC14DFB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95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0661" y="1584000"/>
            <a:ext cx="4751340" cy="4590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1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100" dirty="0" smtClean="0">
                <a:solidFill>
                  <a:schemeClr val="accent2"/>
                </a:solidFill>
              </a:rPr>
              <a:t>Стандарты </a:t>
            </a:r>
            <a:r>
              <a:rPr lang="en-US" sz="2100" dirty="0" smtClean="0">
                <a:solidFill>
                  <a:schemeClr val="accent2"/>
                </a:solidFill>
              </a:rPr>
              <a:t>ASTM</a:t>
            </a:r>
            <a:endParaRPr lang="en-US" sz="2100" dirty="0">
              <a:solidFill>
                <a:schemeClr val="accent2"/>
              </a:solidFill>
            </a:endParaRPr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900" dirty="0" smtClean="0"/>
              <a:t>12,575 </a:t>
            </a:r>
            <a:r>
              <a:rPr lang="ru-RU" sz="1900" dirty="0" smtClean="0"/>
              <a:t>активных стандартов</a:t>
            </a:r>
            <a:endParaRPr lang="en-US" sz="1900" dirty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900" dirty="0" smtClean="0"/>
              <a:t>43% </a:t>
            </a:r>
            <a:r>
              <a:rPr lang="ru-RU" sz="1900" dirty="0" smtClean="0"/>
              <a:t>- международно признанные методы испытаний</a:t>
            </a:r>
            <a:endParaRPr lang="en-US" sz="1900" dirty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900" dirty="0"/>
              <a:t>12,300 </a:t>
            </a:r>
            <a:r>
              <a:rPr lang="ru-RU" sz="1900" dirty="0" smtClean="0"/>
              <a:t>корректировки </a:t>
            </a:r>
            <a:r>
              <a:rPr lang="en-US" sz="1900" dirty="0" smtClean="0"/>
              <a:t>(</a:t>
            </a:r>
            <a:r>
              <a:rPr lang="ru-RU" sz="1900" dirty="0" smtClean="0"/>
              <a:t>показывают различия между версиями</a:t>
            </a:r>
            <a:r>
              <a:rPr lang="en-US" sz="1900" dirty="0" smtClean="0"/>
              <a:t>)</a:t>
            </a:r>
            <a:endParaRPr lang="en-US" sz="1900" dirty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900" dirty="0"/>
              <a:t>28,500 </a:t>
            </a:r>
            <a:r>
              <a:rPr lang="ru-RU" sz="1900" dirty="0" smtClean="0"/>
              <a:t>исторических стандартов</a:t>
            </a:r>
            <a:endParaRPr lang="en-US" sz="1900" dirty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900" dirty="0"/>
              <a:t>1,000 </a:t>
            </a:r>
            <a:r>
              <a:rPr lang="ru-RU" sz="1900" dirty="0" smtClean="0"/>
              <a:t>аннулированных стандартов</a:t>
            </a:r>
            <a:endParaRPr lang="en-US" sz="1900" dirty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900" dirty="0" smtClean="0"/>
              <a:t>Активные стандарты в формате </a:t>
            </a:r>
            <a:r>
              <a:rPr lang="en-US" sz="1900" dirty="0" smtClean="0"/>
              <a:t>PDF/HTML</a:t>
            </a:r>
            <a:endParaRPr lang="en-US" sz="1900" dirty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900" dirty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900" dirty="0" smtClean="0"/>
              <a:t>Индивидуальные стандарты</a:t>
            </a:r>
            <a:endParaRPr lang="en-GB" sz="1900" dirty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900" dirty="0"/>
              <a:t>15 </a:t>
            </a:r>
            <a:r>
              <a:rPr lang="ru-RU" sz="1900" dirty="0" smtClean="0"/>
              <a:t>разделов</a:t>
            </a:r>
            <a:endParaRPr lang="en-GB" sz="1900" dirty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900" dirty="0" smtClean="0"/>
              <a:t>81 </a:t>
            </a:r>
            <a:r>
              <a:rPr lang="ru-RU" sz="1900" dirty="0" smtClean="0"/>
              <a:t>томов</a:t>
            </a:r>
            <a:endParaRPr lang="en-GB" sz="1900" dirty="0" smtClean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900" dirty="0" smtClean="0"/>
              <a:t>Пользовательские пакеты</a:t>
            </a:r>
            <a:endParaRPr lang="en-GB" sz="1900" dirty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900" dirty="0" smtClean="0"/>
              <a:t>Полные коллекции</a:t>
            </a:r>
            <a:endParaRPr lang="en-GB" sz="1900" dirty="0" smtClean="0"/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GB" sz="1900"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100" dirty="0" smtClean="0">
                <a:solidFill>
                  <a:schemeClr val="accent2"/>
                </a:solidFill>
              </a:rPr>
              <a:t>Материалы третьих сторон</a:t>
            </a:r>
            <a:endParaRPr lang="en-GB" sz="2100" dirty="0">
              <a:solidFill>
                <a:schemeClr val="accent2"/>
              </a:solidFill>
            </a:endParaRPr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900" dirty="0" smtClean="0"/>
              <a:t>AASHTO</a:t>
            </a:r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900" dirty="0" smtClean="0"/>
              <a:t>UOP</a:t>
            </a:r>
          </a:p>
          <a:p>
            <a:pPr marL="180975" indent="-1809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900" dirty="0" smtClean="0"/>
              <a:t>Еще больше – уже скоро!</a:t>
            </a:r>
            <a:endParaRPr lang="en-GB" sz="19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ASTM Compass:</a:t>
            </a:r>
          </a:p>
          <a:p>
            <a:r>
              <a:rPr lang="ru-RU" sz="2000" dirty="0" smtClean="0"/>
              <a:t>Стандарты</a:t>
            </a:r>
            <a:endParaRPr lang="en-GB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30" t="8574" r="58645" b="33652"/>
          <a:stretch/>
        </p:blipFill>
        <p:spPr bwMode="auto">
          <a:xfrm>
            <a:off x="5697000" y="2079000"/>
            <a:ext cx="2807123" cy="373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086050" y="2439000"/>
            <a:ext cx="450000" cy="135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9AF24-5CB1-456E-95EB-F3F00D5A2D6E}" type="datetime1">
              <a:rPr lang="en-GB" smtClean="0"/>
              <a:pPr>
                <a:defRPr/>
              </a:pPr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0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89" name="Group 4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11475268"/>
              </p:ext>
            </p:extLst>
          </p:nvPr>
        </p:nvGraphicFramePr>
        <p:xfrm>
          <a:off x="305183" y="1945053"/>
          <a:ext cx="8458200" cy="3503611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456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Дата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Страницы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Новейшие разработки в материалах гражданского строительства</a:t>
                      </a: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сегодняшний день</a:t>
                      </a: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НОВОЕ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Только онлайн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6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материалов</a:t>
                      </a: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сегодняшний день</a:t>
                      </a: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НОВОЕ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Только онлайн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6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Журнал геотехнических испытаний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GTJ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1978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сегодняшний день</a:t>
                      </a: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 в год</a:t>
                      </a: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10,200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страниц</a:t>
                      </a: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150+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томов</a:t>
                      </a: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6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Журнал испытаний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оценки </a:t>
                      </a: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GB" sz="1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JTE</a:t>
                      </a: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1973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сегодняшний день</a:t>
                      </a: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 в год</a:t>
                      </a: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18,550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страниц</a:t>
                      </a: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235+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томов</a:t>
                      </a:r>
                      <a:endParaRPr lang="en-GB" sz="14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244" name="TextBox 5"/>
          <p:cNvSpPr txBox="1">
            <a:spLocks noChangeArrowheads="1"/>
          </p:cNvSpPr>
          <p:nvPr/>
        </p:nvSpPr>
        <p:spPr bwMode="auto">
          <a:xfrm>
            <a:off x="382588" y="1412875"/>
            <a:ext cx="8374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+mn-cs"/>
              </a:rPr>
              <a:t>16,800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+mn-cs"/>
              </a:rPr>
              <a:t>журнальных статей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cs typeface="+mn-cs"/>
              </a:rPr>
              <a:t>, 120,000+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+mn-cs"/>
              </a:rPr>
              <a:t>страниц 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cs typeface="+mn-cs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+mn-cs"/>
              </a:rPr>
              <a:t>Все статьи рецензируются</a:t>
            </a:r>
            <a:endParaRPr lang="en-GB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319360" y="5454000"/>
            <a:ext cx="828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dirty="0" smtClean="0">
                <a:latin typeface="+mn-lt"/>
                <a:cs typeface="+mn-cs"/>
              </a:rPr>
              <a:t>Ссылки/указатели</a:t>
            </a:r>
            <a:r>
              <a:rPr lang="en-GB" sz="1200" dirty="0" smtClean="0">
                <a:latin typeface="+mn-lt"/>
                <a:cs typeface="+mn-cs"/>
              </a:rPr>
              <a:t>: </a:t>
            </a:r>
            <a:r>
              <a:rPr lang="ru-RU" sz="1200" dirty="0" smtClean="0">
                <a:latin typeface="+mn-lt"/>
                <a:cs typeface="+mn-cs"/>
              </a:rPr>
              <a:t>Указатель ссылок в научной литературе </a:t>
            </a:r>
            <a:r>
              <a:rPr lang="en-GB" sz="1200" dirty="0" err="1" smtClean="0">
                <a:latin typeface="+mn-lt"/>
                <a:cs typeface="+mn-cs"/>
              </a:rPr>
              <a:t>ISI</a:t>
            </a:r>
            <a:r>
              <a:rPr lang="en-GB" sz="1200" dirty="0" smtClean="0">
                <a:latin typeface="+mn-lt"/>
                <a:cs typeface="+mn-cs"/>
              </a:rPr>
              <a:t>, </a:t>
            </a:r>
            <a:r>
              <a:rPr lang="en-GB" sz="1200" dirty="0">
                <a:latin typeface="+mn-lt"/>
                <a:cs typeface="+mn-cs"/>
              </a:rPr>
              <a:t>COMPENDEX, </a:t>
            </a:r>
            <a:r>
              <a:rPr lang="ru-RU" sz="1200" dirty="0" smtClean="0">
                <a:latin typeface="+mn-lt"/>
                <a:cs typeface="+mn-cs"/>
              </a:rPr>
              <a:t>Химическая реферативная служба</a:t>
            </a:r>
            <a:r>
              <a:rPr lang="en-GB" sz="1200" dirty="0" smtClean="0">
                <a:latin typeface="+mn-lt"/>
                <a:cs typeface="+mn-cs"/>
              </a:rPr>
              <a:t>, </a:t>
            </a:r>
            <a:r>
              <a:rPr lang="ru-RU" sz="1200" dirty="0" smtClean="0">
                <a:latin typeface="+mn-lt"/>
                <a:cs typeface="+mn-cs"/>
              </a:rPr>
              <a:t>Сеть науки</a:t>
            </a:r>
            <a:r>
              <a:rPr lang="en-GB" sz="1200" dirty="0" smtClean="0">
                <a:latin typeface="+mn-lt"/>
                <a:cs typeface="+mn-cs"/>
              </a:rPr>
              <a:t>, </a:t>
            </a:r>
            <a:r>
              <a:rPr lang="ru-RU" sz="1200" dirty="0" smtClean="0">
                <a:latin typeface="+mn-lt"/>
                <a:cs typeface="+mn-cs"/>
              </a:rPr>
              <a:t>Ссылки в научной литературе </a:t>
            </a:r>
            <a:r>
              <a:rPr lang="ru-RU" sz="1200" dirty="0" smtClean="0"/>
              <a:t>Кембриджа</a:t>
            </a:r>
            <a:r>
              <a:rPr lang="en-GB" sz="1200" dirty="0" smtClean="0">
                <a:latin typeface="+mn-lt"/>
                <a:cs typeface="+mn-cs"/>
              </a:rPr>
              <a:t>, </a:t>
            </a:r>
            <a:r>
              <a:rPr lang="ru-RU" sz="1200" dirty="0" smtClean="0"/>
              <a:t>Индекс цитируемости в материаловедении</a:t>
            </a:r>
            <a:r>
              <a:rPr lang="en-GB" sz="1200" dirty="0" smtClean="0"/>
              <a:t> </a:t>
            </a:r>
            <a:r>
              <a:rPr lang="ru-RU" sz="1200" dirty="0" smtClean="0">
                <a:latin typeface="+mn-lt"/>
                <a:cs typeface="+mn-cs"/>
              </a:rPr>
              <a:t>и многое другое...</a:t>
            </a:r>
            <a:endParaRPr lang="en-GB" sz="1200" dirty="0">
              <a:latin typeface="+mn-lt"/>
              <a:cs typeface="+mn-cs"/>
            </a:endParaRPr>
          </a:p>
        </p:txBody>
      </p:sp>
      <p:pic>
        <p:nvPicPr>
          <p:cNvPr id="9246" name="Picture 32" descr="http://www.astm.org/DIGITAL_LIBRARY/JOURNALS/images/mpc_cove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314" y="2484000"/>
            <a:ext cx="417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http://www.astm.org/DIGITAL_LIBRARY/JOURNALS/images/acem_cove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162" y="3249000"/>
            <a:ext cx="4175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6" descr="http://www.astm.org/DIGITAL_LIBRARY/JOURNALS/images/gtj_cover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162" y="3989548"/>
            <a:ext cx="441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8" descr="http://www.astm.org/DIGITAL_LIBRARY/JOURNALS/images/jote_cover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862" y="4754548"/>
            <a:ext cx="4286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9"/>
          <p:cNvSpPr txBox="1">
            <a:spLocks/>
          </p:cNvSpPr>
          <p:nvPr/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ASTM Compass:</a:t>
            </a:r>
          </a:p>
          <a:p>
            <a:r>
              <a:rPr lang="ru-RU" sz="2000" dirty="0" smtClean="0"/>
              <a:t>Журналы</a:t>
            </a:r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44713-67D3-49C3-9870-84616EA05A78}" type="datetime1">
              <a:rPr lang="en-GB" smtClean="0"/>
              <a:pPr>
                <a:defRPr/>
              </a:pPr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64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42" name="Group 4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318385230"/>
              </p:ext>
            </p:extLst>
          </p:nvPr>
        </p:nvGraphicFramePr>
        <p:xfrm>
          <a:off x="384469" y="1944000"/>
          <a:ext cx="8458200" cy="3961812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457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Название</a:t>
                      </a:r>
                      <a:endParaRPr kumimoji="0" lang="en-GB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Дата</a:t>
                      </a:r>
                      <a:endParaRPr kumimoji="0" lang="en-GB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Страницы</a:t>
                      </a:r>
                      <a:endParaRPr kumimoji="0" lang="en-GB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1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Журнал </a:t>
                      </a: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ASTM International (JAI) 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2004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</a:t>
                      </a: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26,190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страниц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90+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томов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46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Журнал</a:t>
                      </a:r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цементу, бетону и добавкам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1979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</a:t>
                      </a: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2004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1,400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страниц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50+</a:t>
                      </a:r>
                      <a:r>
                        <a:rPr lang="en-GB" sz="18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томов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56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Журнал</a:t>
                      </a:r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композитных технологий и исследований </a:t>
                      </a: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GB" sz="1800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JCTR</a:t>
                      </a: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1978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</a:t>
                      </a: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2003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4,500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страниц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95+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томов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Журнал</a:t>
                      </a:r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криминалистике</a:t>
                      </a: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(JOFS)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1972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</a:t>
                      </a: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2005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56,200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страниц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170+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томов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itle 9"/>
          <p:cNvSpPr txBox="1">
            <a:spLocks/>
          </p:cNvSpPr>
          <p:nvPr/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ASTM Compass:</a:t>
            </a:r>
          </a:p>
          <a:p>
            <a:r>
              <a:rPr lang="ru-RU" sz="2000" dirty="0" smtClean="0"/>
              <a:t>Журналы</a:t>
            </a:r>
            <a:endParaRPr lang="en-GB" sz="20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82588" y="1412875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Все статьи рецензируются</a:t>
            </a:r>
            <a:endParaRPr lang="en-GB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2000" y="2484000"/>
            <a:ext cx="417694" cy="576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0838" y="3306740"/>
            <a:ext cx="417694" cy="576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0838" y="4204380"/>
            <a:ext cx="437306" cy="603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2369" y="5124412"/>
            <a:ext cx="429638" cy="592742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2DD14-2D69-4B7F-8907-A400B91D93ED}" type="datetime1">
              <a:rPr lang="en-GB" smtClean="0"/>
              <a:pPr>
                <a:defRPr/>
              </a:pPr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52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В общей сложности 1600 книг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Отобранные технические статьи </a:t>
            </a:r>
            <a:r>
              <a:rPr lang="en-GB" dirty="0" smtClean="0"/>
              <a:t>(</a:t>
            </a:r>
            <a:r>
              <a:rPr lang="en-GB" dirty="0" err="1" smtClean="0"/>
              <a:t>STPs</a:t>
            </a:r>
            <a:r>
              <a:rPr lang="en-GB" dirty="0" smtClean="0"/>
              <a:t>)</a:t>
            </a:r>
            <a:endParaRPr lang="ru-RU" dirty="0" smtClean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Руководства, монографии и серии данных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Электронные книги</a:t>
            </a:r>
            <a:endParaRPr lang="en-GB" sz="11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49897" y="4571791"/>
            <a:ext cx="2694424" cy="2052209"/>
          </a:xfrm>
        </p:spPr>
        <p:txBody>
          <a:bodyPr>
            <a:normAutofit fontScale="70000" lnSpcReduction="20000"/>
          </a:bodyPr>
          <a:lstStyle/>
          <a:p>
            <a:pPr marL="171450" indent="-17145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700" dirty="0" smtClean="0"/>
              <a:t>35,480 </a:t>
            </a:r>
            <a:r>
              <a:rPr lang="ru-RU" sz="1700" dirty="0" smtClean="0"/>
              <a:t>протоколов симпозиумов</a:t>
            </a:r>
            <a:endParaRPr lang="en-GB" sz="1700" dirty="0"/>
          </a:p>
          <a:p>
            <a:pPr marL="171450" indent="-17145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700" dirty="0" smtClean="0"/>
              <a:t>Новейшие инженерные исследования </a:t>
            </a:r>
            <a:r>
              <a:rPr lang="en-US" sz="1700" dirty="0" smtClean="0"/>
              <a:t>ASTM</a:t>
            </a:r>
            <a:endParaRPr lang="en-GB" sz="1700" dirty="0"/>
          </a:p>
          <a:p>
            <a:pPr marL="171450" indent="-17145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700" dirty="0" smtClean="0"/>
              <a:t>29,000 </a:t>
            </a:r>
            <a:r>
              <a:rPr lang="ru-RU" sz="1700" dirty="0" smtClean="0"/>
              <a:t>статей – все рецензируются</a:t>
            </a:r>
            <a:endParaRPr lang="en-GB" sz="1700" dirty="0"/>
          </a:p>
          <a:p>
            <a:pPr marL="171450" indent="-17145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700" dirty="0"/>
              <a:t>1,500+ </a:t>
            </a:r>
            <a:r>
              <a:rPr lang="ru-RU" sz="1700" dirty="0" smtClean="0"/>
              <a:t>книг, ежегодно пополняются</a:t>
            </a:r>
            <a:endParaRPr lang="en-GB" sz="1700" dirty="0"/>
          </a:p>
          <a:p>
            <a:pPr marL="171450" indent="-17145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700" dirty="0" smtClean="0"/>
              <a:t>407,000 </a:t>
            </a:r>
            <a:r>
              <a:rPr lang="ru-RU" sz="1700" dirty="0" smtClean="0"/>
              <a:t>страниц</a:t>
            </a:r>
            <a:endParaRPr lang="en-GB" sz="1700" dirty="0"/>
          </a:p>
          <a:p>
            <a:pPr marL="171450" indent="-17145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700" dirty="0"/>
              <a:t>1931 – </a:t>
            </a:r>
            <a:r>
              <a:rPr lang="ru-RU" sz="1700" dirty="0" smtClean="0"/>
              <a:t>по сегодняшний день</a:t>
            </a:r>
            <a:endParaRPr lang="en-GB" sz="1700" dirty="0"/>
          </a:p>
          <a:p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Отобранные технические статьи </a:t>
            </a:r>
            <a:r>
              <a:rPr lang="en-GB" dirty="0" smtClean="0"/>
              <a:t>(</a:t>
            </a:r>
            <a:r>
              <a:rPr lang="en-GB" dirty="0" err="1" smtClean="0"/>
              <a:t>STP’s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Информация по практическому применению (руководства)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Информация по высоким технологиям (монографии)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Написаны признанными экспертами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/>
              <a:t>120+ </a:t>
            </a:r>
            <a:r>
              <a:rPr lang="ru-RU" dirty="0" smtClean="0"/>
              <a:t>книг, ежегодно пополняются</a:t>
            </a:r>
            <a:endParaRPr lang="en-GB" dirty="0" smtClean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/>
              <a:t>23,000</a:t>
            </a:r>
            <a:r>
              <a:rPr lang="en-GB" dirty="0"/>
              <a:t>+ </a:t>
            </a:r>
            <a:r>
              <a:rPr lang="ru-RU" dirty="0" smtClean="0"/>
              <a:t>страниц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/>
              <a:t>1965 </a:t>
            </a:r>
            <a:r>
              <a:rPr lang="en-GB" dirty="0"/>
              <a:t>– </a:t>
            </a:r>
            <a:r>
              <a:rPr lang="ru-RU" dirty="0" smtClean="0"/>
              <a:t>по сегодняшний день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102688" y="4284000"/>
            <a:ext cx="2834312" cy="253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Руководства, монографии и серии данных</a:t>
            </a:r>
            <a:endParaRPr lang="en-GB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33" b="12533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sp>
        <p:nvSpPr>
          <p:cNvPr id="15" name="Title 9"/>
          <p:cNvSpPr txBox="1">
            <a:spLocks/>
          </p:cNvSpPr>
          <p:nvPr/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ASTM Compass:</a:t>
            </a:r>
          </a:p>
          <a:p>
            <a:r>
              <a:rPr lang="ru-RU" sz="2000" dirty="0" smtClean="0"/>
              <a:t>Электронные книги</a:t>
            </a:r>
            <a:endParaRPr lang="en-GB" sz="20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83" b="13083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63" b="14463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8CDA-7C7E-410B-9C36-5922DA199756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03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Публикуются ежегодно и включают все отчеты комитетов и технические статьи, предложенные </a:t>
            </a:r>
            <a:r>
              <a:rPr lang="en-US" dirty="0" smtClean="0"/>
              <a:t>ASTM </a:t>
            </a:r>
            <a:r>
              <a:rPr lang="ru-RU" dirty="0" smtClean="0"/>
              <a:t>в течение календарного года. Цифровые копии доступны примерно с 1909-1965 гг.</a:t>
            </a:r>
            <a:endParaRPr lang="en-GB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Заседания</a:t>
            </a:r>
            <a:endParaRPr lang="en-GB" sz="13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49897" y="4571791"/>
            <a:ext cx="2694424" cy="20522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Официальный журнал членов </a:t>
            </a:r>
            <a:r>
              <a:rPr lang="en-US" dirty="0" smtClean="0"/>
              <a:t>ASTM </a:t>
            </a:r>
            <a:r>
              <a:rPr lang="ru-RU" dirty="0" smtClean="0"/>
              <a:t>с 1921 по 1960. Публикуется ежеквартально, эти издания включены в новости Сообщества, деятельность и публикации технических комитетов, а также технические статьи. Каждое квартальное издание содержит много отдельных технических статей.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Бюллетени</a:t>
            </a:r>
            <a:endParaRPr lang="en-GB" sz="13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Официальный журнал членов </a:t>
            </a:r>
            <a:r>
              <a:rPr lang="en-US" dirty="0" smtClean="0"/>
              <a:t>ASTM </a:t>
            </a:r>
            <a:r>
              <a:rPr lang="ru-RU" dirty="0" smtClean="0"/>
              <a:t>с 1961 по 1972. Публикуется ежемесячно, эти издания включены в новости Сообщества, деятельность и публикации технических комитетов, а также технические статьи. Каждое ежемесячное издание содержит много отдельных технических статей.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102688" y="4284000"/>
            <a:ext cx="2834312" cy="25313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Исследования материалов и стандарты</a:t>
            </a:r>
            <a:endParaRPr lang="en-GB" sz="1300" dirty="0"/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ASTM Compass: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Заседания, бюллетени, исследования материалов и стандарты</a:t>
            </a:r>
            <a:endParaRPr lang="en-GB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42" b="17842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62" b="12062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86" b="11186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9843-F585-4FA0-ACBE-B0F2710D067D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55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sz="quarter" idx="15"/>
          </p:nvPr>
        </p:nvSpPr>
        <p:spPr>
          <a:xfrm>
            <a:off x="345299" y="1499265"/>
            <a:ext cx="3191701" cy="2514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/>
              <a:t>ASTM Compass</a:t>
            </a:r>
            <a:r>
              <a:rPr lang="ru-RU" sz="1400" dirty="0" smtClean="0"/>
              <a:t> предлагает всеобъемлющий ассортимент электронных книг по широкому ряду инженерных дисциплин.</a:t>
            </a:r>
            <a:endParaRPr lang="en-GB" sz="1400" dirty="0"/>
          </a:p>
          <a:p>
            <a:pPr marL="0" indent="0">
              <a:buNone/>
            </a:pPr>
            <a:r>
              <a:rPr lang="ru-RU" sz="1400" dirty="0" smtClean="0"/>
              <a:t>29,000 статей: все рецензируются! Все протоколы заседаний опубликованы в книжном формате (т.н. Отобранные технические статьи). Скачивайте отдельные статьи из любоей книги или всю книгу целиком.</a:t>
            </a:r>
            <a:endParaRPr lang="en-GB" sz="1400" dirty="0"/>
          </a:p>
          <a:p>
            <a:pPr marL="0" indent="0">
              <a:buNone/>
            </a:pPr>
            <a:r>
              <a:rPr lang="ru-RU" sz="1400" dirty="0" smtClean="0"/>
              <a:t>Ознакомьтесь с информацией по практическому применению (руководствами) или информацией по высоким технологиям (монографиями) от признанных экспертов в соответствующих областях. Серии данных </a:t>
            </a:r>
            <a:r>
              <a:rPr lang="en-US" sz="1400" dirty="0" smtClean="0"/>
              <a:t>ASTM </a:t>
            </a:r>
            <a:r>
              <a:rPr lang="ru-RU" sz="1400" dirty="0" smtClean="0"/>
              <a:t>охватывают специализированные применения, содержат скомпилированные данные и обычно включают пояснительный текст.</a:t>
            </a:r>
            <a:endParaRPr lang="en-GB" sz="1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ASTM Compass:</a:t>
            </a:r>
            <a:br>
              <a:rPr lang="en-GB" dirty="0" smtClean="0"/>
            </a:br>
            <a:r>
              <a:rPr lang="ru-RU" sz="2000" dirty="0" smtClean="0"/>
              <a:t>Классификация электронных книг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697000" y="3183995"/>
            <a:ext cx="1260000" cy="12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600" b="1" dirty="0" smtClean="0"/>
              <a:t>Электрон-ные книги</a:t>
            </a:r>
          </a:p>
          <a:p>
            <a:pPr algn="ctr"/>
            <a:r>
              <a:rPr lang="en-GB" sz="1600" b="1" dirty="0" smtClean="0"/>
              <a:t>ASTM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1274" y="1493838"/>
            <a:ext cx="1465726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2400" b="1" dirty="0" smtClean="0"/>
              <a:t>442</a:t>
            </a:r>
          </a:p>
          <a:p>
            <a:r>
              <a:rPr lang="ru-RU" sz="1100" b="1" dirty="0" smtClean="0"/>
              <a:t>Методы испытаний и процедуры анализа металлов</a:t>
            </a:r>
            <a:endParaRPr lang="en-GB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4752000" y="1493838"/>
            <a:ext cx="1395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2400" b="1" dirty="0" smtClean="0"/>
              <a:t>140</a:t>
            </a:r>
          </a:p>
          <a:p>
            <a:r>
              <a:rPr lang="ru-RU" sz="1100" b="1" dirty="0" smtClean="0"/>
              <a:t>Нефтепродукты, смазки и горючее топливо</a:t>
            </a:r>
            <a:endParaRPr lang="en-GB" sz="1100" b="1" dirty="0"/>
          </a:p>
        </p:txBody>
      </p:sp>
      <p:sp>
        <p:nvSpPr>
          <p:cNvPr id="15" name="Rectangle 14"/>
          <p:cNvSpPr/>
          <p:nvPr/>
        </p:nvSpPr>
        <p:spPr>
          <a:xfrm>
            <a:off x="3851312" y="3188313"/>
            <a:ext cx="1260000" cy="1254282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2400" b="1" dirty="0" smtClean="0"/>
              <a:t>345 </a:t>
            </a:r>
            <a:endParaRPr lang="en-GB" sz="2400" b="1" dirty="0"/>
          </a:p>
          <a:p>
            <a:r>
              <a:rPr lang="ru-RU" sz="1100" b="1" dirty="0" smtClean="0"/>
              <a:t>Строительство</a:t>
            </a:r>
            <a:endParaRPr lang="en-GB" sz="1100" b="1" dirty="0"/>
          </a:p>
        </p:txBody>
      </p:sp>
      <p:sp>
        <p:nvSpPr>
          <p:cNvPr id="16" name="Rectangle 15"/>
          <p:cNvSpPr/>
          <p:nvPr/>
        </p:nvSpPr>
        <p:spPr>
          <a:xfrm>
            <a:off x="7542688" y="3187816"/>
            <a:ext cx="1260000" cy="12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2400" b="1" dirty="0" smtClean="0"/>
              <a:t>204 </a:t>
            </a:r>
          </a:p>
          <a:p>
            <a:r>
              <a:rPr lang="ru-RU" sz="1100" b="1" dirty="0" smtClean="0"/>
              <a:t>Вода и безопасность окружающей среды</a:t>
            </a:r>
            <a:endParaRPr lang="en-GB" sz="1100" b="1" dirty="0"/>
          </a:p>
        </p:txBody>
      </p:sp>
      <p:sp>
        <p:nvSpPr>
          <p:cNvPr id="18" name="Rectangle 17"/>
          <p:cNvSpPr/>
          <p:nvPr/>
        </p:nvSpPr>
        <p:spPr>
          <a:xfrm>
            <a:off x="6661274" y="4862910"/>
            <a:ext cx="1260000" cy="12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2400" b="1" dirty="0" smtClean="0"/>
              <a:t>85</a:t>
            </a:r>
          </a:p>
          <a:p>
            <a:r>
              <a:rPr lang="ru-RU" sz="1100" b="1" dirty="0" smtClean="0"/>
              <a:t>Общие методы и инструменты</a:t>
            </a:r>
            <a:endParaRPr lang="en-GB" sz="1100" b="1" dirty="0"/>
          </a:p>
        </p:txBody>
      </p:sp>
      <p:sp>
        <p:nvSpPr>
          <p:cNvPr id="19" name="Rectangle 18"/>
          <p:cNvSpPr/>
          <p:nvPr/>
        </p:nvSpPr>
        <p:spPr>
          <a:xfrm>
            <a:off x="4752000" y="4862910"/>
            <a:ext cx="1260000" cy="12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2400" b="1" dirty="0" smtClean="0"/>
              <a:t>78</a:t>
            </a:r>
          </a:p>
          <a:p>
            <a:r>
              <a:rPr lang="ru-RU" sz="1100" b="1" dirty="0" smtClean="0"/>
              <a:t>Продукты из железа и стали</a:t>
            </a:r>
            <a:endParaRPr lang="en-GB" sz="1100" b="1" dirty="0"/>
          </a:p>
        </p:txBody>
      </p:sp>
      <p:cxnSp>
        <p:nvCxnSpPr>
          <p:cNvPr id="21" name="Straight Connector 20"/>
          <p:cNvCxnSpPr>
            <a:endCxn id="13" idx="2"/>
          </p:cNvCxnSpPr>
          <p:nvPr/>
        </p:nvCxnSpPr>
        <p:spPr>
          <a:xfrm flipH="1" flipV="1">
            <a:off x="5449500" y="2753838"/>
            <a:ext cx="247500" cy="430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0"/>
          </p:cNvCxnSpPr>
          <p:nvPr/>
        </p:nvCxnSpPr>
        <p:spPr>
          <a:xfrm flipH="1" flipV="1">
            <a:off x="6957000" y="4442595"/>
            <a:ext cx="334274" cy="42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2"/>
          </p:cNvCxnSpPr>
          <p:nvPr/>
        </p:nvCxnSpPr>
        <p:spPr>
          <a:xfrm flipV="1">
            <a:off x="6957000" y="2753838"/>
            <a:ext cx="437137" cy="43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3"/>
            <a:endCxn id="16" idx="1"/>
          </p:cNvCxnSpPr>
          <p:nvPr/>
        </p:nvCxnSpPr>
        <p:spPr>
          <a:xfrm>
            <a:off x="6957000" y="3813995"/>
            <a:ext cx="585688" cy="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3"/>
            <a:endCxn id="11" idx="1"/>
          </p:cNvCxnSpPr>
          <p:nvPr/>
        </p:nvCxnSpPr>
        <p:spPr>
          <a:xfrm flipV="1">
            <a:off x="5111312" y="3813995"/>
            <a:ext cx="585688" cy="1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9" idx="0"/>
          </p:cNvCxnSpPr>
          <p:nvPr/>
        </p:nvCxnSpPr>
        <p:spPr>
          <a:xfrm flipV="1">
            <a:off x="5382000" y="4442595"/>
            <a:ext cx="315000" cy="42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F33-D574-493F-91A4-E83C79A346E8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76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ea typeface="MS PGothic" pitchFamily="34" charset="-128"/>
              </a:rPr>
              <a:t>Ссылки по названию и выдержки</a:t>
            </a:r>
            <a:endParaRPr lang="en-GB" b="1" dirty="0">
              <a:ea typeface="MS PGothic" pitchFamily="34" charset="-128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Стандарты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400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Электронные книги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1,600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Журналы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650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Аэрокосмические технологии</a:t>
            </a:r>
            <a:endParaRPr lang="en-GB" sz="13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ea typeface="MS PGothic" pitchFamily="34" charset="-128"/>
              </a:rPr>
              <a:t>Ссылки по названию и выдержки</a:t>
            </a:r>
            <a:endParaRPr lang="en-GB" b="1" dirty="0" smtClean="0">
              <a:ea typeface="MS PGothic" pitchFamily="34" charset="-128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Стандарты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1,600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Электронные книги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2,300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Журналы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500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Нефтехимические технологии</a:t>
            </a:r>
            <a:endParaRPr lang="en-GB" sz="13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ea typeface="MS PGothic" pitchFamily="34" charset="-128"/>
              </a:rPr>
              <a:t>Ссылки по названию и выдержки</a:t>
            </a:r>
            <a:endParaRPr lang="en-GB" b="1" dirty="0" smtClean="0">
              <a:ea typeface="MS PGothic" pitchFamily="34" charset="-128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Стандарты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3,600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Электронные книги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6</a:t>
            </a:r>
            <a:r>
              <a:rPr lang="ru-RU" dirty="0" smtClean="0"/>
              <a:t>,</a:t>
            </a:r>
            <a:r>
              <a:rPr lang="en-GB" dirty="0" smtClean="0"/>
              <a:t>200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Журналы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2,100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Гражданское строительство</a:t>
            </a:r>
            <a:endParaRPr lang="en-GB" sz="1300" dirty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5" b="2685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" r="10000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sp>
        <p:nvSpPr>
          <p:cNvPr id="18" name="Title 9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>
            <a:normAutofit/>
          </a:bodyPr>
          <a:lstStyle/>
          <a:p>
            <a:r>
              <a:rPr lang="en-GB" dirty="0" smtClean="0"/>
              <a:t>ASTM Compass:</a:t>
            </a:r>
            <a:br>
              <a:rPr lang="en-GB" dirty="0" smtClean="0"/>
            </a:br>
            <a:r>
              <a:rPr lang="ru-RU" sz="2000" dirty="0" smtClean="0"/>
              <a:t>Применение в промышленности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3FB7-F4A4-4395-82F3-935AA08ACA80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8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ea typeface="MS PGothic" pitchFamily="34" charset="-128"/>
              </a:rPr>
              <a:t>Ссылки по названию и выдержки</a:t>
            </a:r>
            <a:endParaRPr lang="en-GB" b="1" dirty="0" smtClean="0">
              <a:ea typeface="MS PGothic" pitchFamily="34" charset="-128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Стандарты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4,700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Электронные книги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11,100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Журналы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3,600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Машиностроение</a:t>
            </a:r>
            <a:endParaRPr lang="en-GB" sz="13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ea typeface="MS PGothic" pitchFamily="34" charset="-128"/>
              </a:rPr>
              <a:t>Ссылки по названию и выдержки</a:t>
            </a:r>
            <a:endParaRPr lang="en-GB" b="1" dirty="0" smtClean="0">
              <a:ea typeface="MS PGothic" pitchFamily="34" charset="-128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Стандарты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10,500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Электронные книги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24,600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Журналы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8,300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Материалы</a:t>
            </a:r>
            <a:endParaRPr lang="en-GB" sz="13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ea typeface="MS PGothic" pitchFamily="34" charset="-128"/>
              </a:rPr>
              <a:t>Ссылки по названию и выдержки</a:t>
            </a:r>
            <a:endParaRPr lang="en-GB" b="1" dirty="0" smtClean="0">
              <a:ea typeface="MS PGothic" pitchFamily="34" charset="-128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Стандарты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2,500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Электронные книги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7,200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Журналы </a:t>
            </a:r>
            <a:r>
              <a:rPr lang="en-GB" dirty="0" smtClean="0"/>
              <a:t>– </a:t>
            </a:r>
            <a:r>
              <a:rPr lang="ru-RU" dirty="0" smtClean="0"/>
              <a:t>более </a:t>
            </a:r>
            <a:r>
              <a:rPr lang="en-GB" dirty="0" smtClean="0"/>
              <a:t>2,500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Окружающая среда</a:t>
            </a:r>
            <a:endParaRPr lang="en-GB" sz="1300" dirty="0"/>
          </a:p>
        </p:txBody>
      </p:sp>
      <p:sp>
        <p:nvSpPr>
          <p:cNvPr id="18" name="Title 9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>
            <a:normAutofit/>
          </a:bodyPr>
          <a:lstStyle/>
          <a:p>
            <a:r>
              <a:rPr lang="en-GB" dirty="0" smtClean="0"/>
              <a:t>ASTM Compass:</a:t>
            </a:r>
            <a:br>
              <a:rPr lang="en-GB" dirty="0" smtClean="0"/>
            </a:br>
            <a:r>
              <a:rPr lang="ru-RU" sz="2000" dirty="0" smtClean="0"/>
              <a:t> Применение в промышленности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04" r="18804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73" r="11373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2964-BBD3-4B70-A771-3A0A845CFFEB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752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1,617 </a:t>
            </a:r>
            <a:r>
              <a:rPr lang="ru-RU" dirty="0" smtClean="0"/>
              <a:t>переводов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Русский язык</a:t>
            </a:r>
            <a:endParaRPr lang="en-GB" sz="13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273 </a:t>
            </a:r>
            <a:r>
              <a:rPr lang="ru-RU" dirty="0" smtClean="0"/>
              <a:t>переводов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Испанский язык</a:t>
            </a:r>
            <a:endParaRPr lang="en-GB" sz="13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Китайский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 smtClean="0"/>
              <a:t>Японский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 smtClean="0"/>
              <a:t>Французский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ru-RU" dirty="0" smtClean="0"/>
              <a:t>и т. д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Другие языки</a:t>
            </a:r>
            <a:endParaRPr lang="en-GB" sz="1300" dirty="0"/>
          </a:p>
        </p:txBody>
      </p:sp>
      <p:sp>
        <p:nvSpPr>
          <p:cNvPr id="18" name="Title 9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>
            <a:normAutofit/>
          </a:bodyPr>
          <a:lstStyle/>
          <a:p>
            <a:r>
              <a:rPr lang="en-GB" dirty="0" smtClean="0"/>
              <a:t>ASTM Compass:</a:t>
            </a:r>
            <a:br>
              <a:rPr lang="en-GB" dirty="0" smtClean="0"/>
            </a:br>
            <a:r>
              <a:rPr lang="ru-RU" sz="2000" dirty="0" smtClean="0"/>
              <a:t>Переведенные стандарты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0A69-0568-4939-A9C1-A2E4CBED9F7F}" type="datetime1">
              <a:rPr lang="en-GB" smtClean="0"/>
              <a:pPr/>
              <a:t>02/06/2015</a:t>
            </a:fld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7" r="16727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80" r="16680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118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7557" y="2725812"/>
            <a:ext cx="4969443" cy="14681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Раздел </a:t>
            </a:r>
            <a:r>
              <a:rPr lang="en-GB" dirty="0" smtClean="0">
                <a:solidFill>
                  <a:schemeClr val="accent2"/>
                </a:solidFill>
              </a:rPr>
              <a:t>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Обзор </a:t>
            </a:r>
            <a:r>
              <a:rPr lang="en-GB" dirty="0" smtClean="0"/>
              <a:t>AST</a:t>
            </a:r>
            <a:r>
              <a:rPr lang="ru-RU" dirty="0" smtClean="0"/>
              <a:t>М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52000" y="1854000"/>
            <a:ext cx="2205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Делаем мир лучше</a:t>
            </a:r>
            <a:endParaRPr lang="ru-RU" sz="12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9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6226" y="1854000"/>
            <a:ext cx="3067184" cy="355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r>
              <a:rPr lang="ru-RU" sz="2600" b="1" dirty="0" smtClean="0"/>
              <a:t>Персонализация</a:t>
            </a:r>
            <a:endParaRPr lang="en-GB" sz="2600" dirty="0"/>
          </a:p>
          <a:p>
            <a:r>
              <a:rPr lang="ru-RU" dirty="0" smtClean="0"/>
              <a:t>Индивидуальная регистрация пользователей позволяет создавать аннотации (включая изображения), закладки, рабочие группы, оповещения и обновления, сравнение версий и т. д.</a:t>
            </a:r>
            <a:endParaRPr lang="en-GB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572000" y="1494000"/>
            <a:ext cx="3240000" cy="2151689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r>
              <a:rPr lang="ru-RU" sz="2800" b="1" dirty="0" smtClean="0"/>
              <a:t>Одна платформа</a:t>
            </a:r>
            <a:endParaRPr lang="en-GB" sz="2800" b="1" dirty="0"/>
          </a:p>
          <a:p>
            <a:r>
              <a:rPr lang="ru-RU" dirty="0" smtClean="0"/>
              <a:t>Стандарты, электронные книги, журналы, онлайн-обучение, подготовка и т. д. – в одном месте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537000" y="3987679"/>
            <a:ext cx="2668219" cy="2285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t"/>
          <a:lstStyle/>
          <a:p>
            <a:r>
              <a:rPr lang="ru-RU" sz="2200" b="1" dirty="0" err="1" smtClean="0"/>
              <a:t>Мультиязычный</a:t>
            </a:r>
            <a:r>
              <a:rPr lang="ru-RU" sz="2200" b="1" dirty="0" smtClean="0"/>
              <a:t> поиск</a:t>
            </a:r>
            <a:endParaRPr lang="en-GB" sz="2200" b="1" dirty="0" smtClean="0"/>
          </a:p>
          <a:p>
            <a:r>
              <a:rPr lang="en-GB" dirty="0"/>
              <a:t>7</a:t>
            </a:r>
            <a:r>
              <a:rPr lang="en-GB" dirty="0" smtClean="0"/>
              <a:t> </a:t>
            </a:r>
            <a:r>
              <a:rPr lang="ru-RU" dirty="0" smtClean="0"/>
              <a:t>языков, включая русский – скоро еще больше!</a:t>
            </a:r>
            <a:endParaRPr lang="en-GB" dirty="0"/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ASTM Compass:</a:t>
            </a:r>
          </a:p>
          <a:p>
            <a:r>
              <a:rPr lang="ru-RU" sz="2000" dirty="0" smtClean="0"/>
              <a:t>Заключение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6372000" y="3834000"/>
            <a:ext cx="2520000" cy="2626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r>
              <a:rPr lang="ru-RU" sz="2800" b="1" dirty="0" smtClean="0"/>
              <a:t>Система управления обучением</a:t>
            </a:r>
            <a:endParaRPr lang="en-US" sz="2800" b="1" dirty="0" smtClean="0"/>
          </a:p>
          <a:p>
            <a:r>
              <a:rPr lang="ru-RU" sz="1200" dirty="0" smtClean="0"/>
              <a:t>Управляйте онлайн-обучением, отслеживайте производительность, процент успешной сдачи и т. д.</a:t>
            </a:r>
            <a:endParaRPr lang="en-GB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3632-6EA4-4B3A-AE0A-3E09927C9C48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69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sz="quarter" idx="15"/>
          </p:nvPr>
        </p:nvSpPr>
        <p:spPr>
          <a:xfrm>
            <a:off x="342000" y="1494000"/>
            <a:ext cx="8443300" cy="4792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Американское общество по испытанию материалов создано в 1898 году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Одна из крупнейших мировых организаций по разработке стандартов</a:t>
            </a:r>
            <a:endParaRPr lang="en-GB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Публикует стандарты, спецификации, методы испытаний, книги, журналы, доклады конференций и т. д.</a:t>
            </a:r>
            <a:endParaRPr lang="en-GB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Подготовка – обучение «вживую» и онлайн</a:t>
            </a:r>
            <a:r>
              <a:rPr lang="en-GB" dirty="0" smtClean="0"/>
              <a:t> </a:t>
            </a:r>
            <a:endParaRPr lang="en-GB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В программе проверки квалификации участвуют 4000+ лабораторий по всему миру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Финансируется в основном за счет доходов от продаж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Тесное сотрудничество с более чем 80 правительствами по всему миру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Международно признанная организация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Главный офис – Филадельфия, США; 5 региональных офисов (Вашингтон, Брюссель, Оттава, Пекин и Мехико)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Некоммерческая организация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 </a:t>
            </a:r>
            <a:r>
              <a:rPr lang="en-GB" dirty="0" smtClean="0"/>
              <a:t>ASTM </a:t>
            </a:r>
            <a:endParaRPr lang="en-GB" dirty="0"/>
          </a:p>
        </p:txBody>
      </p:sp>
      <p:pic>
        <p:nvPicPr>
          <p:cNvPr id="12" name="Picture 6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29" y="4374000"/>
            <a:ext cx="3296071" cy="191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EE36-11AA-4DEF-AED6-D1986D38B204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10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Помогаем миру работать лучше</a:t>
            </a:r>
            <a:endParaRPr lang="en-GB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1381558708"/>
              </p:ext>
            </p:extLst>
          </p:nvPr>
        </p:nvGraphicFramePr>
        <p:xfrm>
          <a:off x="128588" y="1539000"/>
          <a:ext cx="8763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827088" y="4784180"/>
            <a:ext cx="7366000" cy="1324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46800" anchor="ctr"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Повышаем безопасность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Создаем уверенность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Улучшаем производительность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8" descr="C_CEC_Quali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87045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870450"/>
            <a:ext cx="1150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936C-1E86-44D2-905E-274B261E839B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09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354D-C69C-44A0-8D54-FC16C15D17AA}" type="datetime1">
              <a:rPr lang="en-GB" smtClean="0"/>
              <a:pPr/>
              <a:t>02/06/2015</a:t>
            </a:fld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ASTM </a:t>
            </a:r>
            <a:r>
              <a:rPr lang="ru-RU" dirty="0" smtClean="0"/>
              <a:t>– действительно международная организация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45300" y="1493839"/>
            <a:ext cx="6026700" cy="4725162"/>
          </a:xfrm>
        </p:spPr>
        <p:txBody>
          <a:bodyPr>
            <a:normAutofit/>
          </a:bodyPr>
          <a:lstStyle/>
          <a:p>
            <a:r>
              <a:rPr lang="en-GB" sz="1600" dirty="0"/>
              <a:t>﻿ASTM </a:t>
            </a:r>
            <a:r>
              <a:rPr lang="ru-RU" sz="1600" dirty="0" smtClean="0"/>
              <a:t>работает действительно на международном уровне</a:t>
            </a:r>
            <a:endParaRPr lang="en-GB" sz="1600" dirty="0"/>
          </a:p>
          <a:p>
            <a:r>
              <a:rPr lang="ru-RU" sz="1600" dirty="0" smtClean="0"/>
              <a:t>К нам присоединяются участники со всех уголков планеты</a:t>
            </a:r>
            <a:endParaRPr lang="en-GB" sz="1600" dirty="0"/>
          </a:p>
          <a:p>
            <a:r>
              <a:rPr lang="ru-RU" sz="1600" dirty="0" smtClean="0"/>
              <a:t>Стандарты </a:t>
            </a:r>
            <a:r>
              <a:rPr lang="en-GB" sz="1600" dirty="0" smtClean="0"/>
              <a:t>ASTM </a:t>
            </a:r>
            <a:r>
              <a:rPr lang="ru-RU" sz="1600" dirty="0" smtClean="0"/>
              <a:t>используются практически в каждой стране</a:t>
            </a:r>
            <a:endParaRPr lang="en-GB" sz="1600" dirty="0"/>
          </a:p>
          <a:p>
            <a:r>
              <a:rPr lang="ru-RU" sz="1600" dirty="0" smtClean="0"/>
              <a:t>Более 52% продаж </a:t>
            </a:r>
            <a:r>
              <a:rPr lang="en-US" sz="1600" dirty="0" smtClean="0"/>
              <a:t>ASTM </a:t>
            </a:r>
            <a:r>
              <a:rPr lang="ru-RU" sz="1600" dirty="0" smtClean="0"/>
              <a:t>осуществляются за пределами США</a:t>
            </a:r>
            <a:endParaRPr lang="en-GB" sz="1600" dirty="0"/>
          </a:p>
          <a:p>
            <a:r>
              <a:rPr lang="en-US" sz="1600" dirty="0" smtClean="0"/>
              <a:t>ASTM </a:t>
            </a:r>
            <a:r>
              <a:rPr lang="ru-RU" sz="1600" dirty="0" smtClean="0"/>
              <a:t>отвечает требованиям ВТО/ТБТ</a:t>
            </a:r>
            <a:endParaRPr lang="en-GB" sz="1600" dirty="0"/>
          </a:p>
          <a:p>
            <a:r>
              <a:rPr lang="ru-RU" sz="1600" dirty="0" smtClean="0"/>
              <a:t>Стандарты </a:t>
            </a:r>
            <a:r>
              <a:rPr lang="en-US" sz="1600" dirty="0" smtClean="0"/>
              <a:t>ASTM </a:t>
            </a:r>
            <a:r>
              <a:rPr lang="ru-RU" sz="1600" dirty="0" smtClean="0"/>
              <a:t>созданы организациями в США, однако </a:t>
            </a:r>
            <a:r>
              <a:rPr lang="ru-RU" sz="1600" b="1" dirty="0" smtClean="0"/>
              <a:t>наши стандарты не являются стандартами США</a:t>
            </a:r>
            <a:endParaRPr lang="en-GB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6327000" y="3879000"/>
            <a:ext cx="2205000" cy="22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r>
              <a:rPr lang="ru-RU" sz="2000" dirty="0" smtClean="0"/>
              <a:t>Более 52% продаж </a:t>
            </a:r>
            <a:r>
              <a:rPr lang="en-US" sz="2000" dirty="0" smtClean="0"/>
              <a:t>ASTM </a:t>
            </a:r>
            <a:r>
              <a:rPr lang="ru-RU" sz="2000" dirty="0" smtClean="0"/>
              <a:t>–за пределами США</a:t>
            </a:r>
            <a:endParaRPr lang="en-GB" sz="2000" dirty="0" smtClean="0"/>
          </a:p>
          <a:p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722000" y="3069000"/>
            <a:ext cx="810000" cy="81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5787000" y="5544000"/>
            <a:ext cx="540000" cy="54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640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стандарт </a:t>
            </a:r>
            <a:r>
              <a:rPr lang="en-US" dirty="0" smtClean="0"/>
              <a:t>ASTM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45300" y="1493839"/>
            <a:ext cx="5576700" cy="4725162"/>
          </a:xfrm>
        </p:spPr>
        <p:txBody>
          <a:bodyPr>
            <a:normAutofit/>
          </a:bodyPr>
          <a:lstStyle/>
          <a:p>
            <a:r>
              <a:rPr lang="en-GB" sz="1600" dirty="0"/>
              <a:t>﻿</a:t>
            </a:r>
            <a:r>
              <a:rPr lang="ru-RU" sz="1600" dirty="0" smtClean="0"/>
              <a:t>Разрабатываются путем достижения согласия</a:t>
            </a:r>
            <a:endParaRPr lang="en-GB" sz="1600" dirty="0"/>
          </a:p>
          <a:p>
            <a:r>
              <a:rPr lang="ru-RU" sz="1600" dirty="0" smtClean="0"/>
              <a:t>Отвечают требованиям процедур и инструкций </a:t>
            </a:r>
            <a:r>
              <a:rPr lang="en-US" sz="1600" dirty="0" smtClean="0"/>
              <a:t>ASTM</a:t>
            </a:r>
            <a:endParaRPr lang="en-GB" sz="1600" dirty="0"/>
          </a:p>
          <a:p>
            <a:r>
              <a:rPr lang="ru-RU" sz="1600" dirty="0" smtClean="0"/>
              <a:t>Приблизительно 43% составляют методы испытаний, подтвержденные научными и статистическими исследованиями</a:t>
            </a:r>
            <a:endParaRPr lang="en-GB" sz="1600" dirty="0"/>
          </a:p>
          <a:p>
            <a:pPr lvl="2"/>
            <a:r>
              <a:rPr lang="en-GB" sz="1600" dirty="0"/>
              <a:t>﻿</a:t>
            </a:r>
            <a:r>
              <a:rPr lang="ru-RU" sz="1600" dirty="0" smtClean="0"/>
              <a:t>Направлены на</a:t>
            </a:r>
            <a:r>
              <a:rPr lang="en-GB" sz="1600" dirty="0" smtClean="0"/>
              <a:t>:</a:t>
            </a:r>
            <a:endParaRPr lang="en-GB" sz="1600" dirty="0"/>
          </a:p>
          <a:p>
            <a:pPr lvl="3"/>
            <a:r>
              <a:rPr lang="en-GB" sz="1400" dirty="0"/>
              <a:t>﻿</a:t>
            </a:r>
            <a:r>
              <a:rPr lang="ru-RU" sz="1400" dirty="0" smtClean="0"/>
              <a:t>Повышение качества</a:t>
            </a:r>
            <a:endParaRPr lang="en-US" sz="1400" dirty="0" smtClean="0"/>
          </a:p>
          <a:p>
            <a:pPr lvl="3"/>
            <a:r>
              <a:rPr lang="ru-RU" sz="1400" dirty="0" smtClean="0"/>
              <a:t>Создание уверенности</a:t>
            </a:r>
            <a:endParaRPr lang="en-US" sz="1400" dirty="0" smtClean="0"/>
          </a:p>
          <a:p>
            <a:pPr lvl="3"/>
            <a:r>
              <a:rPr lang="ru-RU" sz="1400" dirty="0" smtClean="0"/>
              <a:t>Улучшение производительности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102000" y="3744000"/>
            <a:ext cx="2205000" cy="2205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r>
              <a:rPr lang="en-GB" sz="4000" b="1" dirty="0" smtClean="0"/>
              <a:t>43%</a:t>
            </a:r>
          </a:p>
          <a:p>
            <a:r>
              <a:rPr lang="ru-RU" sz="1600" dirty="0" smtClean="0"/>
              <a:t>методы испытаний, подтвержденные научными и статистическими исследованиями</a:t>
            </a:r>
            <a:endParaRPr lang="en-GB" sz="1700" b="1" dirty="0"/>
          </a:p>
        </p:txBody>
      </p:sp>
      <p:sp>
        <p:nvSpPr>
          <p:cNvPr id="9" name="Rectangle 8"/>
          <p:cNvSpPr/>
          <p:nvPr/>
        </p:nvSpPr>
        <p:spPr>
          <a:xfrm>
            <a:off x="7620200" y="3057200"/>
            <a:ext cx="686800" cy="686800"/>
          </a:xfrm>
          <a:prstGeom prst="rect">
            <a:avLst/>
          </a:prstGeom>
          <a:solidFill>
            <a:srgbClr val="2D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4965200" y="5499000"/>
            <a:ext cx="450000" cy="45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5415200" y="4824000"/>
            <a:ext cx="686800" cy="686800"/>
          </a:xfrm>
          <a:prstGeom prst="rect">
            <a:avLst/>
          </a:prstGeom>
          <a:solidFill>
            <a:srgbClr val="2D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en-GB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7C29-51F1-4D38-9EAC-5405734DE4FF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52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разрабатывает стандарты </a:t>
            </a:r>
            <a:r>
              <a:rPr lang="en-US" dirty="0" smtClean="0"/>
              <a:t>ASTM?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45300" y="1493839"/>
            <a:ext cx="3821700" cy="47251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Lucida Grande"/>
              <a:buChar char="–"/>
            </a:pPr>
            <a:r>
              <a:rPr lang="ru-RU" sz="1600" dirty="0" smtClean="0">
                <a:latin typeface="Arial" charset="0"/>
                <a:cs typeface="Arial" charset="0"/>
              </a:rPr>
              <a:t>Члены более 150 стран</a:t>
            </a:r>
            <a:endParaRPr lang="en-GB" sz="16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Lucida Grande"/>
              <a:buChar char="–"/>
            </a:pPr>
            <a:r>
              <a:rPr lang="ru-RU" sz="1600" dirty="0" smtClean="0">
                <a:latin typeface="Arial" charset="0"/>
                <a:cs typeface="Arial" charset="0"/>
              </a:rPr>
              <a:t>Эксперты в соответствующих областях</a:t>
            </a:r>
            <a:endParaRPr lang="en-GB" sz="16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Lucida Grande"/>
              <a:buChar char="–"/>
            </a:pPr>
            <a:r>
              <a:rPr lang="ru-RU" sz="1600" dirty="0" smtClean="0">
                <a:latin typeface="Arial" charset="0"/>
                <a:cs typeface="Arial" charset="0"/>
              </a:rPr>
              <a:t>При участии более 145 технических комитетов</a:t>
            </a:r>
            <a:endParaRPr lang="en-GB" sz="16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Lucida Grande"/>
              <a:buChar char="–"/>
            </a:pPr>
            <a:r>
              <a:rPr lang="ru-RU" sz="1600" dirty="0" smtClean="0">
                <a:latin typeface="Arial" charset="0"/>
                <a:cs typeface="Arial" charset="0"/>
              </a:rPr>
              <a:t>Участники определяют, какие стандарты необходимо разрабатывать</a:t>
            </a:r>
            <a:endParaRPr lang="en-GB" sz="16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Lucida Grande"/>
              <a:buChar char="–"/>
            </a:pPr>
            <a:r>
              <a:rPr lang="ru-RU" sz="1600" dirty="0" smtClean="0">
                <a:latin typeface="Arial" charset="0"/>
                <a:cs typeface="Arial" charset="0"/>
              </a:rPr>
              <a:t>Любой участник может присоединиться к комитету</a:t>
            </a:r>
            <a:endParaRPr lang="en-GB" sz="16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Lucida Grande"/>
              <a:buChar char="–"/>
            </a:pPr>
            <a:r>
              <a:rPr lang="ru-RU" sz="1600" dirty="0" smtClean="0">
                <a:latin typeface="Arial" charset="0"/>
                <a:cs typeface="Arial" charset="0"/>
              </a:rPr>
              <a:t>Количество членов комитета не ограничено</a:t>
            </a:r>
            <a:endParaRPr lang="en-GB" sz="16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Lucida Grande"/>
              <a:buChar char="–"/>
            </a:pPr>
            <a:r>
              <a:rPr lang="ru-RU" sz="1600" dirty="0" smtClean="0">
                <a:latin typeface="Arial" charset="0"/>
                <a:cs typeface="Arial" charset="0"/>
              </a:rPr>
              <a:t>Консенсус – согласие более 90% членов комитета</a:t>
            </a:r>
            <a:endParaRPr lang="en-GB" sz="1600" dirty="0">
              <a:latin typeface="Arial" charset="0"/>
              <a:cs typeface="Arial" charset="0"/>
            </a:endParaRPr>
          </a:p>
        </p:txBody>
      </p:sp>
      <p:pic>
        <p:nvPicPr>
          <p:cNvPr id="6" name="Picture 5" descr="47065893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02" t="7314" r="30317" b="4687"/>
          <a:stretch/>
        </p:blipFill>
        <p:spPr>
          <a:xfrm>
            <a:off x="4482000" y="1494000"/>
            <a:ext cx="4301066" cy="42926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B683-E6C4-4B28-B110-78E6630A4683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58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разрабатываются новые стандарты </a:t>
            </a:r>
            <a:r>
              <a:rPr lang="en-US" dirty="0" smtClean="0"/>
              <a:t>ASTM?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45300" y="1493839"/>
            <a:ext cx="5171700" cy="47251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Любой может подать идею в главный офис </a:t>
            </a:r>
            <a:r>
              <a:rPr lang="en-US" sz="1600" dirty="0" smtClean="0"/>
              <a:t>ASTM</a:t>
            </a:r>
            <a:endParaRPr lang="en-GB" sz="1600" dirty="0"/>
          </a:p>
          <a:p>
            <a:pPr lvl="2"/>
            <a:r>
              <a:rPr lang="ru-RU" sz="1600" dirty="0" smtClean="0"/>
              <a:t>Сотрудники </a:t>
            </a:r>
            <a:r>
              <a:rPr lang="en-US" sz="1600" dirty="0" smtClean="0"/>
              <a:t>ASTM </a:t>
            </a:r>
            <a:r>
              <a:rPr lang="ru-RU" sz="1600" dirty="0" smtClean="0"/>
              <a:t>исследуют идею, чтобы оценить:</a:t>
            </a:r>
            <a:endParaRPr lang="en-GB" sz="1600" dirty="0"/>
          </a:p>
          <a:p>
            <a:pPr lvl="3"/>
            <a:r>
              <a:rPr lang="en-GB" sz="1400" dirty="0"/>
              <a:t>﻿﻿</a:t>
            </a:r>
            <a:r>
              <a:rPr lang="ru-RU" sz="1400" dirty="0" smtClean="0"/>
              <a:t>насколько она приемлема в интересах области</a:t>
            </a:r>
            <a:endParaRPr lang="en-GB" sz="1400" dirty="0"/>
          </a:p>
          <a:p>
            <a:pPr lvl="3"/>
            <a:r>
              <a:rPr lang="en-GB" sz="1400" dirty="0"/>
              <a:t>﻿</a:t>
            </a:r>
            <a:r>
              <a:rPr lang="ru-RU" sz="1400" dirty="0" smtClean="0"/>
              <a:t>существуют ли парралельные разработки в других организациях</a:t>
            </a:r>
            <a:endParaRPr lang="en-GB" sz="1400" dirty="0"/>
          </a:p>
          <a:p>
            <a:pPr lvl="3"/>
            <a:r>
              <a:rPr lang="en-GB" sz="1400" dirty="0"/>
              <a:t>﻿</a:t>
            </a:r>
            <a:r>
              <a:rPr lang="ru-RU" sz="1400" dirty="0" smtClean="0"/>
              <a:t>подходит ли она структуре </a:t>
            </a:r>
            <a:r>
              <a:rPr lang="en-US" sz="1400" dirty="0" smtClean="0"/>
              <a:t>ASTM</a:t>
            </a:r>
            <a:endParaRPr lang="en-GB" sz="1400" dirty="0"/>
          </a:p>
          <a:p>
            <a:r>
              <a:rPr lang="ru-RU" sz="1600" dirty="0" smtClean="0"/>
              <a:t>Когда технический комитет </a:t>
            </a:r>
            <a:r>
              <a:rPr lang="en-US" sz="1600" dirty="0" smtClean="0"/>
              <a:t>ASTM </a:t>
            </a:r>
            <a:r>
              <a:rPr lang="ru-RU" sz="1600" dirty="0" smtClean="0"/>
              <a:t>обнаруживает необходимость в таком стандарте</a:t>
            </a:r>
            <a:endParaRPr lang="en-GB" sz="1600" dirty="0"/>
          </a:p>
          <a:p>
            <a:r>
              <a:rPr lang="en-GB" sz="1600" dirty="0"/>
              <a:t>﻿</a:t>
            </a:r>
            <a:r>
              <a:rPr lang="ru-RU" sz="1600" dirty="0" smtClean="0"/>
              <a:t>Когда заинтересованные стороны обращаются в комитет</a:t>
            </a:r>
            <a:endParaRPr lang="en-GB" sz="1600" dirty="0"/>
          </a:p>
          <a:p>
            <a:r>
              <a:rPr lang="en-GB" sz="1600" dirty="0"/>
              <a:t>﻿</a:t>
            </a:r>
            <a:r>
              <a:rPr lang="en-GB" sz="1600" dirty="0" smtClean="0"/>
              <a:t>ASTM </a:t>
            </a:r>
            <a:r>
              <a:rPr lang="ru-RU" sz="1600" dirty="0" smtClean="0"/>
              <a:t>не определяет самостоятельно, какой стандарт нуждается в разработке</a:t>
            </a:r>
            <a:endParaRPr lang="en-GB" sz="16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 descr="81981585_super_cmyk_flatterned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28944" y="2233581"/>
            <a:ext cx="4590000" cy="320083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D4-2130-457C-8646-8E9779C5E5EE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94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414141"/>
      </a:dk1>
      <a:lt1>
        <a:sysClr val="window" lastClr="FFFFFF"/>
      </a:lt1>
      <a:dk2>
        <a:srgbClr val="414141"/>
      </a:dk2>
      <a:lt2>
        <a:srgbClr val="FFFFFF"/>
      </a:lt2>
      <a:accent1>
        <a:srgbClr val="00355B"/>
      </a:accent1>
      <a:accent2>
        <a:srgbClr val="0095D6"/>
      </a:accent2>
      <a:accent3>
        <a:srgbClr val="7BB63B"/>
      </a:accent3>
      <a:accent4>
        <a:srgbClr val="414141"/>
      </a:accent4>
      <a:accent5>
        <a:srgbClr val="7E9DB3"/>
      </a:accent5>
      <a:accent6>
        <a:srgbClr val="91D1F3"/>
      </a:accent6>
      <a:hlink>
        <a:srgbClr val="0095D6"/>
      </a:hlink>
      <a:folHlink>
        <a:srgbClr val="91D1F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4350</TotalTime>
  <Words>1758</Words>
  <Application>Microsoft Office PowerPoint</Application>
  <PresentationFormat>Экран (4:3)</PresentationFormat>
  <Paragraphs>494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Содержание</vt:lpstr>
      <vt:lpstr>Раздел 1 Обзор ASTМ</vt:lpstr>
      <vt:lpstr>Об ASTM </vt:lpstr>
      <vt:lpstr>Помогаем миру работать лучше</vt:lpstr>
      <vt:lpstr>ASTM – действительно международная организация</vt:lpstr>
      <vt:lpstr>Что такое стандарт ASTM?</vt:lpstr>
      <vt:lpstr>Кто разрабатывает стандарты ASTM?</vt:lpstr>
      <vt:lpstr>Как разрабатываются новые стандарты ASTM?</vt:lpstr>
      <vt:lpstr>Как обновляются стандарты ASTM?</vt:lpstr>
      <vt:lpstr>Сколько времени занимает разработка стандарта ASTM?</vt:lpstr>
      <vt:lpstr>Типы стандартов ASTM</vt:lpstr>
      <vt:lpstr>Обозначения ASTМ</vt:lpstr>
      <vt:lpstr>Каковы отношения ASTM с ISO и ANSI?</vt:lpstr>
      <vt:lpstr>Международное сотрудничество Программа меморандумов о договоренности – 86 стран</vt:lpstr>
      <vt:lpstr>Ключевые рынки</vt:lpstr>
      <vt:lpstr>Раздел 2 Основная деятельность: ASTM Compass Стандарты, публикации, обучение и многое другое…….</vt:lpstr>
      <vt:lpstr>Добро пожаловать в ASTM Compass!</vt:lpstr>
      <vt:lpstr>Слайд 19</vt:lpstr>
      <vt:lpstr>ASTM Compass: Область применения</vt:lpstr>
      <vt:lpstr>Слайд 21</vt:lpstr>
      <vt:lpstr>Слайд 22</vt:lpstr>
      <vt:lpstr>Слайд 23</vt:lpstr>
      <vt:lpstr>Слайд 24</vt:lpstr>
      <vt:lpstr>Слайд 25</vt:lpstr>
      <vt:lpstr>ASTM Compass: Классификация электронных книг</vt:lpstr>
      <vt:lpstr>ASTM Compass: Применение в промышленности</vt:lpstr>
      <vt:lpstr>ASTM Compass:  Применение в промышленности</vt:lpstr>
      <vt:lpstr>ASTM Compass: Переведенные стандарты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Yulia80</cp:lastModifiedBy>
  <cp:revision>422</cp:revision>
  <dcterms:created xsi:type="dcterms:W3CDTF">2014-06-18T16:43:44Z</dcterms:created>
  <dcterms:modified xsi:type="dcterms:W3CDTF">2015-06-02T11:11:21Z</dcterms:modified>
</cp:coreProperties>
</file>