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78" r:id="rId21"/>
    <p:sldId id="279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893820"/>
            <a:ext cx="9144000" cy="2964180"/>
          </a:xfrm>
          <a:custGeom>
            <a:avLst/>
            <a:gdLst/>
            <a:ahLst/>
            <a:cxnLst/>
            <a:rect l="l" t="t" r="r" b="b"/>
            <a:pathLst>
              <a:path w="9144000" h="2964179">
                <a:moveTo>
                  <a:pt x="0" y="2964179"/>
                </a:moveTo>
                <a:lnTo>
                  <a:pt x="9144000" y="2964179"/>
                </a:lnTo>
                <a:lnTo>
                  <a:pt x="9144000" y="0"/>
                </a:lnTo>
                <a:lnTo>
                  <a:pt x="0" y="0"/>
                </a:lnTo>
                <a:lnTo>
                  <a:pt x="0" y="2964179"/>
                </a:lnTo>
                <a:close/>
              </a:path>
            </a:pathLst>
          </a:custGeom>
          <a:solidFill>
            <a:srgbClr val="DEE9EF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1104"/>
            <a:ext cx="9144000" cy="6407150"/>
          </a:xfrm>
          <a:custGeom>
            <a:avLst/>
            <a:gdLst/>
            <a:ahLst/>
            <a:cxnLst/>
            <a:rect l="l" t="t" r="r" b="b"/>
            <a:pathLst>
              <a:path w="9144000" h="6407150">
                <a:moveTo>
                  <a:pt x="0" y="6406895"/>
                </a:moveTo>
                <a:lnTo>
                  <a:pt x="9144000" y="6406895"/>
                </a:lnTo>
                <a:lnTo>
                  <a:pt x="9144000" y="0"/>
                </a:lnTo>
                <a:lnTo>
                  <a:pt x="0" y="0"/>
                </a:lnTo>
                <a:lnTo>
                  <a:pt x="0" y="6406895"/>
                </a:lnTo>
                <a:close/>
              </a:path>
            </a:pathLst>
          </a:custGeom>
          <a:solidFill>
            <a:srgbClr val="DEE9EF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002268" y="0"/>
            <a:ext cx="43180" cy="311150"/>
          </a:xfrm>
          <a:custGeom>
            <a:avLst/>
            <a:gdLst/>
            <a:ahLst/>
            <a:cxnLst/>
            <a:rect l="l" t="t" r="r" b="b"/>
            <a:pathLst>
              <a:path w="43179" h="311150">
                <a:moveTo>
                  <a:pt x="0" y="310896"/>
                </a:moveTo>
                <a:lnTo>
                  <a:pt x="42672" y="310896"/>
                </a:lnTo>
                <a:lnTo>
                  <a:pt x="4267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70264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896"/>
                </a:moveTo>
                <a:lnTo>
                  <a:pt x="4571" y="310896"/>
                </a:lnTo>
                <a:lnTo>
                  <a:pt x="457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8915400" cy="311150"/>
          </a:xfrm>
          <a:custGeom>
            <a:avLst/>
            <a:gdLst/>
            <a:ahLst/>
            <a:cxnLst/>
            <a:rect l="l" t="t" r="r" b="b"/>
            <a:pathLst>
              <a:path w="8915400" h="311150">
                <a:moveTo>
                  <a:pt x="0" y="310896"/>
                </a:moveTo>
                <a:lnTo>
                  <a:pt x="8915400" y="310896"/>
                </a:lnTo>
                <a:lnTo>
                  <a:pt x="8915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78468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002268" y="307847"/>
            <a:ext cx="43180" cy="91440"/>
          </a:xfrm>
          <a:custGeom>
            <a:avLst/>
            <a:gdLst/>
            <a:ahLst/>
            <a:cxnLst/>
            <a:rect l="l" t="t" r="r" b="b"/>
            <a:pathLst>
              <a:path w="43179" h="91439">
                <a:moveTo>
                  <a:pt x="0" y="91439"/>
                </a:moveTo>
                <a:lnTo>
                  <a:pt x="42672" y="91439"/>
                </a:lnTo>
                <a:lnTo>
                  <a:pt x="4267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72550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307847"/>
            <a:ext cx="8915400" cy="91440"/>
          </a:xfrm>
          <a:custGeom>
            <a:avLst/>
            <a:gdLst/>
            <a:ahLst/>
            <a:cxnLst/>
            <a:rect l="l" t="t" r="r" b="b"/>
            <a:pathLst>
              <a:path w="8915400" h="91439">
                <a:moveTo>
                  <a:pt x="0" y="91439"/>
                </a:moveTo>
                <a:lnTo>
                  <a:pt x="8915400" y="91439"/>
                </a:lnTo>
                <a:lnTo>
                  <a:pt x="89154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002268" y="359663"/>
            <a:ext cx="43180" cy="81280"/>
          </a:xfrm>
          <a:custGeom>
            <a:avLst/>
            <a:gdLst/>
            <a:ahLst/>
            <a:cxnLst/>
            <a:rect l="l" t="t" r="r" b="b"/>
            <a:pathLst>
              <a:path w="43179" h="81279">
                <a:moveTo>
                  <a:pt x="0" y="80771"/>
                </a:moveTo>
                <a:lnTo>
                  <a:pt x="42672" y="80771"/>
                </a:lnTo>
                <a:lnTo>
                  <a:pt x="4267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10200" y="359663"/>
            <a:ext cx="3505200" cy="81280"/>
          </a:xfrm>
          <a:custGeom>
            <a:avLst/>
            <a:gdLst/>
            <a:ahLst/>
            <a:cxnLst/>
            <a:rect l="l" t="t" r="r" b="b"/>
            <a:pathLst>
              <a:path w="3505200" h="81279">
                <a:moveTo>
                  <a:pt x="0" y="80771"/>
                </a:moveTo>
                <a:lnTo>
                  <a:pt x="3505200" y="80771"/>
                </a:lnTo>
                <a:lnTo>
                  <a:pt x="350520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6" y="179832"/>
                </a:lnTo>
                <a:lnTo>
                  <a:pt x="3564636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113519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058656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3654" y="1254074"/>
            <a:ext cx="399669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1230" y="1980666"/>
            <a:ext cx="7841538" cy="410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93820"/>
            <a:ext cx="9144000" cy="2964180"/>
          </a:xfrm>
          <a:custGeom>
            <a:avLst/>
            <a:gdLst/>
            <a:ahLst/>
            <a:cxnLst/>
            <a:rect l="l" t="t" r="r" b="b"/>
            <a:pathLst>
              <a:path w="9144000" h="2964179">
                <a:moveTo>
                  <a:pt x="0" y="2964179"/>
                </a:moveTo>
                <a:lnTo>
                  <a:pt x="9144000" y="2964179"/>
                </a:lnTo>
                <a:lnTo>
                  <a:pt x="9144000" y="0"/>
                </a:lnTo>
                <a:lnTo>
                  <a:pt x="0" y="0"/>
                </a:lnTo>
                <a:lnTo>
                  <a:pt x="0" y="2964179"/>
                </a:lnTo>
                <a:close/>
              </a:path>
            </a:pathLst>
          </a:custGeom>
          <a:solidFill>
            <a:srgbClr val="DEE9EF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6159" y="4079747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37" y="5208480"/>
            <a:ext cx="5353685" cy="1520288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775970" algn="r">
              <a:lnSpc>
                <a:spcPct val="100000"/>
              </a:lnSpc>
              <a:spcBef>
                <a:spcPts val="830"/>
              </a:spcBef>
            </a:pPr>
            <a:r>
              <a:rPr lang="ru-RU" sz="1400" b="1" i="1" spc="-5" dirty="0" smtClean="0">
                <a:latin typeface="Arial"/>
                <a:cs typeface="Arial"/>
              </a:rPr>
              <a:t>Аккредитованный эксперт</a:t>
            </a:r>
          </a:p>
          <a:p>
            <a:pPr marR="775970" algn="r">
              <a:lnSpc>
                <a:spcPct val="100000"/>
              </a:lnSpc>
              <a:spcBef>
                <a:spcPts val="830"/>
              </a:spcBef>
            </a:pPr>
            <a:r>
              <a:rPr lang="ru-RU" sz="1400" b="1" i="1" spc="-5" dirty="0" smtClean="0">
                <a:latin typeface="Arial"/>
                <a:cs typeface="Arial"/>
              </a:rPr>
              <a:t>Директор Межотраслевого центра экспертизы и аудита охраны труда  </a:t>
            </a:r>
          </a:p>
          <a:p>
            <a:pPr marR="775970" algn="r">
              <a:lnSpc>
                <a:spcPct val="100000"/>
              </a:lnSpc>
              <a:spcBef>
                <a:spcPts val="830"/>
              </a:spcBef>
            </a:pPr>
            <a:r>
              <a:rPr lang="ru-RU" sz="1400" b="1" i="1" spc="-5" dirty="0" err="1" smtClean="0">
                <a:latin typeface="Arial"/>
                <a:cs typeface="Arial"/>
              </a:rPr>
              <a:t>А.Сальнико</a:t>
            </a:r>
            <a:r>
              <a:rPr lang="ru-RU" sz="1400" i="1" spc="-5" dirty="0" err="1" smtClean="0">
                <a:latin typeface="Arial"/>
                <a:cs typeface="Arial"/>
              </a:rPr>
              <a:t>в</a:t>
            </a:r>
            <a:endParaRPr lang="ru-RU" sz="1400" i="1" spc="-5" dirty="0">
              <a:latin typeface="Arial"/>
              <a:cs typeface="Arial"/>
            </a:endParaRPr>
          </a:p>
          <a:p>
            <a:pPr marR="775970" algn="r">
              <a:lnSpc>
                <a:spcPct val="100000"/>
              </a:lnSpc>
              <a:spcBef>
                <a:spcPts val="830"/>
              </a:spcBef>
            </a:pPr>
            <a:r>
              <a:rPr sz="1400" i="1" spc="-5" dirty="0" smtClean="0">
                <a:latin typeface="Arial"/>
                <a:cs typeface="Arial"/>
              </a:rPr>
              <a:t>2018</a:t>
            </a:r>
            <a:r>
              <a:rPr sz="1400" i="1" spc="-110" dirty="0" smtClean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31926" y="1503044"/>
            <a:ext cx="82454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685" marR="5080" indent="-292862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Georgia"/>
                <a:cs typeface="Georgia"/>
              </a:rPr>
              <a:t>Методы </a:t>
            </a:r>
            <a:r>
              <a:rPr sz="4000" b="1" spc="-5" dirty="0">
                <a:solidFill>
                  <a:srgbClr val="FFFFFF"/>
                </a:solidFill>
                <a:latin typeface="Georgia"/>
                <a:cs typeface="Georgia"/>
              </a:rPr>
              <a:t>оценки и </a:t>
            </a:r>
            <a:r>
              <a:rPr sz="4000" b="1" spc="-10" dirty="0">
                <a:solidFill>
                  <a:srgbClr val="FFFFFF"/>
                </a:solidFill>
                <a:latin typeface="Georgia"/>
                <a:cs typeface="Georgia"/>
              </a:rPr>
              <a:t>управления  </a:t>
            </a:r>
            <a:r>
              <a:rPr sz="4000" b="1" spc="-5" dirty="0">
                <a:solidFill>
                  <a:srgbClr val="FFFFFF"/>
                </a:solidFill>
                <a:latin typeface="Georgia"/>
                <a:cs typeface="Georgia"/>
              </a:rPr>
              <a:t>рисками</a:t>
            </a:r>
            <a:endParaRPr sz="4000">
              <a:latin typeface="Georgia"/>
              <a:cs typeface="Georgi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32" y="4594059"/>
            <a:ext cx="1600200" cy="6762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09" y="123399"/>
            <a:ext cx="1134050" cy="9052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02" y="5273201"/>
            <a:ext cx="1420305" cy="1420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40"/>
            <a:ext cx="2133600" cy="1219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9" y="3878637"/>
            <a:ext cx="4736898" cy="1113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93820"/>
            <a:ext cx="9144000" cy="2964180"/>
          </a:xfrm>
          <a:custGeom>
            <a:avLst/>
            <a:gdLst/>
            <a:ahLst/>
            <a:cxnLst/>
            <a:rect l="l" t="t" r="r" b="b"/>
            <a:pathLst>
              <a:path w="9144000" h="2964179">
                <a:moveTo>
                  <a:pt x="0" y="2964179"/>
                </a:moveTo>
                <a:lnTo>
                  <a:pt x="9144000" y="2964179"/>
                </a:lnTo>
                <a:lnTo>
                  <a:pt x="9144000" y="0"/>
                </a:lnTo>
                <a:lnTo>
                  <a:pt x="0" y="0"/>
                </a:lnTo>
                <a:lnTo>
                  <a:pt x="0" y="2964179"/>
                </a:lnTo>
                <a:close/>
              </a:path>
            </a:pathLst>
          </a:custGeom>
          <a:solidFill>
            <a:srgbClr val="DEE9EF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6159" y="4079747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258" y="1126997"/>
            <a:ext cx="7993380" cy="502920"/>
          </a:xfrm>
          <a:custGeom>
            <a:avLst/>
            <a:gdLst/>
            <a:ahLst/>
            <a:cxnLst/>
            <a:rect l="l" t="t" r="r" b="b"/>
            <a:pathLst>
              <a:path w="7993380" h="502919">
                <a:moveTo>
                  <a:pt x="7909560" y="0"/>
                </a:moveTo>
                <a:lnTo>
                  <a:pt x="83820" y="0"/>
                </a:lnTo>
                <a:lnTo>
                  <a:pt x="51193" y="6596"/>
                </a:lnTo>
                <a:lnTo>
                  <a:pt x="24550" y="24574"/>
                </a:lnTo>
                <a:lnTo>
                  <a:pt x="6587" y="51220"/>
                </a:lnTo>
                <a:lnTo>
                  <a:pt x="0" y="83819"/>
                </a:lnTo>
                <a:lnTo>
                  <a:pt x="0" y="419100"/>
                </a:lnTo>
                <a:lnTo>
                  <a:pt x="6587" y="451699"/>
                </a:lnTo>
                <a:lnTo>
                  <a:pt x="24550" y="478345"/>
                </a:lnTo>
                <a:lnTo>
                  <a:pt x="51193" y="496323"/>
                </a:lnTo>
                <a:lnTo>
                  <a:pt x="83820" y="502919"/>
                </a:lnTo>
                <a:lnTo>
                  <a:pt x="7909560" y="502919"/>
                </a:lnTo>
                <a:lnTo>
                  <a:pt x="7942159" y="496323"/>
                </a:lnTo>
                <a:lnTo>
                  <a:pt x="7968805" y="478345"/>
                </a:lnTo>
                <a:lnTo>
                  <a:pt x="7986783" y="451699"/>
                </a:lnTo>
                <a:lnTo>
                  <a:pt x="7993380" y="419100"/>
                </a:lnTo>
                <a:lnTo>
                  <a:pt x="7993380" y="83819"/>
                </a:lnTo>
                <a:lnTo>
                  <a:pt x="7986783" y="51220"/>
                </a:lnTo>
                <a:lnTo>
                  <a:pt x="7968805" y="24574"/>
                </a:lnTo>
                <a:lnTo>
                  <a:pt x="7942159" y="6596"/>
                </a:lnTo>
                <a:lnTo>
                  <a:pt x="790956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258" y="1126997"/>
            <a:ext cx="7993380" cy="502920"/>
          </a:xfrm>
          <a:custGeom>
            <a:avLst/>
            <a:gdLst/>
            <a:ahLst/>
            <a:cxnLst/>
            <a:rect l="l" t="t" r="r" b="b"/>
            <a:pathLst>
              <a:path w="7993380" h="502919">
                <a:moveTo>
                  <a:pt x="0" y="83819"/>
                </a:moveTo>
                <a:lnTo>
                  <a:pt x="6587" y="51220"/>
                </a:lnTo>
                <a:lnTo>
                  <a:pt x="24550" y="24574"/>
                </a:lnTo>
                <a:lnTo>
                  <a:pt x="51193" y="6596"/>
                </a:lnTo>
                <a:lnTo>
                  <a:pt x="83820" y="0"/>
                </a:lnTo>
                <a:lnTo>
                  <a:pt x="7909560" y="0"/>
                </a:lnTo>
                <a:lnTo>
                  <a:pt x="7942159" y="6596"/>
                </a:lnTo>
                <a:lnTo>
                  <a:pt x="7968805" y="24574"/>
                </a:lnTo>
                <a:lnTo>
                  <a:pt x="7986783" y="51220"/>
                </a:lnTo>
                <a:lnTo>
                  <a:pt x="7993380" y="83819"/>
                </a:lnTo>
                <a:lnTo>
                  <a:pt x="7993380" y="419100"/>
                </a:lnTo>
                <a:lnTo>
                  <a:pt x="7986783" y="451699"/>
                </a:lnTo>
                <a:lnTo>
                  <a:pt x="7968805" y="478345"/>
                </a:lnTo>
                <a:lnTo>
                  <a:pt x="7942159" y="496323"/>
                </a:lnTo>
                <a:lnTo>
                  <a:pt x="7909560" y="502919"/>
                </a:lnTo>
                <a:lnTo>
                  <a:pt x="83820" y="502919"/>
                </a:lnTo>
                <a:lnTo>
                  <a:pt x="51193" y="496323"/>
                </a:lnTo>
                <a:lnTo>
                  <a:pt x="24550" y="478345"/>
                </a:lnTo>
                <a:lnTo>
                  <a:pt x="6587" y="451699"/>
                </a:lnTo>
                <a:lnTo>
                  <a:pt x="0" y="419100"/>
                </a:lnTo>
                <a:lnTo>
                  <a:pt x="0" y="83819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50163" y="1223009"/>
            <a:ext cx="797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Статья 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209.1 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«Основные 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принципы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обеспечения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безопасности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труда</a:t>
            </a:r>
            <a:r>
              <a:rPr sz="1800" b="1" spc="-16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»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03542" y="3658361"/>
            <a:ext cx="390525" cy="403225"/>
          </a:xfrm>
          <a:custGeom>
            <a:avLst/>
            <a:gdLst/>
            <a:ahLst/>
            <a:cxnLst/>
            <a:rect l="l" t="t" r="r" b="b"/>
            <a:pathLst>
              <a:path w="390525" h="403225">
                <a:moveTo>
                  <a:pt x="0" y="0"/>
                </a:moveTo>
                <a:lnTo>
                  <a:pt x="0" y="285369"/>
                </a:lnTo>
                <a:lnTo>
                  <a:pt x="390525" y="285369"/>
                </a:lnTo>
                <a:lnTo>
                  <a:pt x="390525" y="403098"/>
                </a:lnTo>
              </a:path>
            </a:pathLst>
          </a:custGeom>
          <a:ln w="19812">
            <a:solidFill>
              <a:srgbClr val="494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4285" y="2582417"/>
            <a:ext cx="2430145" cy="267970"/>
          </a:xfrm>
          <a:custGeom>
            <a:avLst/>
            <a:gdLst/>
            <a:ahLst/>
            <a:cxnLst/>
            <a:rect l="l" t="t" r="r" b="b"/>
            <a:pathLst>
              <a:path w="2430145" h="267969">
                <a:moveTo>
                  <a:pt x="0" y="0"/>
                </a:moveTo>
                <a:lnTo>
                  <a:pt x="0" y="150114"/>
                </a:lnTo>
                <a:lnTo>
                  <a:pt x="2430144" y="150114"/>
                </a:lnTo>
                <a:lnTo>
                  <a:pt x="2430144" y="267970"/>
                </a:lnTo>
              </a:path>
            </a:pathLst>
          </a:custGeom>
          <a:ln w="19812">
            <a:solidFill>
              <a:srgbClr val="40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0229" y="3595878"/>
            <a:ext cx="347345" cy="398780"/>
          </a:xfrm>
          <a:custGeom>
            <a:avLst/>
            <a:gdLst/>
            <a:ahLst/>
            <a:cxnLst/>
            <a:rect l="l" t="t" r="r" b="b"/>
            <a:pathLst>
              <a:path w="347344" h="398779">
                <a:moveTo>
                  <a:pt x="347090" y="0"/>
                </a:moveTo>
                <a:lnTo>
                  <a:pt x="347090" y="280797"/>
                </a:lnTo>
                <a:lnTo>
                  <a:pt x="0" y="280797"/>
                </a:lnTo>
                <a:lnTo>
                  <a:pt x="0" y="398526"/>
                </a:lnTo>
              </a:path>
            </a:pathLst>
          </a:custGeom>
          <a:ln w="19812">
            <a:solidFill>
              <a:srgbClr val="494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7701" y="2582417"/>
            <a:ext cx="2386965" cy="205740"/>
          </a:xfrm>
          <a:custGeom>
            <a:avLst/>
            <a:gdLst/>
            <a:ahLst/>
            <a:cxnLst/>
            <a:rect l="l" t="t" r="r" b="b"/>
            <a:pathLst>
              <a:path w="2386965" h="205739">
                <a:moveTo>
                  <a:pt x="2386965" y="0"/>
                </a:moveTo>
                <a:lnTo>
                  <a:pt x="2386965" y="87376"/>
                </a:lnTo>
                <a:lnTo>
                  <a:pt x="0" y="87376"/>
                </a:lnTo>
                <a:lnTo>
                  <a:pt x="0" y="205232"/>
                </a:lnTo>
              </a:path>
            </a:pathLst>
          </a:custGeom>
          <a:ln w="19811">
            <a:solidFill>
              <a:srgbClr val="40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5100" y="1746491"/>
            <a:ext cx="3734562" cy="91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3783" y="1877567"/>
            <a:ext cx="3736848" cy="91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7935" y="1993404"/>
            <a:ext cx="2872740" cy="71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1695" y="1909572"/>
            <a:ext cx="3625850" cy="807720"/>
          </a:xfrm>
          <a:custGeom>
            <a:avLst/>
            <a:gdLst/>
            <a:ahLst/>
            <a:cxnLst/>
            <a:rect l="l" t="t" r="r" b="b"/>
            <a:pathLst>
              <a:path w="3625850" h="807719">
                <a:moveTo>
                  <a:pt x="3544824" y="0"/>
                </a:moveTo>
                <a:lnTo>
                  <a:pt x="80772" y="0"/>
                </a:lnTo>
                <a:lnTo>
                  <a:pt x="49345" y="6351"/>
                </a:lnTo>
                <a:lnTo>
                  <a:pt x="23669" y="23669"/>
                </a:lnTo>
                <a:lnTo>
                  <a:pt x="6351" y="49345"/>
                </a:lnTo>
                <a:lnTo>
                  <a:pt x="0" y="80772"/>
                </a:lnTo>
                <a:lnTo>
                  <a:pt x="0" y="726948"/>
                </a:lnTo>
                <a:lnTo>
                  <a:pt x="6351" y="758374"/>
                </a:lnTo>
                <a:lnTo>
                  <a:pt x="23669" y="784050"/>
                </a:lnTo>
                <a:lnTo>
                  <a:pt x="49345" y="801368"/>
                </a:lnTo>
                <a:lnTo>
                  <a:pt x="80772" y="807719"/>
                </a:lnTo>
                <a:lnTo>
                  <a:pt x="3544824" y="807719"/>
                </a:lnTo>
                <a:lnTo>
                  <a:pt x="3576250" y="801368"/>
                </a:lnTo>
                <a:lnTo>
                  <a:pt x="3601926" y="784050"/>
                </a:lnTo>
                <a:lnTo>
                  <a:pt x="3619244" y="758374"/>
                </a:lnTo>
                <a:lnTo>
                  <a:pt x="3625596" y="726948"/>
                </a:lnTo>
                <a:lnTo>
                  <a:pt x="3625596" y="80772"/>
                </a:lnTo>
                <a:lnTo>
                  <a:pt x="3619244" y="49345"/>
                </a:lnTo>
                <a:lnTo>
                  <a:pt x="3601926" y="23669"/>
                </a:lnTo>
                <a:lnTo>
                  <a:pt x="3576250" y="6351"/>
                </a:lnTo>
                <a:lnTo>
                  <a:pt x="354482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01695" y="1909572"/>
            <a:ext cx="3625850" cy="807720"/>
          </a:xfrm>
          <a:custGeom>
            <a:avLst/>
            <a:gdLst/>
            <a:ahLst/>
            <a:cxnLst/>
            <a:rect l="l" t="t" r="r" b="b"/>
            <a:pathLst>
              <a:path w="3625850" h="807719">
                <a:moveTo>
                  <a:pt x="0" y="80772"/>
                </a:moveTo>
                <a:lnTo>
                  <a:pt x="6351" y="49345"/>
                </a:lnTo>
                <a:lnTo>
                  <a:pt x="23669" y="23669"/>
                </a:lnTo>
                <a:lnTo>
                  <a:pt x="49345" y="6351"/>
                </a:lnTo>
                <a:lnTo>
                  <a:pt x="80772" y="0"/>
                </a:lnTo>
                <a:lnTo>
                  <a:pt x="3544824" y="0"/>
                </a:lnTo>
                <a:lnTo>
                  <a:pt x="3576250" y="6351"/>
                </a:lnTo>
                <a:lnTo>
                  <a:pt x="3601926" y="23669"/>
                </a:lnTo>
                <a:lnTo>
                  <a:pt x="3619244" y="49345"/>
                </a:lnTo>
                <a:lnTo>
                  <a:pt x="3625596" y="80772"/>
                </a:lnTo>
                <a:lnTo>
                  <a:pt x="3625596" y="726948"/>
                </a:lnTo>
                <a:lnTo>
                  <a:pt x="3619244" y="758374"/>
                </a:lnTo>
                <a:lnTo>
                  <a:pt x="3601926" y="784050"/>
                </a:lnTo>
                <a:lnTo>
                  <a:pt x="3576250" y="801368"/>
                </a:lnTo>
                <a:lnTo>
                  <a:pt x="3544824" y="807719"/>
                </a:lnTo>
                <a:lnTo>
                  <a:pt x="80772" y="807719"/>
                </a:lnTo>
                <a:lnTo>
                  <a:pt x="49345" y="801368"/>
                </a:lnTo>
                <a:lnTo>
                  <a:pt x="23669" y="784050"/>
                </a:lnTo>
                <a:lnTo>
                  <a:pt x="6351" y="758374"/>
                </a:lnTo>
                <a:lnTo>
                  <a:pt x="0" y="726948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56559" y="2055622"/>
            <a:ext cx="2514600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58495" marR="5080" indent="-646430">
              <a:lnSpc>
                <a:spcPts val="1639"/>
              </a:lnSpc>
              <a:spcBef>
                <a:spcPts val="380"/>
              </a:spcBef>
            </a:pPr>
            <a:r>
              <a:rPr sz="1600" b="1" spc="-180" dirty="0">
                <a:latin typeface="Arial"/>
                <a:cs typeface="Arial"/>
              </a:rPr>
              <a:t>Вводит </a:t>
            </a:r>
            <a:r>
              <a:rPr sz="1600" b="1" spc="-165" dirty="0">
                <a:latin typeface="Arial"/>
                <a:cs typeface="Arial"/>
              </a:rPr>
              <a:t>2 </a:t>
            </a:r>
            <a:r>
              <a:rPr sz="1600" b="1" spc="-180" dirty="0">
                <a:latin typeface="Arial"/>
                <a:cs typeface="Arial"/>
              </a:rPr>
              <a:t>основных принципа  </a:t>
            </a:r>
            <a:r>
              <a:rPr sz="1600" b="1" spc="-165" dirty="0">
                <a:latin typeface="Arial"/>
                <a:cs typeface="Arial"/>
              </a:rPr>
              <a:t>безопасности: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7031" y="2758439"/>
            <a:ext cx="3097530" cy="915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4191" y="2889504"/>
            <a:ext cx="3101339" cy="918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759" y="2948952"/>
            <a:ext cx="3195828" cy="830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103" y="2921507"/>
            <a:ext cx="2990215" cy="807720"/>
          </a:xfrm>
          <a:custGeom>
            <a:avLst/>
            <a:gdLst/>
            <a:ahLst/>
            <a:cxnLst/>
            <a:rect l="l" t="t" r="r" b="b"/>
            <a:pathLst>
              <a:path w="2990215" h="807720">
                <a:moveTo>
                  <a:pt x="2909316" y="0"/>
                </a:moveTo>
                <a:lnTo>
                  <a:pt x="80772" y="0"/>
                </a:lnTo>
                <a:lnTo>
                  <a:pt x="49329" y="6351"/>
                </a:lnTo>
                <a:lnTo>
                  <a:pt x="23655" y="23669"/>
                </a:lnTo>
                <a:lnTo>
                  <a:pt x="6346" y="49345"/>
                </a:lnTo>
                <a:lnTo>
                  <a:pt x="0" y="80771"/>
                </a:lnTo>
                <a:lnTo>
                  <a:pt x="0" y="726947"/>
                </a:lnTo>
                <a:lnTo>
                  <a:pt x="6346" y="758374"/>
                </a:lnTo>
                <a:lnTo>
                  <a:pt x="23655" y="784050"/>
                </a:lnTo>
                <a:lnTo>
                  <a:pt x="49329" y="801368"/>
                </a:lnTo>
                <a:lnTo>
                  <a:pt x="80772" y="807719"/>
                </a:lnTo>
                <a:lnTo>
                  <a:pt x="2909316" y="807719"/>
                </a:lnTo>
                <a:lnTo>
                  <a:pt x="2940742" y="801368"/>
                </a:lnTo>
                <a:lnTo>
                  <a:pt x="2966418" y="784050"/>
                </a:lnTo>
                <a:lnTo>
                  <a:pt x="2983736" y="758374"/>
                </a:lnTo>
                <a:lnTo>
                  <a:pt x="2990088" y="726947"/>
                </a:lnTo>
                <a:lnTo>
                  <a:pt x="2990088" y="80771"/>
                </a:lnTo>
                <a:lnTo>
                  <a:pt x="2983736" y="49345"/>
                </a:lnTo>
                <a:lnTo>
                  <a:pt x="2966418" y="23669"/>
                </a:lnTo>
                <a:lnTo>
                  <a:pt x="2940742" y="6351"/>
                </a:lnTo>
                <a:lnTo>
                  <a:pt x="290931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3" y="2921507"/>
            <a:ext cx="2990215" cy="807720"/>
          </a:xfrm>
          <a:custGeom>
            <a:avLst/>
            <a:gdLst/>
            <a:ahLst/>
            <a:cxnLst/>
            <a:rect l="l" t="t" r="r" b="b"/>
            <a:pathLst>
              <a:path w="2990215" h="807720">
                <a:moveTo>
                  <a:pt x="0" y="80771"/>
                </a:moveTo>
                <a:lnTo>
                  <a:pt x="6346" y="49345"/>
                </a:lnTo>
                <a:lnTo>
                  <a:pt x="23655" y="23669"/>
                </a:lnTo>
                <a:lnTo>
                  <a:pt x="49329" y="6351"/>
                </a:lnTo>
                <a:lnTo>
                  <a:pt x="80772" y="0"/>
                </a:lnTo>
                <a:lnTo>
                  <a:pt x="2909316" y="0"/>
                </a:lnTo>
                <a:lnTo>
                  <a:pt x="2940742" y="6351"/>
                </a:lnTo>
                <a:lnTo>
                  <a:pt x="2966418" y="23669"/>
                </a:lnTo>
                <a:lnTo>
                  <a:pt x="2983736" y="49345"/>
                </a:lnTo>
                <a:lnTo>
                  <a:pt x="2990088" y="80771"/>
                </a:lnTo>
                <a:lnTo>
                  <a:pt x="2990088" y="726947"/>
                </a:lnTo>
                <a:lnTo>
                  <a:pt x="2983736" y="758374"/>
                </a:lnTo>
                <a:lnTo>
                  <a:pt x="2966418" y="784050"/>
                </a:lnTo>
                <a:lnTo>
                  <a:pt x="2940742" y="801368"/>
                </a:lnTo>
                <a:lnTo>
                  <a:pt x="2909316" y="807719"/>
                </a:lnTo>
                <a:lnTo>
                  <a:pt x="80772" y="807719"/>
                </a:lnTo>
                <a:lnTo>
                  <a:pt x="49329" y="801368"/>
                </a:lnTo>
                <a:lnTo>
                  <a:pt x="23655" y="784050"/>
                </a:lnTo>
                <a:lnTo>
                  <a:pt x="6346" y="758374"/>
                </a:lnTo>
                <a:lnTo>
                  <a:pt x="0" y="726947"/>
                </a:lnTo>
                <a:lnTo>
                  <a:pt x="0" y="80771"/>
                </a:lnTo>
                <a:close/>
              </a:path>
            </a:pathLst>
          </a:custGeom>
          <a:ln w="9144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90117" y="3006344"/>
            <a:ext cx="2874645" cy="6070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270" algn="ctr">
              <a:lnSpc>
                <a:spcPct val="86100"/>
              </a:lnSpc>
              <a:spcBef>
                <a:spcPts val="335"/>
              </a:spcBef>
            </a:pPr>
            <a:r>
              <a:rPr sz="1400" b="1" spc="-155" dirty="0">
                <a:latin typeface="Arial"/>
                <a:cs typeface="Arial"/>
              </a:rPr>
              <a:t>Предупреждение и </a:t>
            </a:r>
            <a:r>
              <a:rPr sz="1400" b="1" spc="-150" dirty="0">
                <a:latin typeface="Arial"/>
                <a:cs typeface="Arial"/>
              </a:rPr>
              <a:t>профилактика  </a:t>
            </a:r>
            <a:r>
              <a:rPr sz="1400" b="1" spc="-140" dirty="0">
                <a:latin typeface="Arial"/>
                <a:cs typeface="Arial"/>
              </a:rPr>
              <a:t>опасностей, </a:t>
            </a:r>
            <a:r>
              <a:rPr sz="1400" b="1" spc="-150" dirty="0">
                <a:latin typeface="Arial"/>
                <a:cs typeface="Arial"/>
              </a:rPr>
              <a:t>ликвидация </a:t>
            </a:r>
            <a:r>
              <a:rPr sz="1400" b="1" spc="-155" dirty="0">
                <a:latin typeface="Arial"/>
                <a:cs typeface="Arial"/>
              </a:rPr>
              <a:t>или снижение  </a:t>
            </a:r>
            <a:r>
              <a:rPr sz="1400" b="1" spc="-150" dirty="0">
                <a:latin typeface="Arial"/>
                <a:cs typeface="Arial"/>
              </a:rPr>
              <a:t>уровня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профриска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0623" y="3965447"/>
            <a:ext cx="2835402" cy="178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783" y="4096524"/>
            <a:ext cx="2840736" cy="1793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8827" y="4134624"/>
            <a:ext cx="2935224" cy="1746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5695" y="4128515"/>
            <a:ext cx="2729865" cy="1682750"/>
          </a:xfrm>
          <a:custGeom>
            <a:avLst/>
            <a:gdLst/>
            <a:ahLst/>
            <a:cxnLst/>
            <a:rect l="l" t="t" r="r" b="b"/>
            <a:pathLst>
              <a:path w="2729865" h="1682750">
                <a:moveTo>
                  <a:pt x="2561209" y="0"/>
                </a:moveTo>
                <a:lnTo>
                  <a:pt x="168249" y="0"/>
                </a:lnTo>
                <a:lnTo>
                  <a:pt x="123520" y="6008"/>
                </a:lnTo>
                <a:lnTo>
                  <a:pt x="83328" y="22968"/>
                </a:lnTo>
                <a:lnTo>
                  <a:pt x="49277" y="49275"/>
                </a:lnTo>
                <a:lnTo>
                  <a:pt x="22970" y="83330"/>
                </a:lnTo>
                <a:lnTo>
                  <a:pt x="6009" y="123531"/>
                </a:lnTo>
                <a:lnTo>
                  <a:pt x="0" y="168274"/>
                </a:lnTo>
                <a:lnTo>
                  <a:pt x="0" y="1514246"/>
                </a:lnTo>
                <a:lnTo>
                  <a:pt x="6009" y="1558975"/>
                </a:lnTo>
                <a:lnTo>
                  <a:pt x="22970" y="1599167"/>
                </a:lnTo>
                <a:lnTo>
                  <a:pt x="49277" y="1633218"/>
                </a:lnTo>
                <a:lnTo>
                  <a:pt x="83328" y="1659525"/>
                </a:lnTo>
                <a:lnTo>
                  <a:pt x="123520" y="1676486"/>
                </a:lnTo>
                <a:lnTo>
                  <a:pt x="168249" y="1682495"/>
                </a:lnTo>
                <a:lnTo>
                  <a:pt x="2561209" y="1682495"/>
                </a:lnTo>
                <a:lnTo>
                  <a:pt x="2605952" y="1676486"/>
                </a:lnTo>
                <a:lnTo>
                  <a:pt x="2646153" y="1659525"/>
                </a:lnTo>
                <a:lnTo>
                  <a:pt x="2680208" y="1633218"/>
                </a:lnTo>
                <a:lnTo>
                  <a:pt x="2706515" y="1599167"/>
                </a:lnTo>
                <a:lnTo>
                  <a:pt x="2723475" y="1558975"/>
                </a:lnTo>
                <a:lnTo>
                  <a:pt x="2729484" y="1514246"/>
                </a:lnTo>
                <a:lnTo>
                  <a:pt x="2729484" y="168274"/>
                </a:lnTo>
                <a:lnTo>
                  <a:pt x="2723475" y="123531"/>
                </a:lnTo>
                <a:lnTo>
                  <a:pt x="2706515" y="83330"/>
                </a:lnTo>
                <a:lnTo>
                  <a:pt x="2680208" y="49275"/>
                </a:lnTo>
                <a:lnTo>
                  <a:pt x="2646153" y="22968"/>
                </a:lnTo>
                <a:lnTo>
                  <a:pt x="2605952" y="6008"/>
                </a:lnTo>
                <a:lnTo>
                  <a:pt x="256120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5695" y="4128515"/>
            <a:ext cx="2729865" cy="1682750"/>
          </a:xfrm>
          <a:custGeom>
            <a:avLst/>
            <a:gdLst/>
            <a:ahLst/>
            <a:cxnLst/>
            <a:rect l="l" t="t" r="r" b="b"/>
            <a:pathLst>
              <a:path w="2729865" h="1682750">
                <a:moveTo>
                  <a:pt x="0" y="168274"/>
                </a:moveTo>
                <a:lnTo>
                  <a:pt x="6009" y="123531"/>
                </a:lnTo>
                <a:lnTo>
                  <a:pt x="22970" y="83330"/>
                </a:lnTo>
                <a:lnTo>
                  <a:pt x="49277" y="49275"/>
                </a:lnTo>
                <a:lnTo>
                  <a:pt x="83328" y="22968"/>
                </a:lnTo>
                <a:lnTo>
                  <a:pt x="123520" y="6008"/>
                </a:lnTo>
                <a:lnTo>
                  <a:pt x="168249" y="0"/>
                </a:lnTo>
                <a:lnTo>
                  <a:pt x="2561209" y="0"/>
                </a:lnTo>
                <a:lnTo>
                  <a:pt x="2605952" y="6008"/>
                </a:lnTo>
                <a:lnTo>
                  <a:pt x="2646153" y="22968"/>
                </a:lnTo>
                <a:lnTo>
                  <a:pt x="2680208" y="49275"/>
                </a:lnTo>
                <a:lnTo>
                  <a:pt x="2706515" y="83330"/>
                </a:lnTo>
                <a:lnTo>
                  <a:pt x="2723475" y="123531"/>
                </a:lnTo>
                <a:lnTo>
                  <a:pt x="2729484" y="168274"/>
                </a:lnTo>
                <a:lnTo>
                  <a:pt x="2729484" y="1514246"/>
                </a:lnTo>
                <a:lnTo>
                  <a:pt x="2723475" y="1558975"/>
                </a:lnTo>
                <a:lnTo>
                  <a:pt x="2706515" y="1599167"/>
                </a:lnTo>
                <a:lnTo>
                  <a:pt x="2680208" y="1633218"/>
                </a:lnTo>
                <a:lnTo>
                  <a:pt x="2646153" y="1659525"/>
                </a:lnTo>
                <a:lnTo>
                  <a:pt x="2605952" y="1676486"/>
                </a:lnTo>
                <a:lnTo>
                  <a:pt x="2561209" y="1682495"/>
                </a:lnTo>
                <a:lnTo>
                  <a:pt x="168249" y="1682495"/>
                </a:lnTo>
                <a:lnTo>
                  <a:pt x="123520" y="1676486"/>
                </a:lnTo>
                <a:lnTo>
                  <a:pt x="83328" y="1659525"/>
                </a:lnTo>
                <a:lnTo>
                  <a:pt x="49277" y="1633218"/>
                </a:lnTo>
                <a:lnTo>
                  <a:pt x="22970" y="1599167"/>
                </a:lnTo>
                <a:lnTo>
                  <a:pt x="6009" y="1558975"/>
                </a:lnTo>
                <a:lnTo>
                  <a:pt x="0" y="1514246"/>
                </a:lnTo>
                <a:lnTo>
                  <a:pt x="0" y="168274"/>
                </a:lnTo>
                <a:close/>
              </a:path>
            </a:pathLst>
          </a:custGeom>
          <a:ln w="9144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72185" y="4191761"/>
            <a:ext cx="2615565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00"/>
              </a:spcBef>
            </a:pPr>
            <a:r>
              <a:rPr sz="1400" b="1" spc="-155" dirty="0">
                <a:latin typeface="Arial"/>
                <a:cs typeface="Arial"/>
              </a:rPr>
              <a:t>Осуществляется путем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постоянной</a:t>
            </a:r>
            <a:endParaRPr sz="1400">
              <a:latin typeface="Arial"/>
              <a:cs typeface="Arial"/>
            </a:endParaRPr>
          </a:p>
          <a:p>
            <a:pPr marL="184785" marR="174625" algn="ctr">
              <a:lnSpc>
                <a:spcPts val="1450"/>
              </a:lnSpc>
              <a:spcBef>
                <a:spcPts val="120"/>
              </a:spcBef>
            </a:pPr>
            <a:r>
              <a:rPr sz="1400" b="1" spc="-135" dirty="0">
                <a:latin typeface="Liberation Sans Narrow"/>
                <a:cs typeface="Liberation Sans Narrow"/>
              </a:rPr>
              <a:t>(</a:t>
            </a:r>
            <a:r>
              <a:rPr sz="1400" b="1" spc="-135" dirty="0">
                <a:latin typeface="Arial"/>
                <a:cs typeface="Arial"/>
              </a:rPr>
              <a:t>систематической) </a:t>
            </a:r>
            <a:r>
              <a:rPr sz="1400" b="1" spc="-150" dirty="0">
                <a:latin typeface="Arial"/>
                <a:cs typeface="Arial"/>
              </a:rPr>
              <a:t>реализации  работодателем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комплекса</a:t>
            </a:r>
            <a:endParaRPr sz="1400">
              <a:latin typeface="Arial"/>
              <a:cs typeface="Arial"/>
            </a:endParaRPr>
          </a:p>
          <a:p>
            <a:pPr marL="271780">
              <a:lnSpc>
                <a:spcPts val="1320"/>
              </a:lnSpc>
            </a:pPr>
            <a:r>
              <a:rPr sz="1400" b="1" spc="-155" dirty="0">
                <a:latin typeface="Arial"/>
                <a:cs typeface="Arial"/>
              </a:rPr>
              <a:t>мероприятий по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65" dirty="0">
                <a:latin typeface="Arial"/>
                <a:cs typeface="Arial"/>
              </a:rPr>
              <a:t>улучшению</a:t>
            </a:r>
            <a:endParaRPr sz="1400">
              <a:latin typeface="Arial"/>
              <a:cs typeface="Arial"/>
            </a:endParaRPr>
          </a:p>
          <a:p>
            <a:pPr marL="33655" marR="26034" algn="ctr">
              <a:lnSpc>
                <a:spcPts val="1440"/>
              </a:lnSpc>
              <a:spcBef>
                <a:spcPts val="135"/>
              </a:spcBef>
            </a:pPr>
            <a:r>
              <a:rPr sz="1400" b="1" spc="-155" dirty="0">
                <a:latin typeface="Arial"/>
                <a:cs typeface="Arial"/>
              </a:rPr>
              <a:t>условий </a:t>
            </a:r>
            <a:r>
              <a:rPr sz="1400" b="1" spc="-145" dirty="0">
                <a:latin typeface="Arial"/>
                <a:cs typeface="Arial"/>
              </a:rPr>
              <a:t>труда </a:t>
            </a:r>
            <a:r>
              <a:rPr sz="1400" b="1" spc="-155" dirty="0">
                <a:latin typeface="Arial"/>
                <a:cs typeface="Arial"/>
              </a:rPr>
              <a:t>и </a:t>
            </a:r>
            <a:r>
              <a:rPr sz="1400" b="1" spc="-165" dirty="0">
                <a:latin typeface="Arial"/>
                <a:cs typeface="Arial"/>
              </a:rPr>
              <a:t>снижению </a:t>
            </a:r>
            <a:r>
              <a:rPr sz="1400" b="1" spc="-150" dirty="0">
                <a:latin typeface="Arial"/>
                <a:cs typeface="Arial"/>
              </a:rPr>
              <a:t>уровня  </a:t>
            </a:r>
            <a:r>
              <a:rPr sz="1400" b="1" spc="-155" dirty="0">
                <a:latin typeface="Arial"/>
                <a:cs typeface="Arial"/>
              </a:rPr>
              <a:t>профриска </a:t>
            </a:r>
            <a:r>
              <a:rPr sz="1400" b="1" spc="-140" dirty="0">
                <a:latin typeface="Arial"/>
                <a:cs typeface="Arial"/>
              </a:rPr>
              <a:t>с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65" dirty="0">
                <a:latin typeface="Arial"/>
                <a:cs typeface="Arial"/>
              </a:rPr>
              <a:t>соблюдением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ts val="1325"/>
              </a:lnSpc>
            </a:pPr>
            <a:r>
              <a:rPr sz="1400" b="1" spc="-150" dirty="0">
                <a:latin typeface="Arial"/>
                <a:cs typeface="Arial"/>
              </a:rPr>
              <a:t>последовательности</a:t>
            </a:r>
            <a:endParaRPr sz="1400">
              <a:latin typeface="Arial"/>
              <a:cs typeface="Arial"/>
            </a:endParaRPr>
          </a:p>
          <a:p>
            <a:pPr marL="2540" algn="ctr">
              <a:lnSpc>
                <a:spcPts val="1560"/>
              </a:lnSpc>
            </a:pPr>
            <a:r>
              <a:rPr sz="1400" b="1" spc="-140" dirty="0">
                <a:latin typeface="Arial"/>
                <a:cs typeface="Arial"/>
              </a:rPr>
              <a:t>(приоритетности) </a:t>
            </a:r>
            <a:r>
              <a:rPr sz="1400" b="1" spc="-145" dirty="0">
                <a:latin typeface="Arial"/>
                <a:cs typeface="Arial"/>
              </a:rPr>
              <a:t>их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реализации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90388" y="2820911"/>
            <a:ext cx="3224021" cy="913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29071" y="2951988"/>
            <a:ext cx="3227831" cy="9189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3352" y="3012960"/>
            <a:ext cx="3355848" cy="8290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6984" y="2983992"/>
            <a:ext cx="3116580" cy="807720"/>
          </a:xfrm>
          <a:custGeom>
            <a:avLst/>
            <a:gdLst/>
            <a:ahLst/>
            <a:cxnLst/>
            <a:rect l="l" t="t" r="r" b="b"/>
            <a:pathLst>
              <a:path w="3116579" h="807720">
                <a:moveTo>
                  <a:pt x="3035808" y="0"/>
                </a:moveTo>
                <a:lnTo>
                  <a:pt x="80771" y="0"/>
                </a:lnTo>
                <a:lnTo>
                  <a:pt x="49345" y="6351"/>
                </a:lnTo>
                <a:lnTo>
                  <a:pt x="23669" y="23669"/>
                </a:lnTo>
                <a:lnTo>
                  <a:pt x="6351" y="49345"/>
                </a:lnTo>
                <a:lnTo>
                  <a:pt x="0" y="80772"/>
                </a:lnTo>
                <a:lnTo>
                  <a:pt x="0" y="726948"/>
                </a:lnTo>
                <a:lnTo>
                  <a:pt x="6351" y="758374"/>
                </a:lnTo>
                <a:lnTo>
                  <a:pt x="23669" y="784050"/>
                </a:lnTo>
                <a:lnTo>
                  <a:pt x="49345" y="801368"/>
                </a:lnTo>
                <a:lnTo>
                  <a:pt x="80771" y="807720"/>
                </a:lnTo>
                <a:lnTo>
                  <a:pt x="3035808" y="807720"/>
                </a:lnTo>
                <a:lnTo>
                  <a:pt x="3067234" y="801368"/>
                </a:lnTo>
                <a:lnTo>
                  <a:pt x="3092910" y="784050"/>
                </a:lnTo>
                <a:lnTo>
                  <a:pt x="3110228" y="758374"/>
                </a:lnTo>
                <a:lnTo>
                  <a:pt x="3116580" y="726948"/>
                </a:lnTo>
                <a:lnTo>
                  <a:pt x="3116580" y="80772"/>
                </a:lnTo>
                <a:lnTo>
                  <a:pt x="3110228" y="49345"/>
                </a:lnTo>
                <a:lnTo>
                  <a:pt x="3092910" y="23669"/>
                </a:lnTo>
                <a:lnTo>
                  <a:pt x="3067234" y="6351"/>
                </a:lnTo>
                <a:lnTo>
                  <a:pt x="303580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86984" y="2983992"/>
            <a:ext cx="3116580" cy="807720"/>
          </a:xfrm>
          <a:custGeom>
            <a:avLst/>
            <a:gdLst/>
            <a:ahLst/>
            <a:cxnLst/>
            <a:rect l="l" t="t" r="r" b="b"/>
            <a:pathLst>
              <a:path w="3116579" h="807720">
                <a:moveTo>
                  <a:pt x="0" y="80772"/>
                </a:moveTo>
                <a:lnTo>
                  <a:pt x="6351" y="49345"/>
                </a:lnTo>
                <a:lnTo>
                  <a:pt x="23669" y="23669"/>
                </a:lnTo>
                <a:lnTo>
                  <a:pt x="49345" y="6351"/>
                </a:lnTo>
                <a:lnTo>
                  <a:pt x="80771" y="0"/>
                </a:lnTo>
                <a:lnTo>
                  <a:pt x="3035808" y="0"/>
                </a:lnTo>
                <a:lnTo>
                  <a:pt x="3067234" y="6351"/>
                </a:lnTo>
                <a:lnTo>
                  <a:pt x="3092910" y="23669"/>
                </a:lnTo>
                <a:lnTo>
                  <a:pt x="3110228" y="49345"/>
                </a:lnTo>
                <a:lnTo>
                  <a:pt x="3116580" y="80772"/>
                </a:lnTo>
                <a:lnTo>
                  <a:pt x="3116580" y="726948"/>
                </a:lnTo>
                <a:lnTo>
                  <a:pt x="3110228" y="758374"/>
                </a:lnTo>
                <a:lnTo>
                  <a:pt x="3092910" y="784050"/>
                </a:lnTo>
                <a:lnTo>
                  <a:pt x="3067234" y="801368"/>
                </a:lnTo>
                <a:lnTo>
                  <a:pt x="3035808" y="807720"/>
                </a:lnTo>
                <a:lnTo>
                  <a:pt x="80771" y="807720"/>
                </a:lnTo>
                <a:lnTo>
                  <a:pt x="49345" y="801368"/>
                </a:lnTo>
                <a:lnTo>
                  <a:pt x="23669" y="784050"/>
                </a:lnTo>
                <a:lnTo>
                  <a:pt x="6351" y="758374"/>
                </a:lnTo>
                <a:lnTo>
                  <a:pt x="0" y="726948"/>
                </a:lnTo>
                <a:lnTo>
                  <a:pt x="0" y="80772"/>
                </a:lnTo>
                <a:close/>
              </a:path>
            </a:pathLst>
          </a:custGeom>
          <a:ln w="9143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28259" y="3068827"/>
            <a:ext cx="3035300" cy="607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0"/>
              </a:lnSpc>
              <a:spcBef>
                <a:spcPts val="105"/>
              </a:spcBef>
            </a:pPr>
            <a:r>
              <a:rPr sz="1400" b="1" spc="-160" dirty="0">
                <a:latin typeface="Arial"/>
                <a:cs typeface="Arial"/>
              </a:rPr>
              <a:t>Минимизация </a:t>
            </a:r>
            <a:r>
              <a:rPr sz="1400" b="1" spc="-150" dirty="0">
                <a:latin typeface="Arial"/>
                <a:cs typeface="Arial"/>
              </a:rPr>
              <a:t>последствий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60" dirty="0">
                <a:latin typeface="Arial"/>
                <a:cs typeface="Arial"/>
              </a:rPr>
              <a:t>повреждения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45"/>
              </a:lnSpc>
            </a:pPr>
            <a:r>
              <a:rPr sz="1400" b="1" spc="-150" dirty="0">
                <a:latin typeface="Arial"/>
                <a:cs typeface="Arial"/>
              </a:rPr>
              <a:t>здоровья </a:t>
            </a:r>
            <a:r>
              <a:rPr sz="1400" b="1" spc="-140" dirty="0">
                <a:latin typeface="Arial"/>
                <a:cs typeface="Arial"/>
              </a:rPr>
              <a:t>работников, </a:t>
            </a:r>
            <a:r>
              <a:rPr sz="1400" b="1" spc="-145" dirty="0">
                <a:latin typeface="Arial"/>
                <a:cs typeface="Arial"/>
              </a:rPr>
              <a:t>которые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b="1" spc="-150" dirty="0">
                <a:latin typeface="Arial"/>
                <a:cs typeface="Arial"/>
              </a:rPr>
              <a:t>удалось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предотвратить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56959" y="4032503"/>
            <a:ext cx="2471166" cy="16390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95644" y="4163555"/>
            <a:ext cx="2474976" cy="1644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69735" y="4218444"/>
            <a:ext cx="2564891" cy="15651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53555" y="4195571"/>
            <a:ext cx="2364105" cy="1533525"/>
          </a:xfrm>
          <a:custGeom>
            <a:avLst/>
            <a:gdLst/>
            <a:ahLst/>
            <a:cxnLst/>
            <a:rect l="l" t="t" r="r" b="b"/>
            <a:pathLst>
              <a:path w="2364104" h="1533525">
                <a:moveTo>
                  <a:pt x="2210435" y="0"/>
                </a:moveTo>
                <a:lnTo>
                  <a:pt x="153289" y="0"/>
                </a:lnTo>
                <a:lnTo>
                  <a:pt x="104818" y="7809"/>
                </a:lnTo>
                <a:lnTo>
                  <a:pt x="62736" y="29561"/>
                </a:lnTo>
                <a:lnTo>
                  <a:pt x="29561" y="62736"/>
                </a:lnTo>
                <a:lnTo>
                  <a:pt x="7809" y="104818"/>
                </a:lnTo>
                <a:lnTo>
                  <a:pt x="0" y="153288"/>
                </a:lnTo>
                <a:lnTo>
                  <a:pt x="0" y="1379855"/>
                </a:lnTo>
                <a:lnTo>
                  <a:pt x="7809" y="1428300"/>
                </a:lnTo>
                <a:lnTo>
                  <a:pt x="29561" y="1470379"/>
                </a:lnTo>
                <a:lnTo>
                  <a:pt x="62736" y="1503564"/>
                </a:lnTo>
                <a:lnTo>
                  <a:pt x="104818" y="1525327"/>
                </a:lnTo>
                <a:lnTo>
                  <a:pt x="153289" y="1533143"/>
                </a:lnTo>
                <a:lnTo>
                  <a:pt x="2210435" y="1533143"/>
                </a:lnTo>
                <a:lnTo>
                  <a:pt x="2258905" y="1525327"/>
                </a:lnTo>
                <a:lnTo>
                  <a:pt x="2300987" y="1503564"/>
                </a:lnTo>
                <a:lnTo>
                  <a:pt x="2334162" y="1470379"/>
                </a:lnTo>
                <a:lnTo>
                  <a:pt x="2355914" y="1428300"/>
                </a:lnTo>
                <a:lnTo>
                  <a:pt x="2363724" y="1379855"/>
                </a:lnTo>
                <a:lnTo>
                  <a:pt x="2363724" y="153288"/>
                </a:lnTo>
                <a:lnTo>
                  <a:pt x="2355914" y="104818"/>
                </a:lnTo>
                <a:lnTo>
                  <a:pt x="2334162" y="62736"/>
                </a:lnTo>
                <a:lnTo>
                  <a:pt x="2300987" y="29561"/>
                </a:lnTo>
                <a:lnTo>
                  <a:pt x="2258905" y="7809"/>
                </a:lnTo>
                <a:lnTo>
                  <a:pt x="221043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53555" y="4195571"/>
            <a:ext cx="2364105" cy="1533525"/>
          </a:xfrm>
          <a:custGeom>
            <a:avLst/>
            <a:gdLst/>
            <a:ahLst/>
            <a:cxnLst/>
            <a:rect l="l" t="t" r="r" b="b"/>
            <a:pathLst>
              <a:path w="2364104" h="1533525">
                <a:moveTo>
                  <a:pt x="0" y="153288"/>
                </a:moveTo>
                <a:lnTo>
                  <a:pt x="7809" y="104818"/>
                </a:lnTo>
                <a:lnTo>
                  <a:pt x="29561" y="62736"/>
                </a:lnTo>
                <a:lnTo>
                  <a:pt x="62736" y="29561"/>
                </a:lnTo>
                <a:lnTo>
                  <a:pt x="104818" y="7809"/>
                </a:lnTo>
                <a:lnTo>
                  <a:pt x="153289" y="0"/>
                </a:lnTo>
                <a:lnTo>
                  <a:pt x="2210435" y="0"/>
                </a:lnTo>
                <a:lnTo>
                  <a:pt x="2258905" y="7809"/>
                </a:lnTo>
                <a:lnTo>
                  <a:pt x="2300987" y="29561"/>
                </a:lnTo>
                <a:lnTo>
                  <a:pt x="2334162" y="62736"/>
                </a:lnTo>
                <a:lnTo>
                  <a:pt x="2355914" y="104818"/>
                </a:lnTo>
                <a:lnTo>
                  <a:pt x="2363724" y="153288"/>
                </a:lnTo>
                <a:lnTo>
                  <a:pt x="2363724" y="1379855"/>
                </a:lnTo>
                <a:lnTo>
                  <a:pt x="2355914" y="1428300"/>
                </a:lnTo>
                <a:lnTo>
                  <a:pt x="2334162" y="1470379"/>
                </a:lnTo>
                <a:lnTo>
                  <a:pt x="2300987" y="1503564"/>
                </a:lnTo>
                <a:lnTo>
                  <a:pt x="2258905" y="1525327"/>
                </a:lnTo>
                <a:lnTo>
                  <a:pt x="2210435" y="1533143"/>
                </a:lnTo>
                <a:lnTo>
                  <a:pt x="153289" y="1533143"/>
                </a:lnTo>
                <a:lnTo>
                  <a:pt x="104818" y="1525327"/>
                </a:lnTo>
                <a:lnTo>
                  <a:pt x="62736" y="1503564"/>
                </a:lnTo>
                <a:lnTo>
                  <a:pt x="29561" y="1470379"/>
                </a:lnTo>
                <a:lnTo>
                  <a:pt x="7809" y="1428300"/>
                </a:lnTo>
                <a:lnTo>
                  <a:pt x="0" y="1379855"/>
                </a:lnTo>
                <a:lnTo>
                  <a:pt x="0" y="153288"/>
                </a:lnTo>
                <a:close/>
              </a:path>
            </a:pathLst>
          </a:custGeom>
          <a:ln w="9144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414896" y="4275835"/>
            <a:ext cx="2241550" cy="13417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0005" marR="29209" indent="272415">
              <a:lnSpc>
                <a:spcPts val="1440"/>
              </a:lnSpc>
              <a:spcBef>
                <a:spcPts val="350"/>
              </a:spcBef>
            </a:pPr>
            <a:r>
              <a:rPr sz="1400" b="1" spc="-150" dirty="0">
                <a:latin typeface="Arial"/>
                <a:cs typeface="Arial"/>
              </a:rPr>
              <a:t>Работодатель </a:t>
            </a:r>
            <a:r>
              <a:rPr sz="1400" b="1" spc="-160" dirty="0">
                <a:latin typeface="Arial"/>
                <a:cs typeface="Arial"/>
              </a:rPr>
              <a:t>должен  </a:t>
            </a:r>
            <a:r>
              <a:rPr sz="1400" b="1" spc="-150" dirty="0">
                <a:latin typeface="Arial"/>
                <a:cs typeface="Arial"/>
              </a:rPr>
              <a:t>предусмотреть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мероприятия</a:t>
            </a:r>
            <a:r>
              <a:rPr sz="1400" b="1" spc="-140" dirty="0">
                <a:latin typeface="Liberation Sans Narrow"/>
                <a:cs typeface="Liberation Sans Narrow"/>
              </a:rPr>
              <a:t>,</a:t>
            </a:r>
            <a:endParaRPr sz="1400">
              <a:latin typeface="Liberation Sans Narrow"/>
              <a:cs typeface="Liberation Sans Narrow"/>
            </a:endParaRPr>
          </a:p>
          <a:p>
            <a:pPr marL="190500" marR="183515" indent="223520">
              <a:lnSpc>
                <a:spcPts val="1440"/>
              </a:lnSpc>
              <a:spcBef>
                <a:spcPts val="10"/>
              </a:spcBef>
            </a:pPr>
            <a:r>
              <a:rPr sz="1400" b="1" spc="-145" dirty="0">
                <a:latin typeface="Arial"/>
                <a:cs typeface="Arial"/>
              </a:rPr>
              <a:t>которые </a:t>
            </a:r>
            <a:r>
              <a:rPr sz="1400" b="1" spc="-150" dirty="0">
                <a:latin typeface="Arial"/>
                <a:cs typeface="Arial"/>
              </a:rPr>
              <a:t>обеспечат  </a:t>
            </a:r>
            <a:r>
              <a:rPr sz="1400" b="1" spc="-155" dirty="0">
                <a:latin typeface="Arial"/>
                <a:cs typeface="Arial"/>
              </a:rPr>
              <a:t>постоянную </a:t>
            </a:r>
            <a:r>
              <a:rPr sz="1400" b="1" spc="-145" dirty="0">
                <a:latin typeface="Arial"/>
                <a:cs typeface="Arial"/>
              </a:rPr>
              <a:t>готовность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к</a:t>
            </a:r>
            <a:endParaRPr sz="1400">
              <a:latin typeface="Arial"/>
              <a:cs typeface="Arial"/>
            </a:endParaRPr>
          </a:p>
          <a:p>
            <a:pPr marL="263525">
              <a:lnSpc>
                <a:spcPts val="1325"/>
              </a:lnSpc>
            </a:pPr>
            <a:r>
              <a:rPr sz="1400" b="1" spc="-150" dirty="0">
                <a:latin typeface="Arial"/>
                <a:cs typeface="Arial"/>
              </a:rPr>
              <a:t>ликвидации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возникших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450"/>
              </a:lnSpc>
              <a:spcBef>
                <a:spcPts val="125"/>
              </a:spcBef>
            </a:pPr>
            <a:r>
              <a:rPr sz="1400" b="1" spc="-150" dirty="0">
                <a:latin typeface="Arial"/>
                <a:cs typeface="Arial"/>
              </a:rPr>
              <a:t>опасностей </a:t>
            </a:r>
            <a:r>
              <a:rPr sz="1400" b="1" spc="-155" dirty="0">
                <a:latin typeface="Arial"/>
                <a:cs typeface="Arial"/>
              </a:rPr>
              <a:t>и минимизации </a:t>
            </a:r>
            <a:r>
              <a:rPr sz="1400" b="1" spc="-150" dirty="0">
                <a:latin typeface="Arial"/>
                <a:cs typeface="Arial"/>
              </a:rPr>
              <a:t>их  последствий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01582" y="6321348"/>
            <a:ext cx="25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16</a:t>
            </a:r>
            <a:endParaRPr sz="2000">
              <a:latin typeface="Liberation Sans Narrow"/>
              <a:cs typeface="Liberation Sans Narrow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31" y="197256"/>
            <a:ext cx="948189" cy="756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93820"/>
            <a:ext cx="9144000" cy="2964180"/>
          </a:xfrm>
          <a:custGeom>
            <a:avLst/>
            <a:gdLst/>
            <a:ahLst/>
            <a:cxnLst/>
            <a:rect l="l" t="t" r="r" b="b"/>
            <a:pathLst>
              <a:path w="9144000" h="2964179">
                <a:moveTo>
                  <a:pt x="0" y="2964179"/>
                </a:moveTo>
                <a:lnTo>
                  <a:pt x="9144000" y="2964179"/>
                </a:lnTo>
                <a:lnTo>
                  <a:pt x="9144000" y="0"/>
                </a:lnTo>
                <a:lnTo>
                  <a:pt x="0" y="0"/>
                </a:lnTo>
                <a:lnTo>
                  <a:pt x="0" y="2964179"/>
                </a:lnTo>
                <a:close/>
              </a:path>
            </a:pathLst>
          </a:custGeom>
          <a:solidFill>
            <a:srgbClr val="DEE9EF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6159" y="4079747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01582" y="6321348"/>
            <a:ext cx="25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17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2563" y="2057400"/>
            <a:ext cx="8022335" cy="1738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396" y="2663964"/>
            <a:ext cx="7662672" cy="563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904" y="2084832"/>
            <a:ext cx="7920228" cy="1636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55904" y="2731973"/>
            <a:ext cx="7920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создание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условий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формирования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здорового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образа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работников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2563" y="4076712"/>
            <a:ext cx="8022335" cy="1985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2376" y="4806708"/>
            <a:ext cx="7981188" cy="563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904" y="4104132"/>
            <a:ext cx="7920228" cy="1883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5904" y="4875403"/>
            <a:ext cx="792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формирование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основ 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оценки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и управления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профессиональными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рисками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5037" y="1268730"/>
            <a:ext cx="7992109" cy="576580"/>
          </a:xfrm>
          <a:custGeom>
            <a:avLst/>
            <a:gdLst/>
            <a:ahLst/>
            <a:cxnLst/>
            <a:rect l="l" t="t" r="r" b="b"/>
            <a:pathLst>
              <a:path w="7992109" h="576580">
                <a:moveTo>
                  <a:pt x="7895844" y="0"/>
                </a:moveTo>
                <a:lnTo>
                  <a:pt x="96012" y="0"/>
                </a:lnTo>
                <a:lnTo>
                  <a:pt x="58641" y="7536"/>
                </a:lnTo>
                <a:lnTo>
                  <a:pt x="28122" y="28098"/>
                </a:lnTo>
                <a:lnTo>
                  <a:pt x="7545" y="58614"/>
                </a:lnTo>
                <a:lnTo>
                  <a:pt x="0" y="96012"/>
                </a:lnTo>
                <a:lnTo>
                  <a:pt x="0" y="480060"/>
                </a:lnTo>
                <a:lnTo>
                  <a:pt x="7545" y="517457"/>
                </a:lnTo>
                <a:lnTo>
                  <a:pt x="28122" y="547973"/>
                </a:lnTo>
                <a:lnTo>
                  <a:pt x="58641" y="568535"/>
                </a:lnTo>
                <a:lnTo>
                  <a:pt x="96012" y="576072"/>
                </a:lnTo>
                <a:lnTo>
                  <a:pt x="7895844" y="576072"/>
                </a:lnTo>
                <a:lnTo>
                  <a:pt x="7933241" y="568535"/>
                </a:lnTo>
                <a:lnTo>
                  <a:pt x="7963757" y="547973"/>
                </a:lnTo>
                <a:lnTo>
                  <a:pt x="7984319" y="517457"/>
                </a:lnTo>
                <a:lnTo>
                  <a:pt x="7991856" y="480060"/>
                </a:lnTo>
                <a:lnTo>
                  <a:pt x="7991856" y="96012"/>
                </a:lnTo>
                <a:lnTo>
                  <a:pt x="7984319" y="58614"/>
                </a:lnTo>
                <a:lnTo>
                  <a:pt x="7963757" y="28098"/>
                </a:lnTo>
                <a:lnTo>
                  <a:pt x="7933241" y="7536"/>
                </a:lnTo>
                <a:lnTo>
                  <a:pt x="7895844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037" y="1268730"/>
            <a:ext cx="7992109" cy="576580"/>
          </a:xfrm>
          <a:custGeom>
            <a:avLst/>
            <a:gdLst/>
            <a:ahLst/>
            <a:cxnLst/>
            <a:rect l="l" t="t" r="r" b="b"/>
            <a:pathLst>
              <a:path w="7992109" h="576580">
                <a:moveTo>
                  <a:pt x="0" y="96012"/>
                </a:moveTo>
                <a:lnTo>
                  <a:pt x="7545" y="58614"/>
                </a:lnTo>
                <a:lnTo>
                  <a:pt x="28122" y="28098"/>
                </a:lnTo>
                <a:lnTo>
                  <a:pt x="58641" y="7536"/>
                </a:lnTo>
                <a:lnTo>
                  <a:pt x="96012" y="0"/>
                </a:lnTo>
                <a:lnTo>
                  <a:pt x="7895844" y="0"/>
                </a:lnTo>
                <a:lnTo>
                  <a:pt x="7933241" y="7536"/>
                </a:lnTo>
                <a:lnTo>
                  <a:pt x="7963757" y="28098"/>
                </a:lnTo>
                <a:lnTo>
                  <a:pt x="7984319" y="58614"/>
                </a:lnTo>
                <a:lnTo>
                  <a:pt x="7991856" y="96012"/>
                </a:lnTo>
                <a:lnTo>
                  <a:pt x="7991856" y="480060"/>
                </a:lnTo>
                <a:lnTo>
                  <a:pt x="7984319" y="517457"/>
                </a:lnTo>
                <a:lnTo>
                  <a:pt x="7963757" y="547973"/>
                </a:lnTo>
                <a:lnTo>
                  <a:pt x="7933241" y="568535"/>
                </a:lnTo>
                <a:lnTo>
                  <a:pt x="7895844" y="576072"/>
                </a:lnTo>
                <a:lnTo>
                  <a:pt x="96012" y="576072"/>
                </a:lnTo>
                <a:lnTo>
                  <a:pt x="58641" y="568535"/>
                </a:lnTo>
                <a:lnTo>
                  <a:pt x="28122" y="547973"/>
                </a:lnTo>
                <a:lnTo>
                  <a:pt x="7545" y="517457"/>
                </a:lnTo>
                <a:lnTo>
                  <a:pt x="0" y="480060"/>
                </a:lnTo>
                <a:lnTo>
                  <a:pt x="0" y="96012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2335" y="1265301"/>
            <a:ext cx="7753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0610" marR="5080" indent="-3598545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Статья 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210. 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Основные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направления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государственной политики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области 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охраны  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труда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37" y="220341"/>
            <a:ext cx="956492" cy="7635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6159" y="4079747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01582" y="6321348"/>
            <a:ext cx="25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18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258" y="1053846"/>
            <a:ext cx="8209915" cy="431800"/>
          </a:xfrm>
          <a:custGeom>
            <a:avLst/>
            <a:gdLst/>
            <a:ahLst/>
            <a:cxnLst/>
            <a:rect l="l" t="t" r="r" b="b"/>
            <a:pathLst>
              <a:path w="8209915" h="431800">
                <a:moveTo>
                  <a:pt x="8137906" y="0"/>
                </a:moveTo>
                <a:lnTo>
                  <a:pt x="71882" y="0"/>
                </a:lnTo>
                <a:lnTo>
                  <a:pt x="43901" y="5641"/>
                </a:lnTo>
                <a:lnTo>
                  <a:pt x="21053" y="21034"/>
                </a:lnTo>
                <a:lnTo>
                  <a:pt x="5648" y="43880"/>
                </a:lnTo>
                <a:lnTo>
                  <a:pt x="0" y="71881"/>
                </a:lnTo>
                <a:lnTo>
                  <a:pt x="0" y="359409"/>
                </a:lnTo>
                <a:lnTo>
                  <a:pt x="5648" y="387411"/>
                </a:lnTo>
                <a:lnTo>
                  <a:pt x="21053" y="410257"/>
                </a:lnTo>
                <a:lnTo>
                  <a:pt x="43901" y="425650"/>
                </a:lnTo>
                <a:lnTo>
                  <a:pt x="71882" y="431291"/>
                </a:lnTo>
                <a:lnTo>
                  <a:pt x="8137906" y="431291"/>
                </a:lnTo>
                <a:lnTo>
                  <a:pt x="8165907" y="425650"/>
                </a:lnTo>
                <a:lnTo>
                  <a:pt x="8188753" y="410257"/>
                </a:lnTo>
                <a:lnTo>
                  <a:pt x="8204146" y="387411"/>
                </a:lnTo>
                <a:lnTo>
                  <a:pt x="8209788" y="359409"/>
                </a:lnTo>
                <a:lnTo>
                  <a:pt x="8209788" y="71881"/>
                </a:lnTo>
                <a:lnTo>
                  <a:pt x="8204146" y="43880"/>
                </a:lnTo>
                <a:lnTo>
                  <a:pt x="8188753" y="21034"/>
                </a:lnTo>
                <a:lnTo>
                  <a:pt x="8165907" y="5641"/>
                </a:lnTo>
                <a:lnTo>
                  <a:pt x="8137906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258" y="1053846"/>
            <a:ext cx="8209915" cy="431800"/>
          </a:xfrm>
          <a:custGeom>
            <a:avLst/>
            <a:gdLst/>
            <a:ahLst/>
            <a:cxnLst/>
            <a:rect l="l" t="t" r="r" b="b"/>
            <a:pathLst>
              <a:path w="8209915" h="431800">
                <a:moveTo>
                  <a:pt x="0" y="71881"/>
                </a:moveTo>
                <a:lnTo>
                  <a:pt x="5648" y="43880"/>
                </a:lnTo>
                <a:lnTo>
                  <a:pt x="21053" y="21034"/>
                </a:lnTo>
                <a:lnTo>
                  <a:pt x="43901" y="5641"/>
                </a:lnTo>
                <a:lnTo>
                  <a:pt x="71882" y="0"/>
                </a:lnTo>
                <a:lnTo>
                  <a:pt x="8137906" y="0"/>
                </a:lnTo>
                <a:lnTo>
                  <a:pt x="8165907" y="5641"/>
                </a:lnTo>
                <a:lnTo>
                  <a:pt x="8188753" y="21034"/>
                </a:lnTo>
                <a:lnTo>
                  <a:pt x="8204146" y="43880"/>
                </a:lnTo>
                <a:lnTo>
                  <a:pt x="8209788" y="71881"/>
                </a:lnTo>
                <a:lnTo>
                  <a:pt x="8209788" y="359409"/>
                </a:lnTo>
                <a:lnTo>
                  <a:pt x="8204146" y="387411"/>
                </a:lnTo>
                <a:lnTo>
                  <a:pt x="8188753" y="410257"/>
                </a:lnTo>
                <a:lnTo>
                  <a:pt x="8165907" y="425650"/>
                </a:lnTo>
                <a:lnTo>
                  <a:pt x="8137906" y="431291"/>
                </a:lnTo>
                <a:lnTo>
                  <a:pt x="71882" y="431291"/>
                </a:lnTo>
                <a:lnTo>
                  <a:pt x="43901" y="425650"/>
                </a:lnTo>
                <a:lnTo>
                  <a:pt x="21053" y="410257"/>
                </a:lnTo>
                <a:lnTo>
                  <a:pt x="5648" y="387411"/>
                </a:lnTo>
                <a:lnTo>
                  <a:pt x="0" y="359409"/>
                </a:lnTo>
                <a:lnTo>
                  <a:pt x="0" y="71881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56942" y="1130935"/>
            <a:ext cx="5374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Статья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214.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Обязанности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работодателя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области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охраны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труда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37182" y="4365497"/>
            <a:ext cx="5184775" cy="1600200"/>
          </a:xfrm>
          <a:custGeom>
            <a:avLst/>
            <a:gdLst/>
            <a:ahLst/>
            <a:cxnLst/>
            <a:rect l="l" t="t" r="r" b="b"/>
            <a:pathLst>
              <a:path w="5184775" h="1600200">
                <a:moveTo>
                  <a:pt x="0" y="1600199"/>
                </a:moveTo>
                <a:lnTo>
                  <a:pt x="5184648" y="1600199"/>
                </a:lnTo>
                <a:lnTo>
                  <a:pt x="5184648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7182" y="4365497"/>
            <a:ext cx="5184775" cy="1600200"/>
          </a:xfrm>
          <a:custGeom>
            <a:avLst/>
            <a:gdLst/>
            <a:ahLst/>
            <a:cxnLst/>
            <a:rect l="l" t="t" r="r" b="b"/>
            <a:pathLst>
              <a:path w="5184775" h="1600200">
                <a:moveTo>
                  <a:pt x="0" y="1600199"/>
                </a:moveTo>
                <a:lnTo>
                  <a:pt x="5184648" y="1600199"/>
                </a:lnTo>
                <a:lnTo>
                  <a:pt x="5184648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ln w="19812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27605" y="4394453"/>
            <a:ext cx="501586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b="1" spc="-150" dirty="0">
                <a:solidFill>
                  <a:srgbClr val="001F5F"/>
                </a:solidFill>
                <a:latin typeface="Arial"/>
                <a:cs typeface="Arial"/>
              </a:rPr>
              <a:t>Работодатель обязан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создать </a:t>
            </a:r>
            <a:r>
              <a:rPr sz="1400" b="1" spc="-155" dirty="0">
                <a:solidFill>
                  <a:srgbClr val="001F5F"/>
                </a:solidFill>
                <a:latin typeface="Arial"/>
                <a:cs typeface="Arial"/>
              </a:rPr>
              <a:t>безопасные условия 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труда, </a:t>
            </a:r>
            <a:r>
              <a:rPr sz="1400" b="1" spc="-155" dirty="0">
                <a:solidFill>
                  <a:srgbClr val="001F5F"/>
                </a:solidFill>
                <a:latin typeface="Arial"/>
                <a:cs typeface="Arial"/>
              </a:rPr>
              <a:t>исходя 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из</a:t>
            </a:r>
            <a:r>
              <a:rPr sz="1400" b="1" spc="-9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:</a:t>
            </a:r>
            <a:endParaRPr sz="14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"/>
              <a:tabLst>
                <a:tab pos="142875" algn="l"/>
                <a:tab pos="1179195" algn="l"/>
                <a:tab pos="1819275" algn="l"/>
                <a:tab pos="2880360" algn="l"/>
                <a:tab pos="3129915" algn="l"/>
                <a:tab pos="4528185" algn="l"/>
              </a:tabLst>
            </a:pP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ко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мпл</a:t>
            </a:r>
            <a:r>
              <a:rPr sz="1400" spc="-1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е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ксн</a:t>
            </a:r>
            <a:r>
              <a:rPr sz="1400" spc="-1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й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ц</a:t>
            </a:r>
            <a:r>
              <a:rPr sz="1400" spc="-1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е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нки	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техн</a:t>
            </a:r>
            <a:r>
              <a:rPr sz="1400" spc="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и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ческог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	и	</a:t>
            </a:r>
            <a:r>
              <a:rPr sz="1400" spc="-1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ор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г</a:t>
            </a:r>
            <a:r>
              <a:rPr sz="1400" spc="-1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а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низаци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нн</a:t>
            </a:r>
            <a:r>
              <a:rPr sz="1400" spc="-1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г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	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у</a:t>
            </a:r>
            <a:r>
              <a:rPr sz="1400" spc="-1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р</a:t>
            </a:r>
            <a:r>
              <a:rPr sz="1400" spc="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вня</a:t>
            </a:r>
            <a:endParaRPr sz="14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рабочего</a:t>
            </a:r>
            <a:r>
              <a:rPr sz="1400" spc="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 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места</a:t>
            </a:r>
            <a:endParaRPr sz="1400">
              <a:latin typeface="Liberation Sans Narrow"/>
              <a:cs typeface="Liberation Sans Narrow"/>
            </a:endParaRPr>
          </a:p>
          <a:p>
            <a:pPr marR="5080" algn="just">
              <a:lnSpc>
                <a:spcPct val="100000"/>
              </a:lnSpc>
              <a:buSzPct val="92857"/>
              <a:buFont typeface="Wingdings"/>
              <a:buChar char=""/>
              <a:tabLst>
                <a:tab pos="142875" algn="l"/>
              </a:tabLst>
            </a:pP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оценки 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факторов производственной среды 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и 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трудового процесса,  которые 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могут влиять на 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физическое 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и </a:t>
            </a:r>
            <a:r>
              <a:rPr sz="1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психологическое состояние  </a:t>
            </a:r>
            <a:r>
              <a:rPr sz="1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работников</a:t>
            </a:r>
            <a:endParaRPr sz="1400">
              <a:latin typeface="Liberation Sans Narrow"/>
              <a:cs typeface="Liberation Sans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45535" y="1740407"/>
            <a:ext cx="2487167" cy="1551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4116" y="1793748"/>
            <a:ext cx="2397252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3448" y="1772411"/>
            <a:ext cx="2375916" cy="1440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03448" y="1772411"/>
            <a:ext cx="2376170" cy="1440180"/>
          </a:xfrm>
          <a:prstGeom prst="rect">
            <a:avLst/>
          </a:prstGeom>
          <a:ln w="9144">
            <a:solidFill>
              <a:srgbClr val="525389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85420" marR="178435" algn="ctr">
              <a:lnSpc>
                <a:spcPct val="100000"/>
              </a:lnSpc>
              <a:spcBef>
                <a:spcPts val="835"/>
              </a:spcBef>
            </a:pPr>
            <a:r>
              <a:rPr sz="1400" spc="-10" dirty="0">
                <a:latin typeface="Liberation Sans Narrow"/>
                <a:cs typeface="Liberation Sans Narrow"/>
              </a:rPr>
              <a:t>Обязанности по  </a:t>
            </a:r>
            <a:r>
              <a:rPr sz="1400" spc="-5" dirty="0">
                <a:latin typeface="Liberation Sans Narrow"/>
                <a:cs typeface="Liberation Sans Narrow"/>
              </a:rPr>
              <a:t>обеспечению</a:t>
            </a:r>
            <a:r>
              <a:rPr sz="1400" spc="-80" dirty="0">
                <a:latin typeface="Liberation Sans Narrow"/>
                <a:cs typeface="Liberation Sans Narrow"/>
              </a:rPr>
              <a:t> </a:t>
            </a:r>
            <a:r>
              <a:rPr sz="1400" spc="-5" dirty="0">
                <a:latin typeface="Liberation Sans Narrow"/>
                <a:cs typeface="Liberation Sans Narrow"/>
              </a:rPr>
              <a:t>безопасных  условий и охраны труда  возлагаются на  работодателя</a:t>
            </a:r>
            <a:endParaRPr sz="1400" dirty="0">
              <a:latin typeface="Liberation Sans Narrow"/>
              <a:cs typeface="Liberation Sans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13097" y="3286505"/>
            <a:ext cx="485140" cy="1079500"/>
          </a:xfrm>
          <a:custGeom>
            <a:avLst/>
            <a:gdLst/>
            <a:ahLst/>
            <a:cxnLst/>
            <a:rect l="l" t="t" r="r" b="b"/>
            <a:pathLst>
              <a:path w="485139" h="1079500">
                <a:moveTo>
                  <a:pt x="484631" y="836676"/>
                </a:moveTo>
                <a:lnTo>
                  <a:pt x="0" y="836676"/>
                </a:lnTo>
                <a:lnTo>
                  <a:pt x="242315" y="1078992"/>
                </a:lnTo>
                <a:lnTo>
                  <a:pt x="484631" y="836676"/>
                </a:lnTo>
                <a:close/>
              </a:path>
              <a:path w="485139" h="1079500">
                <a:moveTo>
                  <a:pt x="363474" y="0"/>
                </a:moveTo>
                <a:lnTo>
                  <a:pt x="121157" y="0"/>
                </a:lnTo>
                <a:lnTo>
                  <a:pt x="121157" y="836676"/>
                </a:lnTo>
                <a:lnTo>
                  <a:pt x="363474" y="836676"/>
                </a:lnTo>
                <a:lnTo>
                  <a:pt x="363474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3097" y="3286505"/>
            <a:ext cx="485140" cy="1079500"/>
          </a:xfrm>
          <a:custGeom>
            <a:avLst/>
            <a:gdLst/>
            <a:ahLst/>
            <a:cxnLst/>
            <a:rect l="l" t="t" r="r" b="b"/>
            <a:pathLst>
              <a:path w="485139" h="1079500">
                <a:moveTo>
                  <a:pt x="0" y="836676"/>
                </a:moveTo>
                <a:lnTo>
                  <a:pt x="121157" y="836676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836676"/>
                </a:lnTo>
                <a:lnTo>
                  <a:pt x="484631" y="836676"/>
                </a:lnTo>
                <a:lnTo>
                  <a:pt x="242315" y="1078992"/>
                </a:lnTo>
                <a:lnTo>
                  <a:pt x="0" y="836676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88" y="87276"/>
            <a:ext cx="1158869" cy="925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238" y="3816096"/>
            <a:ext cx="1270" cy="78105"/>
          </a:xfrm>
          <a:custGeom>
            <a:avLst/>
            <a:gdLst/>
            <a:ahLst/>
            <a:cxnLst/>
            <a:rect l="l" t="t" r="r" b="b"/>
            <a:pathLst>
              <a:path w="1270" h="78104">
                <a:moveTo>
                  <a:pt x="0" y="77723"/>
                </a:moveTo>
                <a:lnTo>
                  <a:pt x="761" y="77723"/>
                </a:lnTo>
                <a:lnTo>
                  <a:pt x="761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4829" y="3816096"/>
            <a:ext cx="436245" cy="78105"/>
          </a:xfrm>
          <a:custGeom>
            <a:avLst/>
            <a:gdLst/>
            <a:ahLst/>
            <a:cxnLst/>
            <a:rect l="l" t="t" r="r" b="b"/>
            <a:pathLst>
              <a:path w="436245" h="78104">
                <a:moveTo>
                  <a:pt x="0" y="77723"/>
                </a:moveTo>
                <a:lnTo>
                  <a:pt x="435863" y="77723"/>
                </a:lnTo>
                <a:lnTo>
                  <a:pt x="435863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16096"/>
            <a:ext cx="2540" cy="78105"/>
          </a:xfrm>
          <a:custGeom>
            <a:avLst/>
            <a:gdLst/>
            <a:ahLst/>
            <a:cxnLst/>
            <a:rect l="l" t="t" r="r" b="b"/>
            <a:pathLst>
              <a:path w="2540" h="78104">
                <a:moveTo>
                  <a:pt x="0" y="77723"/>
                </a:moveTo>
                <a:lnTo>
                  <a:pt x="2286" y="77723"/>
                </a:lnTo>
                <a:lnTo>
                  <a:pt x="2286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4829" y="3701796"/>
            <a:ext cx="436245" cy="114300"/>
          </a:xfrm>
          <a:custGeom>
            <a:avLst/>
            <a:gdLst/>
            <a:ahLst/>
            <a:cxnLst/>
            <a:rect l="l" t="t" r="r" b="b"/>
            <a:pathLst>
              <a:path w="436245" h="114300">
                <a:moveTo>
                  <a:pt x="0" y="114299"/>
                </a:moveTo>
                <a:lnTo>
                  <a:pt x="435863" y="114299"/>
                </a:lnTo>
                <a:lnTo>
                  <a:pt x="435863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701796"/>
            <a:ext cx="2540" cy="114300"/>
          </a:xfrm>
          <a:custGeom>
            <a:avLst/>
            <a:gdLst/>
            <a:ahLst/>
            <a:cxnLst/>
            <a:rect l="l" t="t" r="r" b="b"/>
            <a:pathLst>
              <a:path w="2540" h="114300">
                <a:moveTo>
                  <a:pt x="0" y="114299"/>
                </a:moveTo>
                <a:lnTo>
                  <a:pt x="2286" y="114299"/>
                </a:lnTo>
                <a:lnTo>
                  <a:pt x="228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1582" y="6321348"/>
            <a:ext cx="25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19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258" y="1053846"/>
            <a:ext cx="8209915" cy="576580"/>
          </a:xfrm>
          <a:custGeom>
            <a:avLst/>
            <a:gdLst/>
            <a:ahLst/>
            <a:cxnLst/>
            <a:rect l="l" t="t" r="r" b="b"/>
            <a:pathLst>
              <a:path w="8209915" h="576580">
                <a:moveTo>
                  <a:pt x="8113776" y="0"/>
                </a:moveTo>
                <a:lnTo>
                  <a:pt x="96012" y="0"/>
                </a:lnTo>
                <a:lnTo>
                  <a:pt x="58641" y="7536"/>
                </a:lnTo>
                <a:lnTo>
                  <a:pt x="28122" y="28098"/>
                </a:lnTo>
                <a:lnTo>
                  <a:pt x="7545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45" y="517457"/>
                </a:lnTo>
                <a:lnTo>
                  <a:pt x="28122" y="547973"/>
                </a:lnTo>
                <a:lnTo>
                  <a:pt x="58641" y="568535"/>
                </a:lnTo>
                <a:lnTo>
                  <a:pt x="96012" y="576071"/>
                </a:lnTo>
                <a:lnTo>
                  <a:pt x="8113776" y="576071"/>
                </a:lnTo>
                <a:lnTo>
                  <a:pt x="8151173" y="568535"/>
                </a:lnTo>
                <a:lnTo>
                  <a:pt x="8181689" y="547973"/>
                </a:lnTo>
                <a:lnTo>
                  <a:pt x="8202251" y="517457"/>
                </a:lnTo>
                <a:lnTo>
                  <a:pt x="8209788" y="480059"/>
                </a:lnTo>
                <a:lnTo>
                  <a:pt x="8209788" y="96012"/>
                </a:lnTo>
                <a:lnTo>
                  <a:pt x="8202251" y="58614"/>
                </a:lnTo>
                <a:lnTo>
                  <a:pt x="8181689" y="28098"/>
                </a:lnTo>
                <a:lnTo>
                  <a:pt x="8151173" y="7536"/>
                </a:lnTo>
                <a:lnTo>
                  <a:pt x="8113776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258" y="1053846"/>
            <a:ext cx="8209915" cy="576580"/>
          </a:xfrm>
          <a:custGeom>
            <a:avLst/>
            <a:gdLst/>
            <a:ahLst/>
            <a:cxnLst/>
            <a:rect l="l" t="t" r="r" b="b"/>
            <a:pathLst>
              <a:path w="8209915" h="576580">
                <a:moveTo>
                  <a:pt x="0" y="96012"/>
                </a:moveTo>
                <a:lnTo>
                  <a:pt x="7545" y="58614"/>
                </a:lnTo>
                <a:lnTo>
                  <a:pt x="28122" y="28098"/>
                </a:lnTo>
                <a:lnTo>
                  <a:pt x="58641" y="7536"/>
                </a:lnTo>
                <a:lnTo>
                  <a:pt x="96012" y="0"/>
                </a:lnTo>
                <a:lnTo>
                  <a:pt x="8113776" y="0"/>
                </a:lnTo>
                <a:lnTo>
                  <a:pt x="8151173" y="7536"/>
                </a:lnTo>
                <a:lnTo>
                  <a:pt x="8181689" y="28098"/>
                </a:lnTo>
                <a:lnTo>
                  <a:pt x="8202251" y="58614"/>
                </a:lnTo>
                <a:lnTo>
                  <a:pt x="8209788" y="96012"/>
                </a:lnTo>
                <a:lnTo>
                  <a:pt x="8209788" y="480059"/>
                </a:lnTo>
                <a:lnTo>
                  <a:pt x="8202251" y="517457"/>
                </a:lnTo>
                <a:lnTo>
                  <a:pt x="8181689" y="547973"/>
                </a:lnTo>
                <a:lnTo>
                  <a:pt x="8151173" y="568535"/>
                </a:lnTo>
                <a:lnTo>
                  <a:pt x="8113776" y="576071"/>
                </a:lnTo>
                <a:lnTo>
                  <a:pt x="96012" y="576071"/>
                </a:lnTo>
                <a:lnTo>
                  <a:pt x="58641" y="568535"/>
                </a:lnTo>
                <a:lnTo>
                  <a:pt x="28122" y="547973"/>
                </a:lnTo>
                <a:lnTo>
                  <a:pt x="7545" y="517457"/>
                </a:lnTo>
                <a:lnTo>
                  <a:pt x="0" y="480059"/>
                </a:lnTo>
                <a:lnTo>
                  <a:pt x="0" y="96012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79167" y="1202893"/>
            <a:ext cx="5329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Статья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214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Обязанности работодателя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r>
              <a:rPr sz="16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охраны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труда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" y="2699766"/>
            <a:ext cx="4352925" cy="2612390"/>
          </a:xfrm>
          <a:custGeom>
            <a:avLst/>
            <a:gdLst/>
            <a:ahLst/>
            <a:cxnLst/>
            <a:rect l="l" t="t" r="r" b="b"/>
            <a:pathLst>
              <a:path w="4352925" h="2612390">
                <a:moveTo>
                  <a:pt x="0" y="2612136"/>
                </a:moveTo>
                <a:lnTo>
                  <a:pt x="4352544" y="2612136"/>
                </a:lnTo>
                <a:lnTo>
                  <a:pt x="4352544" y="0"/>
                </a:lnTo>
                <a:lnTo>
                  <a:pt x="0" y="0"/>
                </a:lnTo>
                <a:lnTo>
                  <a:pt x="0" y="2612136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" y="2699766"/>
            <a:ext cx="4352925" cy="2612390"/>
          </a:xfrm>
          <a:custGeom>
            <a:avLst/>
            <a:gdLst/>
            <a:ahLst/>
            <a:cxnLst/>
            <a:rect l="l" t="t" r="r" b="b"/>
            <a:pathLst>
              <a:path w="4352925" h="2612390">
                <a:moveTo>
                  <a:pt x="0" y="2612136"/>
                </a:moveTo>
                <a:lnTo>
                  <a:pt x="4352544" y="2612136"/>
                </a:lnTo>
                <a:lnTo>
                  <a:pt x="4352544" y="0"/>
                </a:lnTo>
                <a:lnTo>
                  <a:pt x="0" y="0"/>
                </a:lnTo>
                <a:lnTo>
                  <a:pt x="0" y="261213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1251" y="3526282"/>
            <a:ext cx="33299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систематическое выявление </a:t>
            </a:r>
            <a:r>
              <a:rPr sz="1600" spc="-5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опасностей</a:t>
            </a:r>
            <a:r>
              <a:rPr sz="1600" spc="-2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и</a:t>
            </a:r>
            <a:r>
              <a:rPr lang="ru-RU"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lang="ru-RU"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р</a:t>
            </a:r>
            <a:r>
              <a:rPr lang="ru-RU"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исков вреда жизни и здоровью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823" y="3759453"/>
            <a:ext cx="40805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                  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9920" y="3992626"/>
            <a:ext cx="21759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О</a:t>
            </a:r>
            <a:r>
              <a:rPr sz="1600" spc="-10" dirty="0" err="1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ценку</a:t>
            </a:r>
            <a:r>
              <a:rPr lang="ru-RU" sz="1600" spc="-10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 воздействия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90694" y="2699766"/>
            <a:ext cx="4352925" cy="2612390"/>
          </a:xfrm>
          <a:custGeom>
            <a:avLst/>
            <a:gdLst/>
            <a:ahLst/>
            <a:cxnLst/>
            <a:rect l="l" t="t" r="r" b="b"/>
            <a:pathLst>
              <a:path w="4352925" h="2612390">
                <a:moveTo>
                  <a:pt x="0" y="2612136"/>
                </a:moveTo>
                <a:lnTo>
                  <a:pt x="4352544" y="2612136"/>
                </a:lnTo>
                <a:lnTo>
                  <a:pt x="4352544" y="0"/>
                </a:lnTo>
                <a:lnTo>
                  <a:pt x="0" y="0"/>
                </a:lnTo>
                <a:lnTo>
                  <a:pt x="0" y="2612136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0694" y="2699766"/>
            <a:ext cx="4352925" cy="2612390"/>
          </a:xfrm>
          <a:custGeom>
            <a:avLst/>
            <a:gdLst/>
            <a:ahLst/>
            <a:cxnLst/>
            <a:rect l="l" t="t" r="r" b="b"/>
            <a:pathLst>
              <a:path w="4352925" h="2612390">
                <a:moveTo>
                  <a:pt x="0" y="2612136"/>
                </a:moveTo>
                <a:lnTo>
                  <a:pt x="4352544" y="2612136"/>
                </a:lnTo>
                <a:lnTo>
                  <a:pt x="4352544" y="0"/>
                </a:lnTo>
                <a:lnTo>
                  <a:pt x="0" y="0"/>
                </a:lnTo>
                <a:lnTo>
                  <a:pt x="0" y="261213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64734" y="3293110"/>
            <a:ext cx="4201160" cy="48987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300">
              <a:lnSpc>
                <a:spcPts val="1839"/>
              </a:lnSpc>
              <a:spcBef>
                <a:spcPts val="220"/>
              </a:spcBef>
            </a:pPr>
            <a:r>
              <a:rPr sz="16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заблаговременная разработка мер, направленных </a:t>
            </a:r>
            <a:r>
              <a:rPr sz="1600" spc="-5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на</a:t>
            </a:r>
            <a:r>
              <a:rPr sz="16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 </a:t>
            </a:r>
            <a:r>
              <a:rPr sz="1600" spc="-5" dirty="0" err="1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обеспечени</a:t>
            </a:r>
            <a:r>
              <a:rPr lang="ru-RU"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е и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13146" y="3759149"/>
            <a:ext cx="3705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определение профессиональных рисков</a:t>
            </a:r>
            <a:r>
              <a:rPr sz="1600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перед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8451" y="3993007"/>
            <a:ext cx="4174490" cy="74699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58495" marR="5080" indent="-646430">
              <a:lnSpc>
                <a:spcPts val="1839"/>
              </a:lnSpc>
              <a:spcBef>
                <a:spcPts val="225"/>
              </a:spcBef>
            </a:pPr>
            <a:r>
              <a:rPr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lang="ru-RU"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                           вводом в эксплуатацию</a:t>
            </a:r>
          </a:p>
          <a:p>
            <a:pPr marL="658495" marR="5080" indent="-646430">
              <a:lnSpc>
                <a:spcPts val="1839"/>
              </a:lnSpc>
              <a:spcBef>
                <a:spcPts val="225"/>
              </a:spcBef>
            </a:pPr>
            <a:r>
              <a:rPr sz="1600" spc="-5" dirty="0" err="1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производственных</a:t>
            </a:r>
            <a:r>
              <a:rPr sz="1600" spc="-5" dirty="0" smtClean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объектов,  вновь организованных рабочих</a:t>
            </a:r>
            <a:r>
              <a:rPr sz="1600" spc="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мест</a:t>
            </a:r>
            <a:endParaRPr sz="1600" dirty="0">
              <a:latin typeface="Liberation Sans Narrow"/>
              <a:cs typeface="Liberation Sans Narrow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68" y="105454"/>
            <a:ext cx="1176789" cy="9393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6159" y="4079747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955" y="1597152"/>
            <a:ext cx="8535924" cy="133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475" y="1597152"/>
            <a:ext cx="8392668" cy="1405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868" y="1629155"/>
            <a:ext cx="8424672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7868" y="1629155"/>
            <a:ext cx="8425180" cy="1224280"/>
          </a:xfrm>
          <a:prstGeom prst="rect">
            <a:avLst/>
          </a:prstGeom>
          <a:ln w="9144">
            <a:solidFill>
              <a:srgbClr val="9F4DA2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409700">
              <a:lnSpc>
                <a:spcPct val="100000"/>
              </a:lnSpc>
              <a:spcBef>
                <a:spcPts val="459"/>
              </a:spcBef>
            </a:pP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Устанавливается право работников </a:t>
            </a:r>
            <a:r>
              <a:rPr sz="180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на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получение</a:t>
            </a:r>
            <a:r>
              <a:rPr sz="1800" spc="12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информации:</a:t>
            </a:r>
            <a:endParaRPr sz="1800">
              <a:latin typeface="Liberation Sans Narrow"/>
              <a:cs typeface="Liberation Sans Narrow"/>
            </a:endParaRPr>
          </a:p>
          <a:p>
            <a:pPr marL="248920" indent="-157480">
              <a:lnSpc>
                <a:spcPct val="100000"/>
              </a:lnSpc>
              <a:buFont typeface="Wingdings"/>
              <a:buChar char=""/>
              <a:tabLst>
                <a:tab pos="249554" algn="l"/>
              </a:tabLst>
            </a:pP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об условиях труда </a:t>
            </a:r>
            <a:r>
              <a:rPr sz="180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на </a:t>
            </a:r>
            <a:r>
              <a:rPr sz="1800" spc="-1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рабочих</a:t>
            </a:r>
            <a:r>
              <a:rPr sz="1800" spc="8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местах</a:t>
            </a:r>
            <a:endParaRPr sz="1800">
              <a:latin typeface="Liberation Sans Narrow"/>
              <a:cs typeface="Liberation Sans Narrow"/>
            </a:endParaRPr>
          </a:p>
          <a:p>
            <a:pPr marL="248920" indent="-157480">
              <a:lnSpc>
                <a:spcPct val="100000"/>
              </a:lnSpc>
              <a:buFont typeface="Wingdings"/>
              <a:buChar char=""/>
              <a:tabLst>
                <a:tab pos="249554" algn="l"/>
              </a:tabLst>
            </a:pPr>
            <a:r>
              <a:rPr sz="180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о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существующем профессиональном </a:t>
            </a:r>
            <a:r>
              <a:rPr sz="180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риске и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его</a:t>
            </a:r>
            <a:r>
              <a:rPr sz="1800" spc="7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уровне</a:t>
            </a:r>
            <a:endParaRPr sz="1800">
              <a:latin typeface="Liberation Sans Narrow"/>
              <a:cs typeface="Liberation Sans Narrow"/>
            </a:endParaRPr>
          </a:p>
          <a:p>
            <a:pPr marL="248920" indent="-157480">
              <a:lnSpc>
                <a:spcPct val="100000"/>
              </a:lnSpc>
              <a:buFont typeface="Wingdings"/>
              <a:buChar char=""/>
              <a:tabLst>
                <a:tab pos="249554" algn="l"/>
              </a:tabLst>
            </a:pPr>
            <a:r>
              <a:rPr sz="180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о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мерах </a:t>
            </a:r>
            <a:r>
              <a:rPr sz="180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по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защите от </a:t>
            </a:r>
            <a:r>
              <a:rPr sz="1800" spc="-1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воздействия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вредных </a:t>
            </a:r>
            <a:r>
              <a:rPr sz="180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и (или) </a:t>
            </a:r>
            <a:r>
              <a:rPr sz="1800" spc="-5" dirty="0">
                <a:solidFill>
                  <a:srgbClr val="424455"/>
                </a:solidFill>
                <a:latin typeface="Liberation Sans Narrow"/>
                <a:cs typeface="Liberation Sans Narrow"/>
              </a:rPr>
              <a:t>опасных производственных</a:t>
            </a:r>
            <a:r>
              <a:rPr sz="1800" spc="20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 </a:t>
            </a:r>
            <a:r>
              <a:rPr sz="1800" spc="-10" dirty="0">
                <a:solidFill>
                  <a:srgbClr val="424455"/>
                </a:solidFill>
                <a:latin typeface="Liberation Sans Narrow"/>
                <a:cs typeface="Liberation Sans Narrow"/>
              </a:rPr>
              <a:t>факторов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1582" y="6321348"/>
            <a:ext cx="25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20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0258" y="982217"/>
            <a:ext cx="8209915" cy="502920"/>
          </a:xfrm>
          <a:custGeom>
            <a:avLst/>
            <a:gdLst/>
            <a:ahLst/>
            <a:cxnLst/>
            <a:rect l="l" t="t" r="r" b="b"/>
            <a:pathLst>
              <a:path w="8209915" h="502919">
                <a:moveTo>
                  <a:pt x="8125968" y="0"/>
                </a:moveTo>
                <a:lnTo>
                  <a:pt x="83820" y="0"/>
                </a:lnTo>
                <a:lnTo>
                  <a:pt x="51193" y="6596"/>
                </a:lnTo>
                <a:lnTo>
                  <a:pt x="24550" y="24574"/>
                </a:lnTo>
                <a:lnTo>
                  <a:pt x="6587" y="51220"/>
                </a:lnTo>
                <a:lnTo>
                  <a:pt x="0" y="83820"/>
                </a:lnTo>
                <a:lnTo>
                  <a:pt x="0" y="419100"/>
                </a:lnTo>
                <a:lnTo>
                  <a:pt x="6587" y="451699"/>
                </a:lnTo>
                <a:lnTo>
                  <a:pt x="24550" y="478345"/>
                </a:lnTo>
                <a:lnTo>
                  <a:pt x="51193" y="496323"/>
                </a:lnTo>
                <a:lnTo>
                  <a:pt x="83820" y="502920"/>
                </a:lnTo>
                <a:lnTo>
                  <a:pt x="8125968" y="502920"/>
                </a:lnTo>
                <a:lnTo>
                  <a:pt x="8158567" y="496323"/>
                </a:lnTo>
                <a:lnTo>
                  <a:pt x="8185213" y="478345"/>
                </a:lnTo>
                <a:lnTo>
                  <a:pt x="8203191" y="451699"/>
                </a:lnTo>
                <a:lnTo>
                  <a:pt x="8209788" y="419100"/>
                </a:lnTo>
                <a:lnTo>
                  <a:pt x="8209788" y="83820"/>
                </a:lnTo>
                <a:lnTo>
                  <a:pt x="8203191" y="51220"/>
                </a:lnTo>
                <a:lnTo>
                  <a:pt x="8185213" y="24574"/>
                </a:lnTo>
                <a:lnTo>
                  <a:pt x="8158567" y="6596"/>
                </a:lnTo>
                <a:lnTo>
                  <a:pt x="812596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258" y="982217"/>
            <a:ext cx="8209915" cy="502920"/>
          </a:xfrm>
          <a:custGeom>
            <a:avLst/>
            <a:gdLst/>
            <a:ahLst/>
            <a:cxnLst/>
            <a:rect l="l" t="t" r="r" b="b"/>
            <a:pathLst>
              <a:path w="8209915" h="502919">
                <a:moveTo>
                  <a:pt x="0" y="83820"/>
                </a:moveTo>
                <a:lnTo>
                  <a:pt x="6587" y="51220"/>
                </a:lnTo>
                <a:lnTo>
                  <a:pt x="24550" y="24574"/>
                </a:lnTo>
                <a:lnTo>
                  <a:pt x="51193" y="6596"/>
                </a:lnTo>
                <a:lnTo>
                  <a:pt x="83820" y="0"/>
                </a:lnTo>
                <a:lnTo>
                  <a:pt x="8125968" y="0"/>
                </a:lnTo>
                <a:lnTo>
                  <a:pt x="8158567" y="6596"/>
                </a:lnTo>
                <a:lnTo>
                  <a:pt x="8185213" y="24574"/>
                </a:lnTo>
                <a:lnTo>
                  <a:pt x="8203191" y="51220"/>
                </a:lnTo>
                <a:lnTo>
                  <a:pt x="8209788" y="83820"/>
                </a:lnTo>
                <a:lnTo>
                  <a:pt x="8209788" y="419100"/>
                </a:lnTo>
                <a:lnTo>
                  <a:pt x="8203191" y="451699"/>
                </a:lnTo>
                <a:lnTo>
                  <a:pt x="8185213" y="478345"/>
                </a:lnTo>
                <a:lnTo>
                  <a:pt x="8158567" y="496323"/>
                </a:lnTo>
                <a:lnTo>
                  <a:pt x="8125968" y="502920"/>
                </a:lnTo>
                <a:lnTo>
                  <a:pt x="83820" y="502920"/>
                </a:lnTo>
                <a:lnTo>
                  <a:pt x="51193" y="496323"/>
                </a:lnTo>
                <a:lnTo>
                  <a:pt x="24550" y="478345"/>
                </a:lnTo>
                <a:lnTo>
                  <a:pt x="6587" y="451699"/>
                </a:lnTo>
                <a:lnTo>
                  <a:pt x="0" y="419100"/>
                </a:lnTo>
                <a:lnTo>
                  <a:pt x="0" y="83820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0163" y="1095248"/>
            <a:ext cx="8190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95"/>
              </a:spcBef>
            </a:pP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Статья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215.2. 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Право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работника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на получение 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информации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об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условиях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охране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труда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14244" y="4404372"/>
            <a:ext cx="3496055" cy="1336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91383" y="4472940"/>
            <a:ext cx="3585972" cy="1260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72155" y="4436364"/>
            <a:ext cx="3384804" cy="1225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72155" y="4436363"/>
            <a:ext cx="3438144" cy="1291379"/>
          </a:xfrm>
          <a:prstGeom prst="rect">
            <a:avLst/>
          </a:prstGeom>
          <a:ln w="9144">
            <a:solidFill>
              <a:srgbClr val="525389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139065" marR="136525" algn="ctr">
              <a:lnSpc>
                <a:spcPct val="100000"/>
              </a:lnSpc>
              <a:spcBef>
                <a:spcPts val="950"/>
              </a:spcBef>
            </a:pPr>
            <a:r>
              <a:rPr sz="1600" spc="-5" dirty="0">
                <a:latin typeface="Liberation Sans Narrow"/>
                <a:cs typeface="Liberation Sans Narrow"/>
              </a:rPr>
              <a:t>Если установлен 4 класс условий труда  (опасные),</a:t>
            </a:r>
            <a:r>
              <a:rPr sz="1600" spc="-10" dirty="0">
                <a:latin typeface="Liberation Sans Narrow"/>
                <a:cs typeface="Liberation Sans Narrow"/>
              </a:rPr>
              <a:t> </a:t>
            </a:r>
            <a:r>
              <a:rPr sz="1600" spc="-5" dirty="0">
                <a:latin typeface="Liberation Sans Narrow"/>
                <a:cs typeface="Liberation Sans Narrow"/>
              </a:rPr>
              <a:t>необходимо</a:t>
            </a:r>
            <a:endParaRPr sz="1600" dirty="0">
              <a:latin typeface="Liberation Sans Narrow"/>
              <a:cs typeface="Liberation Sans Narrow"/>
            </a:endParaRPr>
          </a:p>
          <a:p>
            <a:pPr marL="94615" marR="90170" algn="ctr">
              <a:lnSpc>
                <a:spcPct val="100000"/>
              </a:lnSpc>
              <a:spcBef>
                <a:spcPts val="15"/>
              </a:spcBef>
            </a:pPr>
            <a:r>
              <a:rPr sz="1400" b="1" spc="-180" dirty="0">
                <a:latin typeface="Arial"/>
                <a:cs typeface="Arial"/>
              </a:rPr>
              <a:t>незамедлительно </a:t>
            </a:r>
            <a:r>
              <a:rPr sz="1400" b="1" spc="-185" dirty="0">
                <a:latin typeface="Arial"/>
                <a:cs typeface="Arial"/>
              </a:rPr>
              <a:t>проинформировать  </a:t>
            </a:r>
            <a:r>
              <a:rPr sz="1400" b="1" spc="-180" dirty="0">
                <a:latin typeface="Arial"/>
                <a:cs typeface="Arial"/>
              </a:rPr>
              <a:t>об этом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spc="-170" dirty="0">
                <a:latin typeface="Arial"/>
                <a:cs typeface="Arial"/>
              </a:rPr>
              <a:t>работника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54" y="104693"/>
            <a:ext cx="948189" cy="75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6159" y="4079747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63623" y="807847"/>
            <a:ext cx="5084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Глава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36. </a:t>
            </a:r>
            <a:r>
              <a:rPr sz="1600" b="1" spc="-204" dirty="0">
                <a:solidFill>
                  <a:srgbClr val="FFFFFF"/>
                </a:solidFill>
                <a:latin typeface="Arial"/>
                <a:cs typeface="Arial"/>
              </a:rPr>
              <a:t>УПРАВЛЕНИЕ 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ОХРАНОЙ 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ТРУДА 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4" dirty="0">
                <a:solidFill>
                  <a:srgbClr val="FFFFFF"/>
                </a:solidFill>
                <a:latin typeface="Arial"/>
                <a:cs typeface="Arial"/>
              </a:rPr>
              <a:t>РАБОТОДАТЕЛЯ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7957" y="6505143"/>
            <a:ext cx="2571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21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4527" y="1744979"/>
            <a:ext cx="665378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868" y="1772411"/>
            <a:ext cx="6551676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6394" y="1883410"/>
            <a:ext cx="3001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Статья 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217.1.</a:t>
            </a:r>
            <a:r>
              <a:rPr sz="14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Профессиональные</a:t>
            </a:r>
            <a:r>
              <a:rPr sz="14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риски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07" y="150110"/>
            <a:ext cx="1460621" cy="11659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3891026"/>
            <a:ext cx="1950495" cy="27701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0" y="3810776"/>
            <a:ext cx="2009711" cy="2850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50" y="3993935"/>
            <a:ext cx="2671009" cy="26710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6159" y="4079747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01582" y="6321348"/>
            <a:ext cx="25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22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258" y="909066"/>
            <a:ext cx="8209915" cy="504825"/>
          </a:xfrm>
          <a:custGeom>
            <a:avLst/>
            <a:gdLst/>
            <a:ahLst/>
            <a:cxnLst/>
            <a:rect l="l" t="t" r="r" b="b"/>
            <a:pathLst>
              <a:path w="8209915" h="504825">
                <a:moveTo>
                  <a:pt x="8125714" y="0"/>
                </a:moveTo>
                <a:lnTo>
                  <a:pt x="84073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3" y="504444"/>
                </a:lnTo>
                <a:lnTo>
                  <a:pt x="8125714" y="504444"/>
                </a:lnTo>
                <a:lnTo>
                  <a:pt x="8158460" y="497843"/>
                </a:lnTo>
                <a:lnTo>
                  <a:pt x="8185181" y="479837"/>
                </a:lnTo>
                <a:lnTo>
                  <a:pt x="8203187" y="453116"/>
                </a:lnTo>
                <a:lnTo>
                  <a:pt x="8209788" y="420370"/>
                </a:lnTo>
                <a:lnTo>
                  <a:pt x="8209788" y="84074"/>
                </a:lnTo>
                <a:lnTo>
                  <a:pt x="8203187" y="51327"/>
                </a:lnTo>
                <a:lnTo>
                  <a:pt x="8185181" y="24606"/>
                </a:lnTo>
                <a:lnTo>
                  <a:pt x="8158460" y="6600"/>
                </a:lnTo>
                <a:lnTo>
                  <a:pt x="8125714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258" y="909066"/>
            <a:ext cx="8209915" cy="504825"/>
          </a:xfrm>
          <a:custGeom>
            <a:avLst/>
            <a:gdLst/>
            <a:ahLst/>
            <a:cxnLst/>
            <a:rect l="l" t="t" r="r" b="b"/>
            <a:pathLst>
              <a:path w="8209915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3" y="0"/>
                </a:lnTo>
                <a:lnTo>
                  <a:pt x="8125714" y="0"/>
                </a:lnTo>
                <a:lnTo>
                  <a:pt x="8158460" y="6600"/>
                </a:lnTo>
                <a:lnTo>
                  <a:pt x="8185181" y="24606"/>
                </a:lnTo>
                <a:lnTo>
                  <a:pt x="8203187" y="51327"/>
                </a:lnTo>
                <a:lnTo>
                  <a:pt x="8209788" y="84074"/>
                </a:lnTo>
                <a:lnTo>
                  <a:pt x="8209788" y="420370"/>
                </a:lnTo>
                <a:lnTo>
                  <a:pt x="8203187" y="453116"/>
                </a:lnTo>
                <a:lnTo>
                  <a:pt x="8185181" y="479837"/>
                </a:lnTo>
                <a:lnTo>
                  <a:pt x="8158460" y="497843"/>
                </a:lnTo>
                <a:lnTo>
                  <a:pt x="8125714" y="504444"/>
                </a:lnTo>
                <a:lnTo>
                  <a:pt x="84073" y="504444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70"/>
                </a:lnTo>
                <a:lnTo>
                  <a:pt x="0" y="84074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0163" y="1022985"/>
            <a:ext cx="8190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8080">
              <a:lnSpc>
                <a:spcPct val="100000"/>
              </a:lnSpc>
              <a:spcBef>
                <a:spcPts val="95"/>
              </a:spcBef>
            </a:pP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Статья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217.1. 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Профессиональные</a:t>
            </a:r>
            <a:r>
              <a:rPr sz="16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риски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7670" y="4540307"/>
            <a:ext cx="4052316" cy="139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6929" y="5059678"/>
            <a:ext cx="1905000" cy="40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036" y="4545684"/>
            <a:ext cx="3950207" cy="1296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150" dirty="0" smtClean="0">
                <a:solidFill>
                  <a:srgbClr val="FFFFFF"/>
                </a:solidFill>
                <a:latin typeface="Arial"/>
                <a:cs typeface="Arial"/>
              </a:rPr>
              <a:t>             РИСКИ</a:t>
            </a:r>
            <a:r>
              <a:rPr lang="ru-RU" b="1" spc="-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160" dirty="0" smtClean="0">
                <a:solidFill>
                  <a:srgbClr val="FFFFFF"/>
                </a:solidFill>
                <a:latin typeface="Arial"/>
                <a:cs typeface="Arial"/>
              </a:rPr>
              <a:t>ТРАВМИРОВАНИЯ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06526" y="4448666"/>
            <a:ext cx="4937760" cy="1399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06526" y="4490427"/>
            <a:ext cx="4835652" cy="1296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9520" y="2133600"/>
            <a:ext cx="843280" cy="841375"/>
          </a:xfrm>
          <a:custGeom>
            <a:avLst/>
            <a:gdLst/>
            <a:ahLst/>
            <a:cxnLst/>
            <a:rect l="l" t="t" r="r" b="b"/>
            <a:pathLst>
              <a:path w="843279" h="841375">
                <a:moveTo>
                  <a:pt x="842771" y="462661"/>
                </a:moveTo>
                <a:lnTo>
                  <a:pt x="0" y="462661"/>
                </a:lnTo>
                <a:lnTo>
                  <a:pt x="421385" y="841248"/>
                </a:lnTo>
                <a:lnTo>
                  <a:pt x="842771" y="462661"/>
                </a:lnTo>
                <a:close/>
              </a:path>
              <a:path w="843279" h="841375">
                <a:moveTo>
                  <a:pt x="653160" y="0"/>
                </a:moveTo>
                <a:lnTo>
                  <a:pt x="189610" y="0"/>
                </a:lnTo>
                <a:lnTo>
                  <a:pt x="189610" y="462661"/>
                </a:lnTo>
                <a:lnTo>
                  <a:pt x="653160" y="462661"/>
                </a:lnTo>
                <a:lnTo>
                  <a:pt x="653160" y="0"/>
                </a:lnTo>
                <a:close/>
              </a:path>
            </a:pathLst>
          </a:custGeom>
          <a:solidFill>
            <a:srgbClr val="D1D1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79520" y="2133600"/>
            <a:ext cx="843280" cy="841375"/>
          </a:xfrm>
          <a:custGeom>
            <a:avLst/>
            <a:gdLst/>
            <a:ahLst/>
            <a:cxnLst/>
            <a:rect l="l" t="t" r="r" b="b"/>
            <a:pathLst>
              <a:path w="843279" h="841375">
                <a:moveTo>
                  <a:pt x="0" y="462661"/>
                </a:moveTo>
                <a:lnTo>
                  <a:pt x="189610" y="462661"/>
                </a:lnTo>
                <a:lnTo>
                  <a:pt x="189610" y="0"/>
                </a:lnTo>
                <a:lnTo>
                  <a:pt x="653160" y="0"/>
                </a:lnTo>
                <a:lnTo>
                  <a:pt x="653160" y="462661"/>
                </a:lnTo>
                <a:lnTo>
                  <a:pt x="842771" y="462661"/>
                </a:lnTo>
                <a:lnTo>
                  <a:pt x="421385" y="841248"/>
                </a:lnTo>
                <a:lnTo>
                  <a:pt x="0" y="462661"/>
                </a:lnTo>
                <a:close/>
              </a:path>
            </a:pathLst>
          </a:custGeom>
          <a:ln w="9144">
            <a:solidFill>
              <a:srgbClr val="D1D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0258" y="1485138"/>
            <a:ext cx="8136890" cy="431800"/>
          </a:xfrm>
          <a:prstGeom prst="rect">
            <a:avLst/>
          </a:prstGeom>
          <a:solidFill>
            <a:srgbClr val="438085"/>
          </a:solidFill>
          <a:ln w="19811">
            <a:solidFill>
              <a:srgbClr val="2E5C6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600" b="1" spc="-220" dirty="0">
                <a:solidFill>
                  <a:srgbClr val="FFFFFF"/>
                </a:solidFill>
                <a:latin typeface="Arial"/>
                <a:cs typeface="Arial"/>
              </a:rPr>
              <a:t>ПРОФЕССИОНАЛЬНЫЕ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Arial"/>
                <a:cs typeface="Arial"/>
              </a:rPr>
              <a:t>РИСКИ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26" y="13012"/>
            <a:ext cx="1110616" cy="886530"/>
          </a:xfrm>
          <a:prstGeom prst="rect">
            <a:avLst/>
          </a:prstGeom>
        </p:spPr>
      </p:pic>
      <p:sp>
        <p:nvSpPr>
          <p:cNvPr id="29" name="object 24"/>
          <p:cNvSpPr txBox="1"/>
          <p:nvPr/>
        </p:nvSpPr>
        <p:spPr>
          <a:xfrm>
            <a:off x="4887136" y="5031544"/>
            <a:ext cx="26746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b="1" spc="-150" dirty="0" smtClean="0">
                <a:solidFill>
                  <a:srgbClr val="FFFFFF"/>
                </a:solidFill>
                <a:latin typeface="Arial"/>
                <a:cs typeface="Arial"/>
              </a:rPr>
              <a:t>РИСКИ </a:t>
            </a:r>
            <a:r>
              <a:rPr b="1" spc="-155" dirty="0">
                <a:solidFill>
                  <a:srgbClr val="FFFFFF"/>
                </a:solidFill>
                <a:latin typeface="Arial"/>
                <a:cs typeface="Arial"/>
              </a:rPr>
              <a:t>ПОЛУЧЕНИЯ</a:t>
            </a:r>
            <a:r>
              <a:rPr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185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b="1" spc="-160" dirty="0" smtClean="0">
                <a:solidFill>
                  <a:srgbClr val="FFFFFF"/>
                </a:solidFill>
                <a:latin typeface="Arial"/>
                <a:cs typeface="Arial"/>
              </a:rPr>
              <a:t>ПРОФЗАБОЛЕВАНИЯ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Приказ Минтруда России от 19.08.2016 № 438н "Об утверждении Типового положения о системе управления охраной труда" устанавливает: </a:t>
            </a:r>
            <a:r>
              <a:rPr lang="ru-RU" b="1" u="sng" dirty="0">
                <a:solidFill>
                  <a:srgbClr val="FF0000"/>
                </a:solidFill>
              </a:rPr>
              <a:t/>
            </a: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33. С целью организации процедуры управления профессиональными рисками работодатель исходя из специфики своей деятельности устанавливает (определяет) порядок реализации следующих мероприятий по управлению профессиональными рисками: </a:t>
            </a:r>
            <a:r>
              <a:rPr lang="ru-RU" b="1" u="sng" dirty="0">
                <a:solidFill>
                  <a:srgbClr val="FF0000"/>
                </a:solidFill>
              </a:rPr>
              <a:t/>
            </a: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а) выявление опасностей; </a:t>
            </a:r>
            <a:r>
              <a:rPr lang="ru-RU" b="1" u="sng" dirty="0">
                <a:solidFill>
                  <a:srgbClr val="FF0000"/>
                </a:solidFill>
              </a:rPr>
              <a:t/>
            </a: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б) оценка уровней профессиональных рисков; </a:t>
            </a:r>
            <a:r>
              <a:rPr lang="ru-RU" b="1" u="sng" dirty="0">
                <a:solidFill>
                  <a:srgbClr val="FF0000"/>
                </a:solidFill>
              </a:rPr>
              <a:t/>
            </a: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в) снижение уровней профессиональных рисков. </a:t>
            </a:r>
            <a:r>
              <a:rPr lang="ru-RU" b="1" u="sng" dirty="0">
                <a:solidFill>
                  <a:srgbClr val="FF0000"/>
                </a:solidFill>
              </a:rPr>
              <a:t/>
            </a: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36. При рассмотрении перечисленных в пункте 35 настоящего Типового положения опасностей работодателем устанавливается порядок проведения анализа, оценки и упорядочивания всех выявленных опасностей исходя из приоритета необходимости исключения или снижения уровня создаваемого ими профессионального риска и с учетом не только штатных условий своей деятельности, но и случаев отклонений в работе, в том числе связанных с возможными авариями.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37. Методы оценки уровня профессиональных рисков определяются работодателем с учетом характера своей деятельности и сложности выполняемых операций. Допускается использование разных методов оценки уровня профессиональных рисков для разных процессов и операций.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Т.е. разработать порядок (алгоритм) проведения оценки рисков в Вашей организации и провести оценку рисков – это задачи (функции) Ваших специалистов по охране труда (службы ОТ). Вы имеете полное право сделать это сами.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9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8991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Вы имеете право заключить договор на оценку рисков со сторонней организации. Лицензия ей на эту деятельность не требуется. Этот вид деятельности не указан в ст. 12 Федерального закона от 04.05.2011 № 99-ФЗ "О лицензировании отдельных видов деятельности", в которой приведен исчерпывающий перечень лицензируемых видов деятельности. Не требуются в обязательном порядке ей и другие разрешительные документы. В настоящее время не установлено нормативных требований, устанавливающих порядок оценки уровня профессионального риска. Но, на мой взгляд, чтобы как-то гарантировать, что Вам профессионально выполнят заказанные Вами услуги по оценке рисков, следует иметь в виду следующее.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</a:rPr>
              <a:t>Оценка профессиональных рисков проводится согласно требованиям </a:t>
            </a:r>
            <a:r>
              <a:rPr lang="ru-RU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ст.ст</a:t>
            </a: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</a:rPr>
              <a:t>. 209, 212 главы Х «Охрана труда» ТК РФ. В связи с этим организации, оказывающей услуги по оценке </a:t>
            </a:r>
            <a:r>
              <a:rPr lang="ru-RU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проф.рисков</a:t>
            </a: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</a:rPr>
              <a:t>, на наш взгляд, следует иметь аккредитацию на оказание услуг в области охраны труда. Организации, проводящие СОУТ, такой аккредитации не имеют. </a:t>
            </a:r>
            <a:r>
              <a:rPr lang="ru-RU" b="1" u="sng" dirty="0">
                <a:solidFill>
                  <a:prstClr val="black"/>
                </a:solidFill>
              </a:rPr>
              <a:t/>
            </a:r>
            <a:br>
              <a:rPr lang="ru-RU" b="1" u="sng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См. ст. 217 ТК РФ, извлечения: «Организации, оказывающие услуги в области охраны труда, подлежат обязательной аккредитации, за исключением организаций, проводящих специальную оценку условий труда, порядок аккредитации которых устанавливается законодательством о специальной оценке условий труда. Перечень услуг, для оказания которых необходима аккредитация, правила аккредитации, включающие в себя требования аккредитации, которым должны соответствовать организации, оказывающие услуги в области охраны труда, порядок проведения контроля за деятельностью аккредитованных организаций, порядок приостановления или отзыва аккредитации устанавливаются федеральным органом исполнительной власти,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осуществляющим функции по выработке государственной политики и нормативно-правовому регулированию в сфере труда». 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</a:rPr>
              <a:t>См. Приказ </a:t>
            </a:r>
            <a:r>
              <a:rPr lang="ru-RU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Минздравсоцразвития</a:t>
            </a: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</a:rPr>
              <a:t> России от 01.04.2010 № 205н "Об утверждении перечня услуг в области охраны труда, для оказания которых необходима аккредитация, и Правил аккредитации организаций, оказывающих услуги в области охраны труда". </a:t>
            </a:r>
            <a:endParaRPr lang="ru-RU" b="1" u="sng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2514600" cy="350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2" y="2800395"/>
            <a:ext cx="2230708" cy="3067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17" y="2819400"/>
            <a:ext cx="215444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475" y="1254074"/>
            <a:ext cx="4850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315F63"/>
                </a:solidFill>
                <a:latin typeface="Arial"/>
                <a:cs typeface="Arial"/>
              </a:rPr>
              <a:t>Х </a:t>
            </a:r>
            <a:r>
              <a:rPr b="1" spc="-5" dirty="0">
                <a:solidFill>
                  <a:srgbClr val="315F63"/>
                </a:solidFill>
                <a:latin typeface="Arial"/>
                <a:cs typeface="Arial"/>
              </a:rPr>
              <a:t>раздел </a:t>
            </a:r>
            <a:r>
              <a:rPr b="1" spc="-40" dirty="0">
                <a:solidFill>
                  <a:srgbClr val="315F63"/>
                </a:solidFill>
                <a:latin typeface="Arial"/>
                <a:cs typeface="Arial"/>
              </a:rPr>
              <a:t>Трудового </a:t>
            </a:r>
            <a:r>
              <a:rPr b="1" spc="-20" dirty="0">
                <a:solidFill>
                  <a:srgbClr val="315F63"/>
                </a:solidFill>
                <a:latin typeface="Arial"/>
                <a:cs typeface="Arial"/>
              </a:rPr>
              <a:t>кодекса</a:t>
            </a:r>
            <a:r>
              <a:rPr b="1" spc="110" dirty="0">
                <a:solidFill>
                  <a:srgbClr val="315F63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315F63"/>
                </a:solidFill>
                <a:latin typeface="Arial"/>
                <a:cs typeface="Arial"/>
              </a:rPr>
              <a:t>РФ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5850" y="2933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016378"/>
            <a:ext cx="81527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Статья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209.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9370" algn="just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Управление </a:t>
            </a:r>
            <a:r>
              <a:rPr sz="1800" b="1" spc="-10" dirty="0">
                <a:latin typeface="Arial"/>
                <a:cs typeface="Arial"/>
              </a:rPr>
              <a:t>профессиональными </a:t>
            </a:r>
            <a:r>
              <a:rPr sz="1800" b="1" spc="-5" dirty="0">
                <a:latin typeface="Arial"/>
                <a:cs typeface="Arial"/>
              </a:rPr>
              <a:t>рисками </a:t>
            </a:r>
            <a:r>
              <a:rPr sz="1800" dirty="0">
                <a:latin typeface="Arial"/>
                <a:cs typeface="Arial"/>
              </a:rPr>
              <a:t>- комплекс </a:t>
            </a:r>
            <a:r>
              <a:rPr sz="1800" spc="-5" dirty="0">
                <a:latin typeface="Arial"/>
                <a:cs typeface="Arial"/>
              </a:rPr>
              <a:t>взаимосвязанных  мероприятий, </a:t>
            </a:r>
            <a:r>
              <a:rPr sz="1800" spc="-10" dirty="0">
                <a:latin typeface="Arial"/>
                <a:cs typeface="Arial"/>
              </a:rPr>
              <a:t>являющихся элементами </a:t>
            </a:r>
            <a:r>
              <a:rPr sz="1800" spc="-5" dirty="0">
                <a:latin typeface="Arial"/>
                <a:cs typeface="Arial"/>
              </a:rPr>
              <a:t>системы </a:t>
            </a:r>
            <a:r>
              <a:rPr sz="1800" spc="-10" dirty="0">
                <a:latin typeface="Arial"/>
                <a:cs typeface="Arial"/>
              </a:rPr>
              <a:t>управления охраной </a:t>
            </a:r>
            <a:r>
              <a:rPr sz="1800" spc="-25" dirty="0">
                <a:latin typeface="Arial"/>
                <a:cs typeface="Arial"/>
              </a:rPr>
              <a:t>труда 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включающих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20" dirty="0">
                <a:latin typeface="Arial"/>
                <a:cs typeface="Arial"/>
              </a:rPr>
              <a:t>себя </a:t>
            </a:r>
            <a:r>
              <a:rPr sz="1800" spc="-5" dirty="0">
                <a:latin typeface="Arial"/>
                <a:cs typeface="Arial"/>
              </a:rPr>
              <a:t>меры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10" dirty="0">
                <a:latin typeface="Arial"/>
                <a:cs typeface="Arial"/>
              </a:rPr>
              <a:t>выявлению, </a:t>
            </a:r>
            <a:r>
              <a:rPr sz="1800" spc="-5" dirty="0">
                <a:latin typeface="Arial"/>
                <a:cs typeface="Arial"/>
              </a:rPr>
              <a:t>оценке </a:t>
            </a:r>
            <a:r>
              <a:rPr sz="1800" dirty="0">
                <a:latin typeface="Arial"/>
                <a:cs typeface="Arial"/>
              </a:rPr>
              <a:t>и снижению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уровней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профессиональных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рисков.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Профессиональный </a:t>
            </a:r>
            <a:r>
              <a:rPr sz="1800" b="1" dirty="0">
                <a:latin typeface="Arial"/>
                <a:cs typeface="Arial"/>
              </a:rPr>
              <a:t>риск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вероятность </a:t>
            </a:r>
            <a:r>
              <a:rPr sz="1800" spc="-5" dirty="0">
                <a:latin typeface="Arial"/>
                <a:cs typeface="Arial"/>
              </a:rPr>
              <a:t>причинения </a:t>
            </a:r>
            <a:r>
              <a:rPr sz="1800" spc="-15" dirty="0">
                <a:latin typeface="Arial"/>
                <a:cs typeface="Arial"/>
              </a:rPr>
              <a:t>вреда </a:t>
            </a:r>
            <a:r>
              <a:rPr sz="1800" spc="-10" dirty="0">
                <a:latin typeface="Arial"/>
                <a:cs typeface="Arial"/>
              </a:rPr>
              <a:t>здоровью </a:t>
            </a:r>
            <a:r>
              <a:rPr sz="1800" dirty="0">
                <a:latin typeface="Arial"/>
                <a:cs typeface="Arial"/>
              </a:rPr>
              <a:t>в  </a:t>
            </a:r>
            <a:r>
              <a:rPr sz="1800" spc="-40" dirty="0">
                <a:latin typeface="Arial"/>
                <a:cs typeface="Arial"/>
              </a:rPr>
              <a:t>результате </a:t>
            </a:r>
            <a:r>
              <a:rPr sz="1800" spc="-10" dirty="0">
                <a:latin typeface="Arial"/>
                <a:cs typeface="Arial"/>
              </a:rPr>
              <a:t>воздействия вредных </a:t>
            </a:r>
            <a:r>
              <a:rPr sz="1800" dirty="0">
                <a:latin typeface="Arial"/>
                <a:cs typeface="Arial"/>
              </a:rPr>
              <a:t>и (или) </a:t>
            </a:r>
            <a:r>
              <a:rPr sz="1800" spc="-5" dirty="0">
                <a:latin typeface="Arial"/>
                <a:cs typeface="Arial"/>
              </a:rPr>
              <a:t>опасных </a:t>
            </a:r>
            <a:r>
              <a:rPr sz="1800" spc="-10" dirty="0">
                <a:latin typeface="Arial"/>
                <a:cs typeface="Arial"/>
              </a:rPr>
              <a:t>производственных  </a:t>
            </a:r>
            <a:r>
              <a:rPr sz="1800" spc="-5" dirty="0">
                <a:latin typeface="Arial"/>
                <a:cs typeface="Arial"/>
              </a:rPr>
              <a:t>факторов при </a:t>
            </a:r>
            <a:r>
              <a:rPr sz="1800" spc="-10" dirty="0">
                <a:latin typeface="Arial"/>
                <a:cs typeface="Arial"/>
              </a:rPr>
              <a:t>исполнении </a:t>
            </a:r>
            <a:r>
              <a:rPr sz="1800" spc="-5" dirty="0">
                <a:latin typeface="Arial"/>
                <a:cs typeface="Arial"/>
              </a:rPr>
              <a:t>работником </a:t>
            </a:r>
            <a:r>
              <a:rPr sz="1800" spc="-10" dirty="0">
                <a:latin typeface="Arial"/>
                <a:cs typeface="Arial"/>
              </a:rPr>
              <a:t>обязанностей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трудовому </a:t>
            </a:r>
            <a:r>
              <a:rPr sz="1800" spc="-15" dirty="0">
                <a:latin typeface="Arial"/>
                <a:cs typeface="Arial"/>
              </a:rPr>
              <a:t>договору  </a:t>
            </a:r>
            <a:r>
              <a:rPr sz="1800" dirty="0">
                <a:latin typeface="Arial"/>
                <a:cs typeface="Arial"/>
              </a:rPr>
              <a:t>или в иных </a:t>
            </a:r>
            <a:r>
              <a:rPr sz="1800" spc="-10" dirty="0">
                <a:latin typeface="Arial"/>
                <a:cs typeface="Arial"/>
              </a:rPr>
              <a:t>случаях, </a:t>
            </a:r>
            <a:r>
              <a:rPr sz="1800" spc="-15" dirty="0">
                <a:latin typeface="Arial"/>
                <a:cs typeface="Arial"/>
              </a:rPr>
              <a:t>установленных </a:t>
            </a:r>
            <a:r>
              <a:rPr sz="1800" spc="-30" dirty="0">
                <a:latin typeface="Arial"/>
                <a:cs typeface="Arial"/>
              </a:rPr>
              <a:t>Трудовым </a:t>
            </a:r>
            <a:r>
              <a:rPr sz="1800" spc="-5" dirty="0">
                <a:latin typeface="Arial"/>
                <a:cs typeface="Arial"/>
              </a:rPr>
              <a:t>Кодексом, </a:t>
            </a:r>
            <a:r>
              <a:rPr sz="1800" spc="-10" dirty="0">
                <a:latin typeface="Arial"/>
                <a:cs typeface="Arial"/>
              </a:rPr>
              <a:t>другими  федеральными </a:t>
            </a:r>
            <a:r>
              <a:rPr sz="1800" spc="-5" dirty="0">
                <a:latin typeface="Arial"/>
                <a:cs typeface="Arial"/>
              </a:rPr>
              <a:t>законами.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6188" y="847364"/>
            <a:ext cx="1000341" cy="7985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DEE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1582" y="6321348"/>
            <a:ext cx="25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23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0258" y="909066"/>
            <a:ext cx="8209915" cy="504825"/>
          </a:xfrm>
          <a:custGeom>
            <a:avLst/>
            <a:gdLst/>
            <a:ahLst/>
            <a:cxnLst/>
            <a:rect l="l" t="t" r="r" b="b"/>
            <a:pathLst>
              <a:path w="8209915" h="504825">
                <a:moveTo>
                  <a:pt x="8125714" y="0"/>
                </a:moveTo>
                <a:lnTo>
                  <a:pt x="84073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3" y="504444"/>
                </a:lnTo>
                <a:lnTo>
                  <a:pt x="8125714" y="504444"/>
                </a:lnTo>
                <a:lnTo>
                  <a:pt x="8158460" y="497843"/>
                </a:lnTo>
                <a:lnTo>
                  <a:pt x="8185181" y="479837"/>
                </a:lnTo>
                <a:lnTo>
                  <a:pt x="8203187" y="453116"/>
                </a:lnTo>
                <a:lnTo>
                  <a:pt x="8209788" y="420370"/>
                </a:lnTo>
                <a:lnTo>
                  <a:pt x="8209788" y="84074"/>
                </a:lnTo>
                <a:lnTo>
                  <a:pt x="8203187" y="51327"/>
                </a:lnTo>
                <a:lnTo>
                  <a:pt x="8185181" y="24606"/>
                </a:lnTo>
                <a:lnTo>
                  <a:pt x="8158460" y="6600"/>
                </a:lnTo>
                <a:lnTo>
                  <a:pt x="8125714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258" y="909066"/>
            <a:ext cx="8209915" cy="504825"/>
          </a:xfrm>
          <a:custGeom>
            <a:avLst/>
            <a:gdLst/>
            <a:ahLst/>
            <a:cxnLst/>
            <a:rect l="l" t="t" r="r" b="b"/>
            <a:pathLst>
              <a:path w="8209915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3" y="0"/>
                </a:lnTo>
                <a:lnTo>
                  <a:pt x="8125714" y="0"/>
                </a:lnTo>
                <a:lnTo>
                  <a:pt x="8158460" y="6600"/>
                </a:lnTo>
                <a:lnTo>
                  <a:pt x="8185181" y="24606"/>
                </a:lnTo>
                <a:lnTo>
                  <a:pt x="8203187" y="51327"/>
                </a:lnTo>
                <a:lnTo>
                  <a:pt x="8209788" y="84074"/>
                </a:lnTo>
                <a:lnTo>
                  <a:pt x="8209788" y="420370"/>
                </a:lnTo>
                <a:lnTo>
                  <a:pt x="8203187" y="453116"/>
                </a:lnTo>
                <a:lnTo>
                  <a:pt x="8185181" y="479837"/>
                </a:lnTo>
                <a:lnTo>
                  <a:pt x="8158460" y="497843"/>
                </a:lnTo>
                <a:lnTo>
                  <a:pt x="8125714" y="504444"/>
                </a:lnTo>
                <a:lnTo>
                  <a:pt x="84073" y="504444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70"/>
                </a:lnTo>
                <a:lnTo>
                  <a:pt x="0" y="84074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0163" y="1022985"/>
            <a:ext cx="8190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8080">
              <a:lnSpc>
                <a:spcPct val="100000"/>
              </a:lnSpc>
              <a:spcBef>
                <a:spcPts val="95"/>
              </a:spcBef>
            </a:pP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Статья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217.1. 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Профессиональные</a:t>
            </a:r>
            <a:r>
              <a:rPr sz="16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риски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120" y="2033041"/>
            <a:ext cx="6810756" cy="620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971" y="2153399"/>
            <a:ext cx="2930652" cy="405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459" y="2060448"/>
            <a:ext cx="6708648" cy="518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9516" y="2624353"/>
            <a:ext cx="6810756" cy="620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8368" y="2743200"/>
            <a:ext cx="2459736" cy="406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855" y="2651760"/>
            <a:ext cx="6708648" cy="518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0911" y="3214141"/>
            <a:ext cx="6810756" cy="620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9763" y="3175990"/>
            <a:ext cx="6054851" cy="7224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4252" y="3241548"/>
            <a:ext cx="6708648" cy="518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0783" y="3805453"/>
            <a:ext cx="6810756" cy="620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9635" y="3846588"/>
            <a:ext cx="6054852" cy="5638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4123" y="3832859"/>
            <a:ext cx="6708648" cy="518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02179" y="4395241"/>
            <a:ext cx="6810756" cy="620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1032" y="4436389"/>
            <a:ext cx="6054852" cy="565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61032" y="4442484"/>
            <a:ext cx="6708648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4479" y="2201671"/>
            <a:ext cx="8704580" cy="2800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60" dirty="0" err="1" smtClean="0">
                <a:solidFill>
                  <a:srgbClr val="FFFFFF"/>
                </a:solidFill>
                <a:latin typeface="Arial"/>
                <a:cs typeface="Arial"/>
              </a:rPr>
              <a:t>Специакльная</a:t>
            </a:r>
            <a:r>
              <a:rPr lang="ru-RU" sz="1600" spc="-160" dirty="0" smtClean="0">
                <a:solidFill>
                  <a:srgbClr val="FFFFFF"/>
                </a:solidFill>
                <a:latin typeface="Arial"/>
                <a:cs typeface="Arial"/>
              </a:rPr>
              <a:t> оценка условий т руда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513715">
              <a:lnSpc>
                <a:spcPct val="100000"/>
              </a:lnSpc>
            </a:pP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ПРОИЗВОДСТВЕННЫЙ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КОНТРОЛЬ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014730" marR="1900555" algn="just">
              <a:lnSpc>
                <a:spcPct val="86200"/>
              </a:lnSpc>
            </a:pP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КОНТРОЛЬ РАБОТОДАТЕЛЯ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СОСТОЯНИЕМ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УСЛОВИЙ И </a:t>
            </a:r>
            <a:r>
              <a:rPr sz="1200" b="1" spc="-165" dirty="0">
                <a:solidFill>
                  <a:srgbClr val="FFFFFF"/>
                </a:solidFill>
                <a:latin typeface="Arial"/>
                <a:cs typeface="Arial"/>
              </a:rPr>
              <a:t>ОХРАНЫ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ТРУДА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200" b="1" spc="-165" dirty="0">
                <a:solidFill>
                  <a:srgbClr val="FFFFFF"/>
                </a:solidFill>
                <a:latin typeface="Arial"/>
                <a:cs typeface="Arial"/>
              </a:rPr>
              <a:t>СОБЛЮДЕНИЕМ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ТРЕБОВАНИЙ </a:t>
            </a:r>
            <a:r>
              <a:rPr sz="1200" b="1" spc="-165" dirty="0">
                <a:solidFill>
                  <a:srgbClr val="FFFFFF"/>
                </a:solidFill>
                <a:latin typeface="Arial"/>
                <a:cs typeface="Arial"/>
              </a:rPr>
              <a:t>ОХРАНЫ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ТРУДА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СТРУКТУРНЫХ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ПОДРАЗДЕЛЕНИЯХ И </a:t>
            </a:r>
            <a:r>
              <a:rPr sz="1200" b="1" spc="-165" dirty="0">
                <a:solidFill>
                  <a:srgbClr val="FFFFFF"/>
                </a:solidFill>
                <a:latin typeface="Arial"/>
                <a:cs typeface="Arial"/>
              </a:rPr>
              <a:t>НА 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РАБОЧИХ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МЕСТАХ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515745" marR="5080">
              <a:lnSpc>
                <a:spcPts val="1250"/>
              </a:lnSpc>
              <a:tabLst>
                <a:tab pos="8691245" algn="l"/>
              </a:tabLst>
            </a:pPr>
            <a:endParaRPr lang="ru-RU" sz="1200" b="1" spc="-16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515745" marR="5080">
              <a:lnSpc>
                <a:spcPts val="1250"/>
              </a:lnSpc>
              <a:tabLst>
                <a:tab pos="8691245" algn="l"/>
              </a:tabLst>
            </a:pPr>
            <a:r>
              <a:rPr sz="1200" b="1" spc="-160" dirty="0" smtClean="0">
                <a:solidFill>
                  <a:srgbClr val="FFFFFF"/>
                </a:solidFill>
                <a:latin typeface="Arial"/>
                <a:cs typeface="Arial"/>
              </a:rPr>
              <a:t>РАССЛЕДОВАНИЕ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НЕСЧАСТНЫХ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СЛУЧАЕВ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 ПРОИЗВОДСТВЕ,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ПРОФЕССИОНАЛЬН</a:t>
            </a:r>
            <a:r>
              <a:rPr sz="1200" b="1" u="heavy" spc="-160" dirty="0">
                <a:solidFill>
                  <a:srgbClr val="FFFFFF"/>
                </a:solidFill>
                <a:uFill>
                  <a:solidFill>
                    <a:srgbClr val="DEE9EF"/>
                  </a:solidFill>
                </a:uFill>
                <a:latin typeface="Arial"/>
                <a:cs typeface="Arial"/>
              </a:rPr>
              <a:t>ЫХ </a:t>
            </a:r>
            <a:r>
              <a:rPr sz="1200" b="1" u="heavy" dirty="0">
                <a:solidFill>
                  <a:srgbClr val="FFFFFF"/>
                </a:solidFill>
                <a:uFill>
                  <a:solidFill>
                    <a:srgbClr val="DEE9EF"/>
                  </a:solidFill>
                </a:uFill>
                <a:latin typeface="Arial"/>
                <a:cs typeface="Arial"/>
              </a:rPr>
              <a:t>	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</a:t>
            </a: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ЗАБОЛЕВАНИЙ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016760" marR="899160">
              <a:lnSpc>
                <a:spcPts val="1250"/>
              </a:lnSpc>
              <a:tabLst>
                <a:tab pos="3218180" algn="l"/>
                <a:tab pos="4491990" algn="l"/>
                <a:tab pos="4720590" algn="l"/>
                <a:tab pos="5426710" algn="l"/>
                <a:tab pos="6389370" algn="l"/>
                <a:tab pos="6605905" algn="l"/>
              </a:tabLst>
            </a:pPr>
            <a:r>
              <a:rPr sz="1200" b="1" spc="-14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6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165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60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95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-155" dirty="0" smtClean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200" b="1" spc="-145" dirty="0" smtClean="0">
                <a:solidFill>
                  <a:srgbClr val="FFFFFF"/>
                </a:solidFill>
                <a:latin typeface="Arial"/>
                <a:cs typeface="Arial"/>
              </a:rPr>
              <a:t>РЕ</a:t>
            </a:r>
            <a:r>
              <a:rPr sz="1200" b="1" spc="-155" dirty="0" smtClean="0">
                <a:solidFill>
                  <a:srgbClr val="FFFFFF"/>
                </a:solidFill>
                <a:latin typeface="Arial"/>
                <a:cs typeface="Arial"/>
              </a:rPr>
              <a:t>НИЕ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ОБСТОЯТЕ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ЬСТВ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ИН,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ПРИВЕД</a:t>
            </a:r>
            <a:r>
              <a:rPr sz="1200" b="1" spc="-229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-165" dirty="0">
                <a:solidFill>
                  <a:srgbClr val="FFFFFF"/>
                </a:solidFill>
                <a:latin typeface="Arial"/>
                <a:cs typeface="Arial"/>
              </a:rPr>
              <a:t>ВО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НИК</a:t>
            </a:r>
            <a:r>
              <a:rPr sz="1200" b="1" spc="-170" dirty="0">
                <a:solidFill>
                  <a:srgbClr val="FFFFFF"/>
                </a:solidFill>
                <a:latin typeface="Arial"/>
                <a:cs typeface="Arial"/>
              </a:rPr>
              <a:t>НОВ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ЕНИЮ </a:t>
            </a:r>
            <a:r>
              <a:rPr lang="ru-RU" sz="1200" b="1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МИКРОПОВРЕЖДЕНИЙ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(МИКРОТРАВМ)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23304" y="2439923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336803" y="185292"/>
                </a:moveTo>
                <a:lnTo>
                  <a:pt x="0" y="185292"/>
                </a:lnTo>
                <a:lnTo>
                  <a:pt x="168401" y="336803"/>
                </a:lnTo>
                <a:lnTo>
                  <a:pt x="336803" y="185292"/>
                </a:lnTo>
                <a:close/>
              </a:path>
              <a:path w="337184" h="337185">
                <a:moveTo>
                  <a:pt x="260985" y="0"/>
                </a:moveTo>
                <a:lnTo>
                  <a:pt x="75819" y="0"/>
                </a:lnTo>
                <a:lnTo>
                  <a:pt x="75819" y="185292"/>
                </a:lnTo>
                <a:lnTo>
                  <a:pt x="260985" y="185292"/>
                </a:lnTo>
                <a:lnTo>
                  <a:pt x="260985" y="0"/>
                </a:lnTo>
                <a:close/>
              </a:path>
            </a:pathLst>
          </a:custGeom>
          <a:solidFill>
            <a:srgbClr val="D1D1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23304" y="2439923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0" y="185292"/>
                </a:moveTo>
                <a:lnTo>
                  <a:pt x="75819" y="185292"/>
                </a:lnTo>
                <a:lnTo>
                  <a:pt x="75819" y="0"/>
                </a:lnTo>
                <a:lnTo>
                  <a:pt x="260985" y="0"/>
                </a:lnTo>
                <a:lnTo>
                  <a:pt x="260985" y="185292"/>
                </a:lnTo>
                <a:lnTo>
                  <a:pt x="336803" y="185292"/>
                </a:lnTo>
                <a:lnTo>
                  <a:pt x="168401" y="336803"/>
                </a:lnTo>
                <a:lnTo>
                  <a:pt x="0" y="185292"/>
                </a:lnTo>
                <a:close/>
              </a:path>
            </a:pathLst>
          </a:custGeom>
          <a:ln w="9144">
            <a:solidFill>
              <a:srgbClr val="D1D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24700" y="3029711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336803" y="185292"/>
                </a:moveTo>
                <a:lnTo>
                  <a:pt x="0" y="185292"/>
                </a:lnTo>
                <a:lnTo>
                  <a:pt x="168401" y="336803"/>
                </a:lnTo>
                <a:lnTo>
                  <a:pt x="336803" y="185292"/>
                </a:lnTo>
                <a:close/>
              </a:path>
              <a:path w="337184" h="337185">
                <a:moveTo>
                  <a:pt x="260984" y="0"/>
                </a:moveTo>
                <a:lnTo>
                  <a:pt x="75819" y="0"/>
                </a:lnTo>
                <a:lnTo>
                  <a:pt x="75819" y="185292"/>
                </a:lnTo>
                <a:lnTo>
                  <a:pt x="260984" y="185292"/>
                </a:lnTo>
                <a:lnTo>
                  <a:pt x="260984" y="0"/>
                </a:lnTo>
                <a:close/>
              </a:path>
            </a:pathLst>
          </a:custGeom>
          <a:solidFill>
            <a:srgbClr val="D1D1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4700" y="3029711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0" y="185292"/>
                </a:moveTo>
                <a:lnTo>
                  <a:pt x="75819" y="185292"/>
                </a:lnTo>
                <a:lnTo>
                  <a:pt x="75819" y="0"/>
                </a:lnTo>
                <a:lnTo>
                  <a:pt x="260984" y="0"/>
                </a:lnTo>
                <a:lnTo>
                  <a:pt x="260984" y="185292"/>
                </a:lnTo>
                <a:lnTo>
                  <a:pt x="336803" y="185292"/>
                </a:lnTo>
                <a:lnTo>
                  <a:pt x="168401" y="336803"/>
                </a:lnTo>
                <a:lnTo>
                  <a:pt x="0" y="185292"/>
                </a:lnTo>
                <a:close/>
              </a:path>
            </a:pathLst>
          </a:custGeom>
          <a:ln w="9144">
            <a:solidFill>
              <a:srgbClr val="D1D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26095" y="3611879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336803" y="185293"/>
                </a:moveTo>
                <a:lnTo>
                  <a:pt x="0" y="185293"/>
                </a:lnTo>
                <a:lnTo>
                  <a:pt x="168401" y="336804"/>
                </a:lnTo>
                <a:lnTo>
                  <a:pt x="336803" y="185293"/>
                </a:lnTo>
                <a:close/>
              </a:path>
              <a:path w="337184" h="337185">
                <a:moveTo>
                  <a:pt x="260984" y="0"/>
                </a:moveTo>
                <a:lnTo>
                  <a:pt x="75819" y="0"/>
                </a:lnTo>
                <a:lnTo>
                  <a:pt x="75819" y="185293"/>
                </a:lnTo>
                <a:lnTo>
                  <a:pt x="260984" y="185293"/>
                </a:lnTo>
                <a:lnTo>
                  <a:pt x="260984" y="0"/>
                </a:lnTo>
                <a:close/>
              </a:path>
            </a:pathLst>
          </a:custGeom>
          <a:solidFill>
            <a:srgbClr val="D1D1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6095" y="3611879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0" y="185293"/>
                </a:moveTo>
                <a:lnTo>
                  <a:pt x="75819" y="185293"/>
                </a:lnTo>
                <a:lnTo>
                  <a:pt x="75819" y="0"/>
                </a:lnTo>
                <a:lnTo>
                  <a:pt x="260984" y="0"/>
                </a:lnTo>
                <a:lnTo>
                  <a:pt x="260984" y="185293"/>
                </a:lnTo>
                <a:lnTo>
                  <a:pt x="336803" y="185293"/>
                </a:lnTo>
                <a:lnTo>
                  <a:pt x="168401" y="336804"/>
                </a:lnTo>
                <a:lnTo>
                  <a:pt x="0" y="185293"/>
                </a:lnTo>
                <a:close/>
              </a:path>
            </a:pathLst>
          </a:custGeom>
          <a:ln w="9144">
            <a:solidFill>
              <a:srgbClr val="D1D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25968" y="4207764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336803" y="185293"/>
                </a:moveTo>
                <a:lnTo>
                  <a:pt x="0" y="185293"/>
                </a:lnTo>
                <a:lnTo>
                  <a:pt x="168401" y="336804"/>
                </a:lnTo>
                <a:lnTo>
                  <a:pt x="336803" y="185293"/>
                </a:lnTo>
                <a:close/>
              </a:path>
              <a:path w="337184" h="337185">
                <a:moveTo>
                  <a:pt x="260984" y="0"/>
                </a:moveTo>
                <a:lnTo>
                  <a:pt x="75818" y="0"/>
                </a:lnTo>
                <a:lnTo>
                  <a:pt x="75818" y="185293"/>
                </a:lnTo>
                <a:lnTo>
                  <a:pt x="260984" y="185293"/>
                </a:lnTo>
                <a:lnTo>
                  <a:pt x="260984" y="0"/>
                </a:lnTo>
                <a:close/>
              </a:path>
            </a:pathLst>
          </a:custGeom>
          <a:solidFill>
            <a:srgbClr val="D1D1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25968" y="4207764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0" y="185293"/>
                </a:moveTo>
                <a:lnTo>
                  <a:pt x="75818" y="185293"/>
                </a:lnTo>
                <a:lnTo>
                  <a:pt x="75818" y="0"/>
                </a:lnTo>
                <a:lnTo>
                  <a:pt x="260984" y="0"/>
                </a:lnTo>
                <a:lnTo>
                  <a:pt x="260984" y="185293"/>
                </a:lnTo>
                <a:lnTo>
                  <a:pt x="336803" y="185293"/>
                </a:lnTo>
                <a:lnTo>
                  <a:pt x="168401" y="336804"/>
                </a:lnTo>
                <a:lnTo>
                  <a:pt x="0" y="185293"/>
                </a:lnTo>
                <a:close/>
              </a:path>
            </a:pathLst>
          </a:custGeom>
          <a:ln w="9143">
            <a:solidFill>
              <a:srgbClr val="D1D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0258" y="1485138"/>
            <a:ext cx="8136890" cy="431800"/>
          </a:xfrm>
          <a:prstGeom prst="rect">
            <a:avLst/>
          </a:prstGeom>
          <a:solidFill>
            <a:srgbClr val="438085"/>
          </a:solidFill>
          <a:ln w="19811">
            <a:solidFill>
              <a:srgbClr val="2E5C6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2057400">
              <a:lnSpc>
                <a:spcPct val="100000"/>
              </a:lnSpc>
              <a:spcBef>
                <a:spcPts val="705"/>
              </a:spcBef>
            </a:pP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ВЫЯВЛЕНИЕ ОПАСНОСТЕЙ И ОЦЕНКА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РИСКОВ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50" y="26279"/>
            <a:ext cx="1182885" cy="94421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40" y="5196325"/>
            <a:ext cx="16002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447" y="3631768"/>
            <a:ext cx="6692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315F63"/>
                </a:solidFill>
                <a:latin typeface="Arial"/>
                <a:cs typeface="Arial"/>
              </a:rPr>
              <a:t>СПАСИБО </a:t>
            </a:r>
            <a:r>
              <a:rPr sz="4000" b="1" spc="-5" dirty="0">
                <a:solidFill>
                  <a:srgbClr val="315F63"/>
                </a:solidFill>
                <a:latin typeface="Arial"/>
                <a:cs typeface="Arial"/>
              </a:rPr>
              <a:t>ЗА</a:t>
            </a:r>
            <a:r>
              <a:rPr sz="4000" b="1" spc="-10" dirty="0">
                <a:solidFill>
                  <a:srgbClr val="315F63"/>
                </a:solidFill>
                <a:latin typeface="Arial"/>
                <a:cs typeface="Arial"/>
              </a:rPr>
              <a:t> ВНИМАНИЕ!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79357" y="2933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847365"/>
            <a:ext cx="1024388" cy="817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60305"/>
            <a:ext cx="1600200" cy="676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800"/>
            <a:ext cx="2310968" cy="231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96685"/>
            <a:ext cx="2133600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2044917"/>
            <a:ext cx="7619047" cy="1586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7200" y="4495800"/>
            <a:ext cx="3962400" cy="14773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Контакты: сайт:</a:t>
            </a:r>
            <a:r>
              <a:rPr lang="en-US" b="1" dirty="0" smtClean="0"/>
              <a:t>http:// expertkontrol.ru</a:t>
            </a:r>
          </a:p>
          <a:p>
            <a:r>
              <a:rPr lang="ru-RU" b="1" dirty="0" smtClean="0"/>
              <a:t>Эл. почта:</a:t>
            </a:r>
            <a:r>
              <a:rPr lang="en-US" b="1" dirty="0" smtClean="0"/>
              <a:t>expert.control@inbox.ru</a:t>
            </a:r>
          </a:p>
          <a:p>
            <a:r>
              <a:rPr lang="ru-RU" b="1" dirty="0" smtClean="0"/>
              <a:t>Тел. В СПб: 627-15-08;627-15-06;309-92-82;227-49-69 м.т.+7(953)145-74-10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904" y="1069975"/>
            <a:ext cx="7929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24455"/>
                </a:solidFill>
                <a:latin typeface="Trebuchet MS"/>
                <a:cs typeface="Trebuchet MS"/>
              </a:rPr>
              <a:t>Риск-ориентированный </a:t>
            </a:r>
            <a:r>
              <a:rPr spc="-5" dirty="0">
                <a:solidFill>
                  <a:srgbClr val="424455"/>
                </a:solidFill>
                <a:latin typeface="Trebuchet MS"/>
                <a:cs typeface="Trebuchet MS"/>
              </a:rPr>
              <a:t>подход </a:t>
            </a:r>
            <a:r>
              <a:rPr dirty="0">
                <a:solidFill>
                  <a:srgbClr val="424455"/>
                </a:solidFill>
                <a:latin typeface="Trebuchet MS"/>
                <a:cs typeface="Trebuchet MS"/>
              </a:rPr>
              <a:t>к </a:t>
            </a:r>
            <a:r>
              <a:rPr spc="-5" dirty="0">
                <a:solidFill>
                  <a:srgbClr val="424455"/>
                </a:solidFill>
                <a:latin typeface="Trebuchet MS"/>
                <a:cs typeface="Trebuchet MS"/>
              </a:rPr>
              <a:t>проведению плановых  </a:t>
            </a:r>
            <a:r>
              <a:rPr spc="-10" dirty="0">
                <a:solidFill>
                  <a:srgbClr val="424455"/>
                </a:solidFill>
                <a:latin typeface="Trebuchet MS"/>
                <a:cs typeface="Trebuchet MS"/>
              </a:rPr>
              <a:t>проверок </a:t>
            </a:r>
            <a:r>
              <a:rPr spc="-5" dirty="0">
                <a:solidFill>
                  <a:srgbClr val="424455"/>
                </a:solidFill>
                <a:latin typeface="Trebuchet MS"/>
                <a:cs typeface="Trebuchet MS"/>
              </a:rPr>
              <a:t>ГИТ подразумевает применение</a:t>
            </a:r>
            <a:r>
              <a:rPr spc="8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24455"/>
                </a:solidFill>
                <a:latin typeface="Trebuchet MS"/>
                <a:cs typeface="Trebuchet MS"/>
              </a:rPr>
              <a:t>чек-листов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5850" y="2933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2376296"/>
            <a:ext cx="7901305" cy="316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7340" marR="5080" indent="-26142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Чек-лист № </a:t>
            </a:r>
            <a:r>
              <a:rPr sz="1800" spc="-5" dirty="0">
                <a:latin typeface="Arial"/>
                <a:cs typeface="Arial"/>
              </a:rPr>
              <a:t>31 </a:t>
            </a:r>
            <a:r>
              <a:rPr sz="1800" spc="-20" dirty="0">
                <a:latin typeface="Arial"/>
                <a:cs typeface="Arial"/>
              </a:rPr>
              <a:t>проверяет </a:t>
            </a:r>
            <a:r>
              <a:rPr sz="1800" spc="-5" dirty="0">
                <a:latin typeface="Arial"/>
                <a:cs typeface="Arial"/>
              </a:rPr>
              <a:t>наличие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25" dirty="0">
                <a:latin typeface="Arial"/>
                <a:cs typeface="Arial"/>
              </a:rPr>
              <a:t>работодателя </a:t>
            </a:r>
            <a:r>
              <a:rPr sz="1800" spc="-5" dirty="0">
                <a:latin typeface="Arial"/>
                <a:cs typeface="Arial"/>
              </a:rPr>
              <a:t>системы </a:t>
            </a:r>
            <a:r>
              <a:rPr sz="1800" spc="-10" dirty="0">
                <a:latin typeface="Arial"/>
                <a:cs typeface="Arial"/>
              </a:rPr>
              <a:t>управления  охраной </a:t>
            </a:r>
            <a:r>
              <a:rPr sz="1800" spc="-25" dirty="0">
                <a:latin typeface="Arial"/>
                <a:cs typeface="Arial"/>
              </a:rPr>
              <a:t>труда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(СУОТ).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Вопросы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чек-листа:</a:t>
            </a:r>
            <a:endParaRPr sz="1800">
              <a:latin typeface="Arial"/>
              <a:cs typeface="Arial"/>
            </a:endParaRPr>
          </a:p>
          <a:p>
            <a:pPr marL="12700" marR="36068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Наличие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25" dirty="0">
                <a:latin typeface="Arial"/>
                <a:cs typeface="Arial"/>
              </a:rPr>
              <a:t>работодателя </a:t>
            </a:r>
            <a:r>
              <a:rPr sz="1800" spc="-10" dirty="0">
                <a:latin typeface="Arial"/>
                <a:cs typeface="Arial"/>
              </a:rPr>
              <a:t>Положения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5" dirty="0">
                <a:latin typeface="Arial"/>
                <a:cs typeface="Arial"/>
              </a:rPr>
              <a:t>системе </a:t>
            </a:r>
            <a:r>
              <a:rPr sz="1800" spc="-10" dirty="0">
                <a:latin typeface="Arial"/>
                <a:cs typeface="Arial"/>
              </a:rPr>
              <a:t>управления </a:t>
            </a:r>
            <a:r>
              <a:rPr sz="1800" spc="-15" dirty="0">
                <a:latin typeface="Arial"/>
                <a:cs typeface="Arial"/>
              </a:rPr>
              <a:t>охраной  </a:t>
            </a:r>
            <a:r>
              <a:rPr sz="1800" spc="-20" dirty="0">
                <a:latin typeface="Arial"/>
                <a:cs typeface="Arial"/>
              </a:rPr>
              <a:t>труда, </a:t>
            </a:r>
            <a:r>
              <a:rPr sz="1800" spc="-10" dirty="0">
                <a:latin typeface="Arial"/>
                <a:cs typeface="Arial"/>
              </a:rPr>
              <a:t>утвержденного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приказом;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Наличие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25" dirty="0">
                <a:latin typeface="Arial"/>
                <a:cs typeface="Arial"/>
              </a:rPr>
              <a:t>работодателя </a:t>
            </a:r>
            <a:r>
              <a:rPr sz="1800" spc="-5" dirty="0">
                <a:latin typeface="Arial"/>
                <a:cs typeface="Arial"/>
              </a:rPr>
              <a:t>Политики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20" dirty="0">
                <a:latin typeface="Arial"/>
                <a:cs typeface="Arial"/>
              </a:rPr>
              <a:t>области </a:t>
            </a:r>
            <a:r>
              <a:rPr sz="1800" spc="-15" dirty="0">
                <a:latin typeface="Arial"/>
                <a:cs typeface="Arial"/>
              </a:rPr>
              <a:t>охраны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труда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1524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Типовое </a:t>
            </a:r>
            <a:r>
              <a:rPr sz="1800" spc="-10" dirty="0">
                <a:latin typeface="Arial"/>
                <a:cs typeface="Arial"/>
              </a:rPr>
              <a:t>положение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5" dirty="0">
                <a:latin typeface="Arial"/>
                <a:cs typeface="Arial"/>
              </a:rPr>
              <a:t>системе </a:t>
            </a:r>
            <a:r>
              <a:rPr sz="1800" spc="-10" dirty="0">
                <a:latin typeface="Arial"/>
                <a:cs typeface="Arial"/>
              </a:rPr>
              <a:t>управления охраной </a:t>
            </a:r>
            <a:r>
              <a:rPr sz="1800" spc="-20" dirty="0">
                <a:latin typeface="Arial"/>
                <a:cs typeface="Arial"/>
              </a:rPr>
              <a:t>труда, </a:t>
            </a:r>
            <a:r>
              <a:rPr sz="1800" spc="-5" dirty="0">
                <a:latin typeface="Arial"/>
                <a:cs typeface="Arial"/>
              </a:rPr>
              <a:t>утв. приказом  </a:t>
            </a:r>
            <a:r>
              <a:rPr sz="1800" spc="-15" dirty="0">
                <a:latin typeface="Arial"/>
                <a:cs typeface="Arial"/>
              </a:rPr>
              <a:t>Минтруда </a:t>
            </a:r>
            <a:r>
              <a:rPr sz="1800" spc="-5" dirty="0">
                <a:latin typeface="Arial"/>
                <a:cs typeface="Arial"/>
              </a:rPr>
              <a:t>№438н,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предусматривает: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9505" y="4365497"/>
            <a:ext cx="485140" cy="647700"/>
          </a:xfrm>
          <a:custGeom>
            <a:avLst/>
            <a:gdLst/>
            <a:ahLst/>
            <a:cxnLst/>
            <a:rect l="l" t="t" r="r" b="b"/>
            <a:pathLst>
              <a:path w="485139" h="647700">
                <a:moveTo>
                  <a:pt x="484632" y="405383"/>
                </a:moveTo>
                <a:lnTo>
                  <a:pt x="0" y="405383"/>
                </a:lnTo>
                <a:lnTo>
                  <a:pt x="242316" y="647700"/>
                </a:lnTo>
                <a:lnTo>
                  <a:pt x="484632" y="405383"/>
                </a:lnTo>
                <a:close/>
              </a:path>
              <a:path w="485139" h="647700">
                <a:moveTo>
                  <a:pt x="363474" y="0"/>
                </a:moveTo>
                <a:lnTo>
                  <a:pt x="121158" y="0"/>
                </a:lnTo>
                <a:lnTo>
                  <a:pt x="121158" y="405383"/>
                </a:lnTo>
                <a:lnTo>
                  <a:pt x="363474" y="405383"/>
                </a:lnTo>
                <a:lnTo>
                  <a:pt x="363474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9505" y="4365497"/>
            <a:ext cx="485140" cy="647700"/>
          </a:xfrm>
          <a:custGeom>
            <a:avLst/>
            <a:gdLst/>
            <a:ahLst/>
            <a:cxnLst/>
            <a:rect l="l" t="t" r="r" b="b"/>
            <a:pathLst>
              <a:path w="485139" h="647700">
                <a:moveTo>
                  <a:pt x="0" y="405383"/>
                </a:moveTo>
                <a:lnTo>
                  <a:pt x="121158" y="405383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405383"/>
                </a:lnTo>
                <a:lnTo>
                  <a:pt x="484632" y="405383"/>
                </a:lnTo>
                <a:lnTo>
                  <a:pt x="242316" y="647700"/>
                </a:lnTo>
                <a:lnTo>
                  <a:pt x="0" y="405383"/>
                </a:lnTo>
                <a:close/>
              </a:path>
            </a:pathLst>
          </a:custGeom>
          <a:ln w="19812">
            <a:solidFill>
              <a:srgbClr val="2E5C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14" y="5792224"/>
            <a:ext cx="752207" cy="600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064" y="919098"/>
            <a:ext cx="76530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Типовое </a:t>
            </a:r>
            <a:r>
              <a:rPr sz="2200" spc="-5" dirty="0">
                <a:solidFill>
                  <a:srgbClr val="424455"/>
                </a:solidFill>
                <a:latin typeface="Trebuchet MS"/>
                <a:cs typeface="Trebuchet MS"/>
              </a:rPr>
              <a:t>положение о </a:t>
            </a: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системе управления охраной</a:t>
            </a:r>
            <a:r>
              <a:rPr sz="2200" spc="19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труда,</a:t>
            </a:r>
            <a:endParaRPr sz="22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утв. </a:t>
            </a:r>
            <a:r>
              <a:rPr sz="2200" spc="-5" dirty="0">
                <a:solidFill>
                  <a:srgbClr val="424455"/>
                </a:solidFill>
                <a:latin typeface="Trebuchet MS"/>
                <a:cs typeface="Trebuchet MS"/>
              </a:rPr>
              <a:t>приказом </a:t>
            </a: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Минтруда №438н,</a:t>
            </a:r>
            <a:r>
              <a:rPr sz="2200" spc="7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24455"/>
                </a:solidFill>
                <a:latin typeface="Trebuchet MS"/>
                <a:cs typeface="Trebuchet MS"/>
              </a:rPr>
              <a:t>предусматривает: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79357" y="2933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2088260"/>
            <a:ext cx="77838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769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Наличие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25" dirty="0">
                <a:latin typeface="Arial"/>
                <a:cs typeface="Arial"/>
              </a:rPr>
              <a:t>работодателя </a:t>
            </a:r>
            <a:r>
              <a:rPr sz="1800" spc="-10" dirty="0">
                <a:latin typeface="Arial"/>
                <a:cs typeface="Arial"/>
              </a:rPr>
              <a:t>документированной </a:t>
            </a:r>
            <a:r>
              <a:rPr sz="1800" spc="-20" dirty="0">
                <a:latin typeface="Arial"/>
                <a:cs typeface="Arial"/>
              </a:rPr>
              <a:t>процедуры </a:t>
            </a:r>
            <a:r>
              <a:rPr sz="1800" spc="-10" dirty="0">
                <a:latin typeface="Arial"/>
                <a:cs typeface="Arial"/>
              </a:rPr>
              <a:t>управления  </a:t>
            </a:r>
            <a:r>
              <a:rPr sz="1800" spc="-5" dirty="0">
                <a:latin typeface="Arial"/>
                <a:cs typeface="Arial"/>
              </a:rPr>
              <a:t>профессиональными </a:t>
            </a:r>
            <a:r>
              <a:rPr sz="1800" dirty="0">
                <a:latin typeface="Arial"/>
                <a:cs typeface="Arial"/>
              </a:rPr>
              <a:t>рисками (п. </a:t>
            </a:r>
            <a:r>
              <a:rPr sz="1800" spc="-5" dirty="0">
                <a:latin typeface="Arial"/>
                <a:cs typeface="Arial"/>
              </a:rPr>
              <a:t>33);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Наличие </a:t>
            </a:r>
            <a:r>
              <a:rPr sz="1800" spc="-15" dirty="0">
                <a:latin typeface="Arial"/>
                <a:cs typeface="Arial"/>
              </a:rPr>
              <a:t>перечня </a:t>
            </a:r>
            <a:r>
              <a:rPr sz="1800" spc="-10" dirty="0">
                <a:latin typeface="Arial"/>
                <a:cs typeface="Arial"/>
              </a:rPr>
              <a:t>идентифицированных </a:t>
            </a:r>
            <a:r>
              <a:rPr sz="1800" spc="-5" dirty="0">
                <a:latin typeface="Arial"/>
                <a:cs typeface="Arial"/>
              </a:rPr>
              <a:t>опасностей, </a:t>
            </a:r>
            <a:r>
              <a:rPr sz="1800" spc="-10" dirty="0">
                <a:latin typeface="Arial"/>
                <a:cs typeface="Arial"/>
              </a:rPr>
              <a:t>представляющих  </a:t>
            </a:r>
            <a:r>
              <a:rPr sz="1800" spc="-15" dirty="0">
                <a:latin typeface="Arial"/>
                <a:cs typeface="Arial"/>
              </a:rPr>
              <a:t>угрозу </a:t>
            </a:r>
            <a:r>
              <a:rPr sz="1800" dirty="0">
                <a:latin typeface="Arial"/>
                <a:cs typeface="Arial"/>
              </a:rPr>
              <a:t>жизни и </a:t>
            </a:r>
            <a:r>
              <a:rPr sz="1800" spc="-10" dirty="0">
                <a:latin typeface="Arial"/>
                <a:cs typeface="Arial"/>
              </a:rPr>
              <a:t>здоровью </a:t>
            </a:r>
            <a:r>
              <a:rPr sz="1800" spc="-5" dirty="0">
                <a:latin typeface="Arial"/>
                <a:cs typeface="Arial"/>
              </a:rPr>
              <a:t>работников </a:t>
            </a:r>
            <a:r>
              <a:rPr sz="1800" dirty="0">
                <a:latin typeface="Arial"/>
                <a:cs typeface="Arial"/>
              </a:rPr>
              <a:t>(п.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34);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12700" marR="62738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Наличие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20" dirty="0">
                <a:latin typeface="Arial"/>
                <a:cs typeface="Arial"/>
              </a:rPr>
              <a:t>процедуре </a:t>
            </a:r>
            <a:r>
              <a:rPr sz="1800" spc="-5" dirty="0">
                <a:latin typeface="Arial"/>
                <a:cs typeface="Arial"/>
              </a:rPr>
              <a:t>описания </a:t>
            </a:r>
            <a:r>
              <a:rPr sz="1800" spc="-25" dirty="0">
                <a:latin typeface="Arial"/>
                <a:cs typeface="Arial"/>
              </a:rPr>
              <a:t>метода </a:t>
            </a:r>
            <a:r>
              <a:rPr sz="1800" spc="-20" dirty="0">
                <a:latin typeface="Arial"/>
                <a:cs typeface="Arial"/>
              </a:rPr>
              <a:t>(методов) </a:t>
            </a:r>
            <a:r>
              <a:rPr sz="1800" spc="-10" dirty="0">
                <a:latin typeface="Arial"/>
                <a:cs typeface="Arial"/>
              </a:rPr>
              <a:t>оценки </a:t>
            </a:r>
            <a:r>
              <a:rPr sz="1800" spc="-15" dirty="0">
                <a:latin typeface="Arial"/>
                <a:cs typeface="Arial"/>
              </a:rPr>
              <a:t>уровня  </a:t>
            </a:r>
            <a:r>
              <a:rPr sz="1800" spc="-5" dirty="0">
                <a:latin typeface="Arial"/>
                <a:cs typeface="Arial"/>
              </a:rPr>
              <a:t>профессиональных рисков, связанных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идентифицированными  </a:t>
            </a:r>
            <a:r>
              <a:rPr sz="1800" spc="-5" dirty="0">
                <a:latin typeface="Arial"/>
                <a:cs typeface="Arial"/>
              </a:rPr>
              <a:t>опасностями </a:t>
            </a:r>
            <a:r>
              <a:rPr sz="1800" dirty="0">
                <a:latin typeface="Arial"/>
                <a:cs typeface="Arial"/>
              </a:rPr>
              <a:t>(п. </a:t>
            </a:r>
            <a:r>
              <a:rPr sz="1800" spc="-5" dirty="0">
                <a:latin typeface="Arial"/>
                <a:cs typeface="Arial"/>
              </a:rPr>
              <a:t>37);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12700" marR="1911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Наличие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25" dirty="0">
                <a:latin typeface="Arial"/>
                <a:cs typeface="Arial"/>
              </a:rPr>
              <a:t>работодателя </a:t>
            </a:r>
            <a:r>
              <a:rPr sz="1800" spc="-15" dirty="0">
                <a:latin typeface="Arial"/>
                <a:cs typeface="Arial"/>
              </a:rPr>
              <a:t>перечня </a:t>
            </a:r>
            <a:r>
              <a:rPr sz="1800" spc="-5" dirty="0">
                <a:latin typeface="Arial"/>
                <a:cs typeface="Arial"/>
              </a:rPr>
              <a:t>мер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5" dirty="0">
                <a:latin typeface="Arial"/>
                <a:cs typeface="Arial"/>
              </a:rPr>
              <a:t>исключению </a:t>
            </a:r>
            <a:r>
              <a:rPr sz="1800" dirty="0">
                <a:latin typeface="Arial"/>
                <a:cs typeface="Arial"/>
              </a:rPr>
              <a:t>или снижению  </a:t>
            </a:r>
            <a:r>
              <a:rPr sz="1800" spc="-15" dirty="0">
                <a:latin typeface="Arial"/>
                <a:cs typeface="Arial"/>
              </a:rPr>
              <a:t>уровней </a:t>
            </a:r>
            <a:r>
              <a:rPr sz="1800" spc="-5" dirty="0">
                <a:latin typeface="Arial"/>
                <a:cs typeface="Arial"/>
              </a:rPr>
              <a:t>профессиональных </a:t>
            </a:r>
            <a:r>
              <a:rPr sz="1800" dirty="0">
                <a:latin typeface="Arial"/>
                <a:cs typeface="Arial"/>
              </a:rPr>
              <a:t>рисков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(п.39).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95" y="5434890"/>
            <a:ext cx="1210061" cy="965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064" y="919098"/>
            <a:ext cx="76530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Типовое </a:t>
            </a:r>
            <a:r>
              <a:rPr sz="2200" spc="-5" dirty="0">
                <a:solidFill>
                  <a:srgbClr val="424455"/>
                </a:solidFill>
                <a:latin typeface="Trebuchet MS"/>
                <a:cs typeface="Trebuchet MS"/>
              </a:rPr>
              <a:t>положение о </a:t>
            </a: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системе управления охраной</a:t>
            </a:r>
            <a:r>
              <a:rPr sz="2200" spc="19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труда,</a:t>
            </a:r>
            <a:endParaRPr sz="2200">
              <a:latin typeface="Trebuchet MS"/>
              <a:cs typeface="Trebuchet MS"/>
            </a:endParaRPr>
          </a:p>
          <a:p>
            <a:pPr marL="3175" algn="ctr">
              <a:lnSpc>
                <a:spcPct val="100000"/>
              </a:lnSpc>
            </a:pP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утв. </a:t>
            </a:r>
            <a:r>
              <a:rPr sz="2200" spc="-5" dirty="0">
                <a:solidFill>
                  <a:srgbClr val="424455"/>
                </a:solidFill>
                <a:latin typeface="Trebuchet MS"/>
                <a:cs typeface="Trebuchet MS"/>
              </a:rPr>
              <a:t>приказом </a:t>
            </a:r>
            <a:r>
              <a:rPr sz="2200" spc="-10" dirty="0">
                <a:solidFill>
                  <a:srgbClr val="424455"/>
                </a:solidFill>
                <a:latin typeface="Trebuchet MS"/>
                <a:cs typeface="Trebuchet MS"/>
              </a:rPr>
              <a:t>Минтруда </a:t>
            </a:r>
            <a:r>
              <a:rPr sz="2200" spc="-5" dirty="0">
                <a:solidFill>
                  <a:srgbClr val="424455"/>
                </a:solidFill>
                <a:latin typeface="Trebuchet MS"/>
                <a:cs typeface="Trebuchet MS"/>
              </a:rPr>
              <a:t>№438н</a:t>
            </a:r>
            <a:r>
              <a:rPr sz="2200" spc="5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24455"/>
                </a:solidFill>
                <a:latin typeface="Trebuchet MS"/>
                <a:cs typeface="Trebuchet MS"/>
              </a:rPr>
              <a:t>предусматривает: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6121" y="29336"/>
            <a:ext cx="249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1772411"/>
            <a:ext cx="8784336" cy="473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" y="755994"/>
            <a:ext cx="961742" cy="767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961" y="824611"/>
            <a:ext cx="6965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24455"/>
                </a:solidFill>
                <a:latin typeface="Trebuchet MS"/>
                <a:cs typeface="Trebuchet MS"/>
              </a:rPr>
              <a:t>Методика оценки риска </a:t>
            </a:r>
            <a:r>
              <a:rPr sz="2800" spc="-5" dirty="0">
                <a:solidFill>
                  <a:srgbClr val="424455"/>
                </a:solidFill>
                <a:latin typeface="Trebuchet MS"/>
                <a:cs typeface="Trebuchet MS"/>
              </a:rPr>
              <a:t>и</a:t>
            </a:r>
            <a:r>
              <a:rPr sz="2800" spc="5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24455"/>
                </a:solidFill>
                <a:latin typeface="Trebuchet MS"/>
                <a:cs typeface="Trebuchet MS"/>
              </a:rPr>
              <a:t>идентификации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79357" y="2933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1558289"/>
            <a:ext cx="5099685" cy="2330450"/>
          </a:xfrm>
          <a:custGeom>
            <a:avLst/>
            <a:gdLst/>
            <a:ahLst/>
            <a:cxnLst/>
            <a:rect l="l" t="t" r="r" b="b"/>
            <a:pathLst>
              <a:path w="5099685" h="2330450">
                <a:moveTo>
                  <a:pt x="3934205" y="0"/>
                </a:moveTo>
                <a:lnTo>
                  <a:pt x="3934205" y="291338"/>
                </a:lnTo>
                <a:lnTo>
                  <a:pt x="0" y="291338"/>
                </a:lnTo>
                <a:lnTo>
                  <a:pt x="0" y="2038858"/>
                </a:lnTo>
                <a:lnTo>
                  <a:pt x="3934205" y="2038858"/>
                </a:lnTo>
                <a:lnTo>
                  <a:pt x="3934205" y="2330196"/>
                </a:lnTo>
                <a:lnTo>
                  <a:pt x="5099304" y="1165098"/>
                </a:lnTo>
                <a:lnTo>
                  <a:pt x="3934205" y="0"/>
                </a:lnTo>
                <a:close/>
              </a:path>
            </a:pathLst>
          </a:custGeom>
          <a:solidFill>
            <a:srgbClr val="D1D1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850" y="1558289"/>
            <a:ext cx="5099685" cy="2330450"/>
          </a:xfrm>
          <a:custGeom>
            <a:avLst/>
            <a:gdLst/>
            <a:ahLst/>
            <a:cxnLst/>
            <a:rect l="l" t="t" r="r" b="b"/>
            <a:pathLst>
              <a:path w="5099685" h="2330450">
                <a:moveTo>
                  <a:pt x="0" y="291338"/>
                </a:moveTo>
                <a:lnTo>
                  <a:pt x="3934205" y="291338"/>
                </a:lnTo>
                <a:lnTo>
                  <a:pt x="3934205" y="0"/>
                </a:lnTo>
                <a:lnTo>
                  <a:pt x="5099304" y="1165098"/>
                </a:lnTo>
                <a:lnTo>
                  <a:pt x="3934205" y="2330196"/>
                </a:lnTo>
                <a:lnTo>
                  <a:pt x="3934205" y="2038858"/>
                </a:lnTo>
                <a:lnTo>
                  <a:pt x="0" y="2038858"/>
                </a:lnTo>
                <a:lnTo>
                  <a:pt x="0" y="291338"/>
                </a:lnTo>
                <a:close/>
              </a:path>
            </a:pathLst>
          </a:custGeom>
          <a:ln w="19812">
            <a:solidFill>
              <a:srgbClr val="D1D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9836" y="1341196"/>
            <a:ext cx="5456555" cy="598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indent="-114300">
              <a:lnSpc>
                <a:spcPts val="3095"/>
              </a:lnSpc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- Работники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могут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не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понять, для чего</a:t>
            </a:r>
            <a:r>
              <a:rPr sz="14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455" dirty="0">
                <a:solidFill>
                  <a:srgbClr val="FF0000"/>
                </a:solidFill>
                <a:latin typeface="Georgia"/>
                <a:cs typeface="Georgia"/>
              </a:rPr>
              <a:t>зап</a:t>
            </a:r>
            <a:r>
              <a:rPr sz="4200" spc="-682" baseline="13888" dirty="0">
                <a:solidFill>
                  <a:srgbClr val="424455"/>
                </a:solidFill>
                <a:latin typeface="Trebuchet MS"/>
                <a:cs typeface="Trebuchet MS"/>
              </a:rPr>
              <a:t>о</a:t>
            </a:r>
            <a:r>
              <a:rPr sz="1400" spc="-455" dirty="0">
                <a:solidFill>
                  <a:srgbClr val="FF0000"/>
                </a:solidFill>
                <a:latin typeface="Georgia"/>
                <a:cs typeface="Georgia"/>
              </a:rPr>
              <a:t>ол</a:t>
            </a:r>
            <a:r>
              <a:rPr sz="4200" spc="-682" baseline="13888" dirty="0">
                <a:solidFill>
                  <a:srgbClr val="424455"/>
                </a:solidFill>
                <a:latin typeface="Trebuchet MS"/>
                <a:cs typeface="Trebuchet MS"/>
              </a:rPr>
              <a:t>п</a:t>
            </a:r>
            <a:r>
              <a:rPr sz="1400" spc="-455" dirty="0">
                <a:solidFill>
                  <a:srgbClr val="FF0000"/>
                </a:solidFill>
                <a:latin typeface="Georgia"/>
                <a:cs typeface="Georgia"/>
              </a:rPr>
              <a:t>ня</a:t>
            </a:r>
            <a:r>
              <a:rPr sz="4200" spc="-682" baseline="13888" dirty="0">
                <a:solidFill>
                  <a:srgbClr val="424455"/>
                </a:solidFill>
                <a:latin typeface="Trebuchet MS"/>
                <a:cs typeface="Trebuchet MS"/>
              </a:rPr>
              <a:t>а</a:t>
            </a:r>
            <a:r>
              <a:rPr sz="1400" spc="-455" dirty="0">
                <a:solidFill>
                  <a:srgbClr val="FF0000"/>
                </a:solidFill>
                <a:latin typeface="Georgia"/>
                <a:cs typeface="Georgia"/>
              </a:rPr>
              <a:t>ю</a:t>
            </a:r>
            <a:r>
              <a:rPr sz="4200" spc="-682" baseline="13888" dirty="0">
                <a:solidFill>
                  <a:srgbClr val="424455"/>
                </a:solidFill>
                <a:latin typeface="Trebuchet MS"/>
                <a:cs typeface="Trebuchet MS"/>
              </a:rPr>
              <a:t>с</a:t>
            </a:r>
            <a:r>
              <a:rPr sz="1400" spc="-455" dirty="0">
                <a:solidFill>
                  <a:srgbClr val="FF0000"/>
                </a:solidFill>
                <a:latin typeface="Georgia"/>
                <a:cs typeface="Georgia"/>
              </a:rPr>
              <a:t>т</a:t>
            </a:r>
            <a:r>
              <a:rPr sz="1400" spc="1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200" spc="-15" baseline="13888" dirty="0">
                <a:solidFill>
                  <a:srgbClr val="424455"/>
                </a:solidFill>
                <a:latin typeface="Trebuchet MS"/>
                <a:cs typeface="Trebuchet MS"/>
              </a:rPr>
              <a:t>ностей</a:t>
            </a:r>
            <a:endParaRPr sz="4200" baseline="13888" dirty="0">
              <a:latin typeface="Trebuchet MS"/>
              <a:cs typeface="Trebuchet MS"/>
            </a:endParaRPr>
          </a:p>
          <a:p>
            <a:pPr marL="126364">
              <a:lnSpc>
                <a:spcPts val="1415"/>
              </a:lnSpc>
            </a:pP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опросные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листы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836" y="1911476"/>
            <a:ext cx="4467860" cy="403957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0" marR="5080" indent="-114300">
              <a:lnSpc>
                <a:spcPts val="1440"/>
              </a:lnSpc>
              <a:spcBef>
                <a:spcPts val="35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- Работники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могут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ответить формально и не</a:t>
            </a:r>
            <a:r>
              <a:rPr sz="1400" spc="-1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указать 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реальные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опасности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на </a:t>
            </a:r>
            <a:r>
              <a:rPr sz="1400" spc="-5" dirty="0" err="1">
                <a:solidFill>
                  <a:srgbClr val="FF0000"/>
                </a:solidFill>
                <a:latin typeface="Georgia"/>
                <a:cs typeface="Georgia"/>
              </a:rPr>
              <a:t>рабочих</a:t>
            </a:r>
            <a:r>
              <a:rPr sz="1400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1400" spc="-70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r>
              <a:rPr sz="1400" spc="-5" dirty="0" err="1" smtClean="0">
                <a:solidFill>
                  <a:srgbClr val="FF0000"/>
                </a:solidFill>
                <a:latin typeface="Georgia"/>
                <a:cs typeface="Georgia"/>
              </a:rPr>
              <a:t>местах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836" y="2521457"/>
            <a:ext cx="4582795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sz="1400" dirty="0">
                <a:solidFill>
                  <a:srgbClr val="008000"/>
                </a:solidFill>
                <a:latin typeface="Georgia"/>
                <a:cs typeface="Georgia"/>
              </a:rPr>
              <a:t>• + </a:t>
            </a:r>
            <a:r>
              <a:rPr sz="1400" spc="-5" dirty="0">
                <a:solidFill>
                  <a:srgbClr val="008000"/>
                </a:solidFill>
                <a:latin typeface="Georgia"/>
                <a:cs typeface="Georgia"/>
              </a:rPr>
              <a:t>Быстро,</a:t>
            </a:r>
            <a:r>
              <a:rPr sz="1400" spc="-10" dirty="0">
                <a:solidFill>
                  <a:srgbClr val="008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008000"/>
                </a:solidFill>
                <a:latin typeface="Georgia"/>
                <a:cs typeface="Georgia"/>
              </a:rPr>
              <a:t>незатратно</a:t>
            </a:r>
            <a:endParaRPr sz="1400" dirty="0">
              <a:latin typeface="Georgia"/>
              <a:cs typeface="Georgia"/>
            </a:endParaRPr>
          </a:p>
          <a:p>
            <a:pPr marL="126364" marR="5080" indent="-114300">
              <a:lnSpc>
                <a:spcPts val="1440"/>
              </a:lnSpc>
              <a:spcBef>
                <a:spcPts val="240"/>
              </a:spcBef>
            </a:pPr>
            <a:r>
              <a:rPr sz="1400" dirty="0">
                <a:solidFill>
                  <a:srgbClr val="008000"/>
                </a:solidFill>
                <a:latin typeface="Georgia"/>
                <a:cs typeface="Georgia"/>
              </a:rPr>
              <a:t>• + Работник знает, </a:t>
            </a:r>
            <a:r>
              <a:rPr sz="1400" spc="-5" dirty="0">
                <a:solidFill>
                  <a:srgbClr val="008000"/>
                </a:solidFill>
                <a:latin typeface="Georgia"/>
                <a:cs typeface="Georgia"/>
              </a:rPr>
              <a:t>каким опасностям подвергается </a:t>
            </a:r>
            <a:r>
              <a:rPr sz="1400" dirty="0">
                <a:solidFill>
                  <a:srgbClr val="008000"/>
                </a:solidFill>
                <a:latin typeface="Georgia"/>
                <a:cs typeface="Georgia"/>
              </a:rPr>
              <a:t>на  </a:t>
            </a:r>
            <a:r>
              <a:rPr sz="1400" spc="-5" dirty="0">
                <a:solidFill>
                  <a:srgbClr val="008000"/>
                </a:solidFill>
                <a:latin typeface="Georgia"/>
                <a:cs typeface="Georgia"/>
              </a:rPr>
              <a:t>рабочем</a:t>
            </a:r>
            <a:r>
              <a:rPr sz="1400" spc="-30" dirty="0">
                <a:solidFill>
                  <a:srgbClr val="008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Georgia"/>
                <a:cs typeface="Georgia"/>
              </a:rPr>
              <a:t>месте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64479" y="1525524"/>
            <a:ext cx="3509772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9532" y="1682495"/>
            <a:ext cx="3521964" cy="2183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2391" y="1557527"/>
            <a:ext cx="3398519" cy="2330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2391" y="1557527"/>
            <a:ext cx="3398520" cy="2330450"/>
          </a:xfrm>
          <a:custGeom>
            <a:avLst/>
            <a:gdLst/>
            <a:ahLst/>
            <a:cxnLst/>
            <a:rect l="l" t="t" r="r" b="b"/>
            <a:pathLst>
              <a:path w="3398520" h="2330450">
                <a:moveTo>
                  <a:pt x="0" y="388366"/>
                </a:moveTo>
                <a:lnTo>
                  <a:pt x="3025" y="339647"/>
                </a:lnTo>
                <a:lnTo>
                  <a:pt x="11860" y="292735"/>
                </a:lnTo>
                <a:lnTo>
                  <a:pt x="26139" y="247993"/>
                </a:lnTo>
                <a:lnTo>
                  <a:pt x="45500" y="205786"/>
                </a:lnTo>
                <a:lnTo>
                  <a:pt x="69578" y="166477"/>
                </a:lnTo>
                <a:lnTo>
                  <a:pt x="98009" y="130430"/>
                </a:lnTo>
                <a:lnTo>
                  <a:pt x="130430" y="98009"/>
                </a:lnTo>
                <a:lnTo>
                  <a:pt x="166477" y="69578"/>
                </a:lnTo>
                <a:lnTo>
                  <a:pt x="205786" y="45500"/>
                </a:lnTo>
                <a:lnTo>
                  <a:pt x="247993" y="26139"/>
                </a:lnTo>
                <a:lnTo>
                  <a:pt x="292735" y="11860"/>
                </a:lnTo>
                <a:lnTo>
                  <a:pt x="339647" y="3025"/>
                </a:lnTo>
                <a:lnTo>
                  <a:pt x="388366" y="0"/>
                </a:lnTo>
                <a:lnTo>
                  <a:pt x="3010154" y="0"/>
                </a:lnTo>
                <a:lnTo>
                  <a:pt x="3058872" y="3025"/>
                </a:lnTo>
                <a:lnTo>
                  <a:pt x="3105784" y="11860"/>
                </a:lnTo>
                <a:lnTo>
                  <a:pt x="3150526" y="26139"/>
                </a:lnTo>
                <a:lnTo>
                  <a:pt x="3192733" y="45500"/>
                </a:lnTo>
                <a:lnTo>
                  <a:pt x="3232042" y="69578"/>
                </a:lnTo>
                <a:lnTo>
                  <a:pt x="3268089" y="98009"/>
                </a:lnTo>
                <a:lnTo>
                  <a:pt x="3300510" y="130430"/>
                </a:lnTo>
                <a:lnTo>
                  <a:pt x="3328941" y="166477"/>
                </a:lnTo>
                <a:lnTo>
                  <a:pt x="3353019" y="205786"/>
                </a:lnTo>
                <a:lnTo>
                  <a:pt x="3372380" y="247993"/>
                </a:lnTo>
                <a:lnTo>
                  <a:pt x="3386659" y="292735"/>
                </a:lnTo>
                <a:lnTo>
                  <a:pt x="3395494" y="339647"/>
                </a:lnTo>
                <a:lnTo>
                  <a:pt x="3398519" y="388366"/>
                </a:lnTo>
                <a:lnTo>
                  <a:pt x="3398519" y="1941830"/>
                </a:lnTo>
                <a:lnTo>
                  <a:pt x="3395494" y="1990548"/>
                </a:lnTo>
                <a:lnTo>
                  <a:pt x="3386659" y="2037460"/>
                </a:lnTo>
                <a:lnTo>
                  <a:pt x="3372380" y="2082202"/>
                </a:lnTo>
                <a:lnTo>
                  <a:pt x="3353019" y="2124409"/>
                </a:lnTo>
                <a:lnTo>
                  <a:pt x="3328941" y="2163718"/>
                </a:lnTo>
                <a:lnTo>
                  <a:pt x="3300510" y="2199765"/>
                </a:lnTo>
                <a:lnTo>
                  <a:pt x="3268089" y="2232186"/>
                </a:lnTo>
                <a:lnTo>
                  <a:pt x="3232042" y="2260617"/>
                </a:lnTo>
                <a:lnTo>
                  <a:pt x="3192733" y="2284695"/>
                </a:lnTo>
                <a:lnTo>
                  <a:pt x="3150526" y="2304056"/>
                </a:lnTo>
                <a:lnTo>
                  <a:pt x="3105784" y="2318335"/>
                </a:lnTo>
                <a:lnTo>
                  <a:pt x="3058872" y="2327170"/>
                </a:lnTo>
                <a:lnTo>
                  <a:pt x="3010154" y="2330196"/>
                </a:lnTo>
                <a:lnTo>
                  <a:pt x="388366" y="2330196"/>
                </a:lnTo>
                <a:lnTo>
                  <a:pt x="339647" y="2327170"/>
                </a:lnTo>
                <a:lnTo>
                  <a:pt x="292735" y="2318335"/>
                </a:lnTo>
                <a:lnTo>
                  <a:pt x="247993" y="2304056"/>
                </a:lnTo>
                <a:lnTo>
                  <a:pt x="205786" y="2284695"/>
                </a:lnTo>
                <a:lnTo>
                  <a:pt x="166477" y="2260617"/>
                </a:lnTo>
                <a:lnTo>
                  <a:pt x="130430" y="2232186"/>
                </a:lnTo>
                <a:lnTo>
                  <a:pt x="98009" y="2199765"/>
                </a:lnTo>
                <a:lnTo>
                  <a:pt x="69578" y="2163718"/>
                </a:lnTo>
                <a:lnTo>
                  <a:pt x="45500" y="2124409"/>
                </a:lnTo>
                <a:lnTo>
                  <a:pt x="26139" y="2082202"/>
                </a:lnTo>
                <a:lnTo>
                  <a:pt x="11860" y="2037460"/>
                </a:lnTo>
                <a:lnTo>
                  <a:pt x="3025" y="1990548"/>
                </a:lnTo>
                <a:lnTo>
                  <a:pt x="0" y="1941830"/>
                </a:lnTo>
                <a:lnTo>
                  <a:pt x="0" y="388366"/>
                </a:lnTo>
                <a:close/>
              </a:path>
            </a:pathLst>
          </a:custGeom>
          <a:ln w="9144">
            <a:solidFill>
              <a:srgbClr val="9F4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24525" y="1766442"/>
            <a:ext cx="27927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Georgia"/>
                <a:cs typeface="Georgia"/>
              </a:rPr>
              <a:t>Самостоятельное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4609" y="2116963"/>
            <a:ext cx="2974340" cy="1489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065" marR="5080" algn="ctr">
              <a:lnSpc>
                <a:spcPct val="85200"/>
              </a:lnSpc>
              <a:spcBef>
                <a:spcPts val="580"/>
              </a:spcBef>
            </a:pPr>
            <a:r>
              <a:rPr sz="2700" dirty="0">
                <a:latin typeface="Georgia"/>
                <a:cs typeface="Georgia"/>
              </a:rPr>
              <a:t>выявление</a:t>
            </a:r>
            <a:r>
              <a:rPr sz="2700" spc="-10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рисков  </a:t>
            </a:r>
            <a:r>
              <a:rPr sz="2700" dirty="0">
                <a:latin typeface="Georgia"/>
                <a:cs typeface="Georgia"/>
              </a:rPr>
              <a:t>и </a:t>
            </a:r>
            <a:r>
              <a:rPr sz="2700" spc="-5" dirty="0">
                <a:latin typeface="Georgia"/>
                <a:cs typeface="Georgia"/>
              </a:rPr>
              <a:t>идентификация  </a:t>
            </a:r>
            <a:r>
              <a:rPr sz="2700" dirty="0">
                <a:latin typeface="Georgia"/>
                <a:cs typeface="Georgia"/>
              </a:rPr>
              <a:t>на </a:t>
            </a:r>
            <a:r>
              <a:rPr sz="2700" spc="-5" dirty="0">
                <a:latin typeface="Georgia"/>
                <a:cs typeface="Georgia"/>
              </a:rPr>
              <a:t>основании  опросных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листов.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3850" y="4005834"/>
            <a:ext cx="5099685" cy="2331720"/>
          </a:xfrm>
          <a:custGeom>
            <a:avLst/>
            <a:gdLst/>
            <a:ahLst/>
            <a:cxnLst/>
            <a:rect l="l" t="t" r="r" b="b"/>
            <a:pathLst>
              <a:path w="5099685" h="2331720">
                <a:moveTo>
                  <a:pt x="3933444" y="0"/>
                </a:moveTo>
                <a:lnTo>
                  <a:pt x="3933444" y="291465"/>
                </a:lnTo>
                <a:lnTo>
                  <a:pt x="0" y="291465"/>
                </a:lnTo>
                <a:lnTo>
                  <a:pt x="0" y="2040255"/>
                </a:lnTo>
                <a:lnTo>
                  <a:pt x="3933444" y="2040255"/>
                </a:lnTo>
                <a:lnTo>
                  <a:pt x="3933444" y="2331720"/>
                </a:lnTo>
                <a:lnTo>
                  <a:pt x="5099304" y="1165860"/>
                </a:lnTo>
                <a:lnTo>
                  <a:pt x="3933444" y="0"/>
                </a:lnTo>
                <a:close/>
              </a:path>
            </a:pathLst>
          </a:custGeom>
          <a:solidFill>
            <a:srgbClr val="D1D1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850" y="4005834"/>
            <a:ext cx="5099685" cy="2331720"/>
          </a:xfrm>
          <a:custGeom>
            <a:avLst/>
            <a:gdLst/>
            <a:ahLst/>
            <a:cxnLst/>
            <a:rect l="l" t="t" r="r" b="b"/>
            <a:pathLst>
              <a:path w="5099685" h="2331720">
                <a:moveTo>
                  <a:pt x="0" y="291465"/>
                </a:moveTo>
                <a:lnTo>
                  <a:pt x="3933444" y="291465"/>
                </a:lnTo>
                <a:lnTo>
                  <a:pt x="3933444" y="0"/>
                </a:lnTo>
                <a:lnTo>
                  <a:pt x="5099304" y="1165860"/>
                </a:lnTo>
                <a:lnTo>
                  <a:pt x="3933444" y="2331720"/>
                </a:lnTo>
                <a:lnTo>
                  <a:pt x="3933444" y="2040255"/>
                </a:lnTo>
                <a:lnTo>
                  <a:pt x="0" y="2040255"/>
                </a:lnTo>
                <a:lnTo>
                  <a:pt x="0" y="291465"/>
                </a:lnTo>
                <a:close/>
              </a:path>
            </a:pathLst>
          </a:custGeom>
          <a:ln w="19812">
            <a:solidFill>
              <a:srgbClr val="D1D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9836" y="3968622"/>
            <a:ext cx="2564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8000"/>
                </a:solidFill>
                <a:latin typeface="Georgia"/>
                <a:cs typeface="Georgia"/>
              </a:rPr>
              <a:t>• + Высокая</a:t>
            </a:r>
            <a:r>
              <a:rPr sz="1400" spc="-20" dirty="0">
                <a:solidFill>
                  <a:srgbClr val="008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Georgia"/>
                <a:cs typeface="Georgia"/>
              </a:rPr>
              <a:t>информативность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9836" y="4393819"/>
            <a:ext cx="4934585" cy="6356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0" marR="5080" indent="-114300">
              <a:lnSpc>
                <a:spcPts val="1440"/>
              </a:lnSpc>
              <a:spcBef>
                <a:spcPts val="35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-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Нужно создать рабочую группу, которая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будет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посещать  рабочие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места и выявлять</a:t>
            </a:r>
            <a:r>
              <a:rPr sz="1400" spc="-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опасности</a:t>
            </a:r>
            <a:endParaRPr sz="1400" dirty="0">
              <a:latin typeface="Georgia"/>
              <a:cs typeface="Georgia"/>
            </a:endParaRPr>
          </a:p>
          <a:p>
            <a:pPr marL="127000" indent="-114300">
              <a:lnSpc>
                <a:spcPts val="1670"/>
              </a:lnSpc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-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Долгий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период</a:t>
            </a:r>
            <a:r>
              <a:rPr sz="1400" spc="3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оценки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64479" y="4044696"/>
            <a:ext cx="3509772" cy="2442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8571" y="4728971"/>
            <a:ext cx="3643883" cy="1132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22391" y="4076700"/>
            <a:ext cx="3398519" cy="2331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22391" y="4076700"/>
            <a:ext cx="3398520" cy="2331720"/>
          </a:xfrm>
          <a:custGeom>
            <a:avLst/>
            <a:gdLst/>
            <a:ahLst/>
            <a:cxnLst/>
            <a:rect l="l" t="t" r="r" b="b"/>
            <a:pathLst>
              <a:path w="3398520" h="2331720">
                <a:moveTo>
                  <a:pt x="0" y="388619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3009900" y="0"/>
                </a:lnTo>
                <a:lnTo>
                  <a:pt x="3058647" y="3027"/>
                </a:lnTo>
                <a:lnTo>
                  <a:pt x="3105588" y="11868"/>
                </a:lnTo>
                <a:lnTo>
                  <a:pt x="3150358" y="26158"/>
                </a:lnTo>
                <a:lnTo>
                  <a:pt x="3192592" y="45532"/>
                </a:lnTo>
                <a:lnTo>
                  <a:pt x="3231927" y="69627"/>
                </a:lnTo>
                <a:lnTo>
                  <a:pt x="3267998" y="98078"/>
                </a:lnTo>
                <a:lnTo>
                  <a:pt x="3300441" y="130521"/>
                </a:lnTo>
                <a:lnTo>
                  <a:pt x="3328892" y="166592"/>
                </a:lnTo>
                <a:lnTo>
                  <a:pt x="3352987" y="205927"/>
                </a:lnTo>
                <a:lnTo>
                  <a:pt x="3372361" y="248161"/>
                </a:lnTo>
                <a:lnTo>
                  <a:pt x="3386651" y="292931"/>
                </a:lnTo>
                <a:lnTo>
                  <a:pt x="3395492" y="339872"/>
                </a:lnTo>
                <a:lnTo>
                  <a:pt x="3398519" y="388619"/>
                </a:lnTo>
                <a:lnTo>
                  <a:pt x="3398519" y="1943087"/>
                </a:lnTo>
                <a:lnTo>
                  <a:pt x="3395492" y="1991837"/>
                </a:lnTo>
                <a:lnTo>
                  <a:pt x="3386651" y="2038781"/>
                </a:lnTo>
                <a:lnTo>
                  <a:pt x="3372361" y="2083552"/>
                </a:lnTo>
                <a:lnTo>
                  <a:pt x="3352987" y="2125788"/>
                </a:lnTo>
                <a:lnTo>
                  <a:pt x="3328892" y="2165124"/>
                </a:lnTo>
                <a:lnTo>
                  <a:pt x="3300441" y="2201196"/>
                </a:lnTo>
                <a:lnTo>
                  <a:pt x="3267998" y="2233640"/>
                </a:lnTo>
                <a:lnTo>
                  <a:pt x="3231927" y="2262091"/>
                </a:lnTo>
                <a:lnTo>
                  <a:pt x="3192592" y="2286186"/>
                </a:lnTo>
                <a:lnTo>
                  <a:pt x="3150358" y="2305561"/>
                </a:lnTo>
                <a:lnTo>
                  <a:pt x="3105588" y="2319851"/>
                </a:lnTo>
                <a:lnTo>
                  <a:pt x="3058647" y="2328692"/>
                </a:lnTo>
                <a:lnTo>
                  <a:pt x="3009900" y="2331720"/>
                </a:lnTo>
                <a:lnTo>
                  <a:pt x="388620" y="2331720"/>
                </a:lnTo>
                <a:lnTo>
                  <a:pt x="339872" y="2328692"/>
                </a:lnTo>
                <a:lnTo>
                  <a:pt x="292931" y="2319851"/>
                </a:lnTo>
                <a:lnTo>
                  <a:pt x="248161" y="2305561"/>
                </a:lnTo>
                <a:lnTo>
                  <a:pt x="205927" y="2286186"/>
                </a:lnTo>
                <a:lnTo>
                  <a:pt x="166592" y="2262091"/>
                </a:lnTo>
                <a:lnTo>
                  <a:pt x="130521" y="2233640"/>
                </a:lnTo>
                <a:lnTo>
                  <a:pt x="98078" y="2201196"/>
                </a:lnTo>
                <a:lnTo>
                  <a:pt x="69627" y="2165124"/>
                </a:lnTo>
                <a:lnTo>
                  <a:pt x="45532" y="2125788"/>
                </a:lnTo>
                <a:lnTo>
                  <a:pt x="26158" y="2083552"/>
                </a:lnTo>
                <a:lnTo>
                  <a:pt x="11868" y="2038781"/>
                </a:lnTo>
                <a:lnTo>
                  <a:pt x="3027" y="1991837"/>
                </a:lnTo>
                <a:lnTo>
                  <a:pt x="0" y="1943087"/>
                </a:lnTo>
                <a:lnTo>
                  <a:pt x="0" y="388619"/>
                </a:lnTo>
                <a:close/>
              </a:path>
            </a:pathLst>
          </a:custGeom>
          <a:ln w="9144">
            <a:solidFill>
              <a:srgbClr val="C46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73648" y="4813172"/>
            <a:ext cx="3098165" cy="7880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59105" marR="5080" indent="-447040">
              <a:lnSpc>
                <a:spcPts val="2760"/>
              </a:lnSpc>
              <a:spcBef>
                <a:spcPts val="590"/>
              </a:spcBef>
            </a:pPr>
            <a:r>
              <a:rPr sz="2700" dirty="0">
                <a:latin typeface="Georgia"/>
                <a:cs typeface="Georgia"/>
              </a:rPr>
              <a:t>Аудит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посредством  карты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рисков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4" y="726855"/>
            <a:ext cx="719589" cy="574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996" y="1069975"/>
            <a:ext cx="7980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6479" marR="5080" indent="-35744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Л</a:t>
            </a:r>
            <a:r>
              <a:rPr spc="-5" dirty="0">
                <a:latin typeface="Trebuchet MS"/>
                <a:cs typeface="Trebuchet MS"/>
              </a:rPr>
              <a:t>окальные акты, которые нужно разработать </a:t>
            </a:r>
            <a:r>
              <a:rPr dirty="0">
                <a:latin typeface="Trebuchet MS"/>
                <a:cs typeface="Trebuchet MS"/>
              </a:rPr>
              <a:t>по </a:t>
            </a:r>
            <a:r>
              <a:rPr spc="-5" dirty="0">
                <a:latin typeface="Trebuchet MS"/>
                <a:cs typeface="Trebuchet MS"/>
              </a:rPr>
              <a:t>оценке  </a:t>
            </a:r>
            <a:r>
              <a:rPr spc="-10" dirty="0">
                <a:latin typeface="Trebuchet MS"/>
                <a:cs typeface="Trebuchet MS"/>
              </a:rPr>
              <a:t>риска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2134" y="1990725"/>
            <a:ext cx="7726680" cy="431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ts val="2730"/>
              </a:lnSpc>
              <a:spcBef>
                <a:spcPts val="100"/>
              </a:spcBef>
              <a:buAutoNum type="arabicParenR"/>
              <a:tabLst>
                <a:tab pos="332105" algn="l"/>
              </a:tabLst>
            </a:pPr>
            <a:r>
              <a:rPr sz="2400" spc="-5" dirty="0">
                <a:latin typeface="Georgia"/>
                <a:cs typeface="Georgia"/>
              </a:rPr>
              <a:t>Положение об оценке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профессиональных</a:t>
            </a:r>
            <a:endParaRPr sz="2400">
              <a:latin typeface="Georgia"/>
              <a:cs typeface="Georgia"/>
            </a:endParaRPr>
          </a:p>
          <a:p>
            <a:pPr marL="469265" marR="5080">
              <a:lnSpc>
                <a:spcPts val="2600"/>
              </a:lnSpc>
              <a:spcBef>
                <a:spcPts val="170"/>
              </a:spcBef>
            </a:pPr>
            <a:r>
              <a:rPr sz="2400" spc="-5" dirty="0">
                <a:latin typeface="Georgia"/>
                <a:cs typeface="Georgia"/>
              </a:rPr>
              <a:t>рисков или Приказ </a:t>
            </a:r>
            <a:r>
              <a:rPr sz="2400" dirty="0">
                <a:latin typeface="Georgia"/>
                <a:cs typeface="Georgia"/>
              </a:rPr>
              <a:t>закрепления </a:t>
            </a:r>
            <a:r>
              <a:rPr sz="2400" spc="-5" dirty="0">
                <a:latin typeface="Georgia"/>
                <a:cs typeface="Georgia"/>
              </a:rPr>
              <a:t>методики оценки  рисков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369570" indent="-356870">
              <a:lnSpc>
                <a:spcPct val="100000"/>
              </a:lnSpc>
              <a:buAutoNum type="arabicParenR" startAt="2"/>
              <a:tabLst>
                <a:tab pos="370205" algn="l"/>
              </a:tabLst>
            </a:pPr>
            <a:r>
              <a:rPr sz="2400" spc="-5" dirty="0">
                <a:latin typeface="Georgia"/>
                <a:cs typeface="Georgia"/>
              </a:rPr>
              <a:t>Документ </a:t>
            </a:r>
            <a:r>
              <a:rPr sz="2400" dirty="0">
                <a:latin typeface="Georgia"/>
                <a:cs typeface="Georgia"/>
              </a:rPr>
              <a:t>для закрепления </a:t>
            </a:r>
            <a:r>
              <a:rPr sz="2400" spc="-5" dirty="0">
                <a:latin typeface="Georgia"/>
                <a:cs typeface="Georgia"/>
              </a:rPr>
              <a:t>итогов оценки рисков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eorgia"/>
              <a:buAutoNum type="arabicParenR" startAt="2"/>
            </a:pPr>
            <a:endParaRPr sz="250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buAutoNum type="arabicParenR" startAt="2"/>
              <a:tabLst>
                <a:tab pos="368300" algn="l"/>
              </a:tabLst>
            </a:pPr>
            <a:r>
              <a:rPr sz="2400" spc="-5" dirty="0">
                <a:latin typeface="Georgia"/>
                <a:cs typeface="Georgia"/>
              </a:rPr>
              <a:t>Отразить выявленные опасности </a:t>
            </a:r>
            <a:r>
              <a:rPr sz="2400" dirty="0">
                <a:latin typeface="Georgia"/>
                <a:cs typeface="Georgia"/>
              </a:rPr>
              <a:t>и </a:t>
            </a:r>
            <a:r>
              <a:rPr sz="2400" spc="-5" dirty="0">
                <a:latin typeface="Georgia"/>
                <a:cs typeface="Georgia"/>
              </a:rPr>
              <a:t>риски </a:t>
            </a:r>
            <a:r>
              <a:rPr sz="2400" dirty="0">
                <a:latin typeface="Georgia"/>
                <a:cs typeface="Georgia"/>
              </a:rPr>
              <a:t>в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СУОТ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eorgia"/>
              <a:buAutoNum type="arabicParenR" startAt="2"/>
            </a:pPr>
            <a:endParaRPr sz="2500">
              <a:latin typeface="Times New Roman"/>
              <a:cs typeface="Times New Roman"/>
            </a:endParaRPr>
          </a:p>
          <a:p>
            <a:pPr marL="370840" indent="-358140">
              <a:lnSpc>
                <a:spcPct val="100000"/>
              </a:lnSpc>
              <a:buAutoNum type="arabicParenR" startAt="2"/>
              <a:tabLst>
                <a:tab pos="371475" algn="l"/>
              </a:tabLst>
            </a:pPr>
            <a:r>
              <a:rPr sz="2400" spc="-5" dirty="0">
                <a:latin typeface="Georgia"/>
                <a:cs typeface="Georgia"/>
              </a:rPr>
              <a:t>План мероприятий </a:t>
            </a:r>
            <a:r>
              <a:rPr sz="2400" dirty="0">
                <a:latin typeface="Georgia"/>
                <a:cs typeface="Georgia"/>
              </a:rPr>
              <a:t>по </a:t>
            </a:r>
            <a:r>
              <a:rPr sz="2400" spc="-5" dirty="0">
                <a:latin typeface="Georgia"/>
                <a:cs typeface="Georgia"/>
              </a:rPr>
              <a:t>устранению</a:t>
            </a:r>
            <a:r>
              <a:rPr sz="2400" spc="5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рисков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Georgia"/>
              <a:buAutoNum type="arabicParenR" startAt="2"/>
            </a:pPr>
            <a:endParaRPr sz="2800">
              <a:latin typeface="Times New Roman"/>
              <a:cs typeface="Times New Roman"/>
            </a:endParaRPr>
          </a:p>
          <a:p>
            <a:pPr marL="268605" marR="1097915" indent="-255904">
              <a:lnSpc>
                <a:spcPts val="2590"/>
              </a:lnSpc>
              <a:buAutoNum type="arabicParenR" startAt="2"/>
              <a:tabLst>
                <a:tab pos="360045" algn="l"/>
              </a:tabLst>
            </a:pPr>
            <a:r>
              <a:rPr sz="2400" spc="-5" dirty="0">
                <a:latin typeface="Georgia"/>
                <a:cs typeface="Georgia"/>
              </a:rPr>
              <a:t>Порядок </a:t>
            </a:r>
            <a:r>
              <a:rPr sz="2400" dirty="0">
                <a:latin typeface="Georgia"/>
                <a:cs typeface="Georgia"/>
              </a:rPr>
              <a:t>доведения </a:t>
            </a:r>
            <a:r>
              <a:rPr sz="2400" spc="-5" dirty="0">
                <a:latin typeface="Georgia"/>
                <a:cs typeface="Georgia"/>
              </a:rPr>
              <a:t>итогов оценки риска </a:t>
            </a:r>
            <a:r>
              <a:rPr sz="2400" dirty="0">
                <a:latin typeface="Georgia"/>
                <a:cs typeface="Georgia"/>
              </a:rPr>
              <a:t>до  </a:t>
            </a:r>
            <a:r>
              <a:rPr sz="2400" spc="-5" dirty="0">
                <a:latin typeface="Georgia"/>
                <a:cs typeface="Georgia"/>
              </a:rPr>
              <a:t>работников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9357" y="2933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717" y="5479689"/>
            <a:ext cx="1038589" cy="8290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Алгоритм оценки</a:t>
            </a:r>
            <a:r>
              <a:rPr spc="-35" dirty="0"/>
              <a:t> </a:t>
            </a:r>
            <a:r>
              <a:rPr spc="-5" dirty="0"/>
              <a:t>рисков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400"/>
              </a:spcBef>
            </a:pPr>
            <a:r>
              <a:rPr spc="-5" dirty="0"/>
              <a:t>Шаг </a:t>
            </a:r>
            <a:r>
              <a:rPr dirty="0"/>
              <a:t>1. Выявите</a:t>
            </a:r>
            <a:r>
              <a:rPr spc="-10" dirty="0"/>
              <a:t> </a:t>
            </a:r>
            <a:r>
              <a:rPr dirty="0"/>
              <a:t>опасности</a:t>
            </a:r>
          </a:p>
          <a:p>
            <a:pPr marL="233045">
              <a:lnSpc>
                <a:spcPct val="100000"/>
              </a:lnSpc>
              <a:spcBef>
                <a:spcPts val="300"/>
              </a:spcBef>
            </a:pPr>
            <a:r>
              <a:rPr spc="-5" dirty="0"/>
              <a:t>Шаг </a:t>
            </a:r>
            <a:r>
              <a:rPr dirty="0"/>
              <a:t>2. Оцените </a:t>
            </a:r>
            <a:r>
              <a:rPr spc="-5" dirty="0"/>
              <a:t>риски </a:t>
            </a:r>
            <a:r>
              <a:rPr dirty="0"/>
              <a:t>и </a:t>
            </a:r>
            <a:r>
              <a:rPr spc="-5" dirty="0"/>
              <a:t>определите меры</a:t>
            </a:r>
            <a:r>
              <a:rPr spc="-20" dirty="0"/>
              <a:t> </a:t>
            </a:r>
            <a:r>
              <a:rPr spc="-10" dirty="0"/>
              <a:t>предосторожности</a:t>
            </a:r>
          </a:p>
          <a:p>
            <a:pPr marL="220345"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488950" marR="5080" indent="54864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Оцените </a:t>
            </a:r>
            <a:r>
              <a:rPr dirty="0"/>
              <a:t>вероятность нанесения </a:t>
            </a:r>
            <a:r>
              <a:rPr spc="-5" dirty="0"/>
              <a:t>вреда </a:t>
            </a:r>
            <a:r>
              <a:rPr dirty="0"/>
              <a:t>и </a:t>
            </a:r>
            <a:r>
              <a:rPr spc="-5" dirty="0"/>
              <a:t>степень тяжести  его последствий самостоятельно. Для этого можно  использовать </a:t>
            </a:r>
            <a:r>
              <a:rPr dirty="0"/>
              <a:t>пятиступенчатую </a:t>
            </a:r>
            <a:r>
              <a:rPr spc="-5" dirty="0"/>
              <a:t>шкалу </a:t>
            </a:r>
            <a:r>
              <a:rPr dirty="0"/>
              <a:t>оценки</a:t>
            </a:r>
            <a:r>
              <a:rPr spc="-85" dirty="0"/>
              <a:t> </a:t>
            </a:r>
            <a:r>
              <a:rPr spc="-5" dirty="0"/>
              <a:t>риска.</a:t>
            </a:r>
          </a:p>
          <a:p>
            <a:pPr marL="547370" algn="ctr">
              <a:lnSpc>
                <a:spcPct val="100000"/>
              </a:lnSpc>
              <a:spcBef>
                <a:spcPts val="300"/>
              </a:spcBef>
            </a:pPr>
            <a:r>
              <a:rPr b="1" spc="-5" dirty="0">
                <a:latin typeface="Georgia"/>
                <a:cs typeface="Georgia"/>
              </a:rPr>
              <a:t>Пятиступенчатая шкала </a:t>
            </a:r>
            <a:r>
              <a:rPr b="1" dirty="0">
                <a:latin typeface="Georgia"/>
                <a:cs typeface="Georgia"/>
              </a:rPr>
              <a:t>оценки</a:t>
            </a:r>
            <a:r>
              <a:rPr b="1" spc="-60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риска</a:t>
            </a:r>
          </a:p>
          <a:p>
            <a:pPr marL="220345"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54356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Шаг </a:t>
            </a:r>
            <a:r>
              <a:rPr dirty="0"/>
              <a:t>3. </a:t>
            </a:r>
            <a:r>
              <a:rPr spc="-5" dirty="0"/>
              <a:t>Зафиксируйте результаты оценки рисков </a:t>
            </a:r>
            <a:r>
              <a:rPr dirty="0"/>
              <a:t>и</a:t>
            </a:r>
            <a:r>
              <a:rPr spc="-25" dirty="0"/>
              <a:t> </a:t>
            </a:r>
            <a:r>
              <a:rPr spc="-5" dirty="0"/>
              <a:t>принятые</a:t>
            </a:r>
          </a:p>
          <a:p>
            <a:pPr marL="803910" algn="ctr">
              <a:lnSpc>
                <a:spcPct val="100000"/>
              </a:lnSpc>
            </a:pPr>
            <a:r>
              <a:rPr spc="-5" dirty="0"/>
              <a:t>меры</a:t>
            </a:r>
          </a:p>
          <a:p>
            <a:pPr marL="220345">
              <a:lnSpc>
                <a:spcPct val="100000"/>
              </a:lnSpc>
            </a:pPr>
            <a:endParaRPr sz="275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</a:pPr>
            <a:r>
              <a:rPr sz="2400" spc="-5" dirty="0"/>
              <a:t>Шаг </a:t>
            </a:r>
            <a:r>
              <a:rPr sz="2400" dirty="0"/>
              <a:t>4. </a:t>
            </a:r>
            <a:r>
              <a:rPr sz="2400" spc="-5" dirty="0"/>
              <a:t>Корректировка оценки рисков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579357" y="2933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11" y="847365"/>
            <a:ext cx="1100589" cy="8785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Алгоритм оценки</a:t>
            </a:r>
            <a:r>
              <a:rPr spc="-35" dirty="0"/>
              <a:t> </a:t>
            </a:r>
            <a:r>
              <a:rPr spc="-5" dirty="0"/>
              <a:t>рисков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79357" y="2933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1845564"/>
            <a:ext cx="8712708" cy="4681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6189" y="847365"/>
            <a:ext cx="1000340" cy="798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AEB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940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Liberation Sans Narrow</vt:lpstr>
      <vt:lpstr>Times New Roman</vt:lpstr>
      <vt:lpstr>Trebuchet MS</vt:lpstr>
      <vt:lpstr>Wingdings</vt:lpstr>
      <vt:lpstr>Office Theme</vt:lpstr>
      <vt:lpstr>Методы оценки и управления  рисками</vt:lpstr>
      <vt:lpstr>Х раздел Трудового кодекса РФ</vt:lpstr>
      <vt:lpstr>Риск-ориентированный подход к проведению плановых  проверок ГИТ подразумевает применение чек-листов</vt:lpstr>
      <vt:lpstr>Типовое положение о системе управления охраной труда, утв. приказом Минтруда №438н, предусматривает:</vt:lpstr>
      <vt:lpstr>Типовое положение о системе управления охраной труда, утв. приказом Минтруда №438н предусматривает:</vt:lpstr>
      <vt:lpstr>Методика оценки риска и идентификации</vt:lpstr>
      <vt:lpstr>Локальные акты, которые нужно разработать по оценке  риска</vt:lpstr>
      <vt:lpstr>Алгоритм оценки рисков</vt:lpstr>
      <vt:lpstr>Алгоритм оценки рисков</vt:lpstr>
      <vt:lpstr>Статья 209.1 «Основные принципы обеспечения безопасности труда»</vt:lpstr>
      <vt:lpstr>1. создание условий для формирования здорового образа жизни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ВНИИ ОХРАНЫ И ЭКОНОМИКИ ТРУДА</dc:title>
  <dc:creator>Андрей</dc:creator>
  <cp:lastModifiedBy>admin</cp:lastModifiedBy>
  <cp:revision>7</cp:revision>
  <dcterms:created xsi:type="dcterms:W3CDTF">2018-10-04T04:02:46Z</dcterms:created>
  <dcterms:modified xsi:type="dcterms:W3CDTF">2018-12-18T09:08:47Z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2018-10-04T00:00:00Z</vt:filetime>
  </property>
</Properties>
</file>