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</p:sldMasterIdLst>
  <p:notesMasterIdLst>
    <p:notesMasterId r:id="rId21"/>
  </p:notesMasterIdLst>
  <p:sldIdLst>
    <p:sldId id="256" r:id="rId6"/>
    <p:sldId id="316" r:id="rId7"/>
    <p:sldId id="317" r:id="rId8"/>
    <p:sldId id="318" r:id="rId9"/>
    <p:sldId id="330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31" r:id="rId18"/>
    <p:sldId id="329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A"/>
    <a:srgbClr val="515A5F"/>
    <a:srgbClr val="6A757C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6374" autoAdjust="0"/>
  </p:normalViewPr>
  <p:slideViewPr>
    <p:cSldViewPr showGuides="1">
      <p:cViewPr varScale="1">
        <p:scale>
          <a:sx n="85" d="100"/>
          <a:sy n="85" d="100"/>
        </p:scale>
        <p:origin x="14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744C-EF21-43CA-A1B8-0440AC5219D3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1F27-F45F-4E78-8BEB-567F8734D0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52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</a:t>
            </a:r>
            <a:r>
              <a:rPr lang="en-US" baseline="0" dirty="0"/>
              <a:t> this slide there is a background placeholder. Click to the small icon on the center of the slide and choose an image from computer. </a:t>
            </a:r>
            <a:r>
              <a:rPr lang="en-US" dirty="0"/>
              <a:t>When </a:t>
            </a:r>
            <a:r>
              <a:rPr lang="en-US" baseline="0" dirty="0"/>
              <a:t>add an image, you must sent it to back with </a:t>
            </a:r>
            <a:r>
              <a:rPr lang="en-US" b="1" baseline="0" dirty="0"/>
              <a:t>Right Click on Image </a:t>
            </a:r>
            <a:r>
              <a:rPr lang="en-US" b="0" baseline="0" dirty="0"/>
              <a:t>-&gt; </a:t>
            </a:r>
            <a:r>
              <a:rPr lang="en-US" b="1" baseline="0" dirty="0"/>
              <a:t>Send to Back</a:t>
            </a:r>
            <a:r>
              <a:rPr lang="en-US" b="0" baseline="0" dirty="0"/>
              <a:t> -&gt; </a:t>
            </a:r>
            <a:r>
              <a:rPr lang="en-US" b="1" baseline="0" dirty="0"/>
              <a:t>Send to Back.</a:t>
            </a:r>
            <a:endParaRPr lang="bg-BG" b="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A003C-ACE2-4EF7-AF62-71758D32E637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0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00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17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21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05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05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1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11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51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71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4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010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4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04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596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596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193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42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262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1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8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04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60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77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2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2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8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8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1183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70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1344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17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74" y="346896"/>
            <a:ext cx="8111680" cy="647749"/>
          </a:xfrm>
          <a:prstGeom prst="rect">
            <a:avLst/>
          </a:prstGeom>
        </p:spPr>
        <p:txBody>
          <a:bodyPr lIns="91433" tIns="45717" rIns="91433" bIns="45717" anchor="b"/>
          <a:lstStyle>
            <a:lvl1pPr>
              <a:defRPr sz="30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258" y="1107995"/>
            <a:ext cx="8087296" cy="327760"/>
          </a:xfrm>
          <a:prstGeom prst="rect">
            <a:avLst/>
          </a:prstGeom>
        </p:spPr>
        <p:txBody>
          <a:bodyPr lIns="91433" tIns="45717" rIns="91433" bIns="45717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952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0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85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09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76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71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66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61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6" y="6342355"/>
            <a:ext cx="3086100" cy="363854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defTabSz="804606"/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www.yourwebsitename.co</a:t>
            </a:r>
            <a:endParaRPr lang="bg-BG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0642" y="1013625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20642" y="6346407"/>
            <a:ext cx="7887627" cy="71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620506" y="6346946"/>
            <a:ext cx="389368" cy="226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038" y="6345952"/>
            <a:ext cx="395904" cy="233636"/>
          </a:xfrm>
          <a:prstGeom prst="rect">
            <a:avLst/>
          </a:prstGeom>
        </p:spPr>
        <p:txBody>
          <a:bodyPr lIns="91433" tIns="45717" rIns="91433" bIns="45717"/>
          <a:lstStyle>
            <a:lvl1pPr algn="ctr">
              <a:defRPr sz="9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defTabSz="804606"/>
            <a:fld id="{C6D8CC86-F41E-4D8C-A336-0F3AA98DA01D}" type="slidenum">
              <a:rPr lang="bg-BG" smtClean="0">
                <a:solidFill>
                  <a:srgbClr val="FFFFFF"/>
                </a:solidFill>
              </a:rPr>
              <a:pPr defTabSz="804606"/>
              <a:t>‹#›</a:t>
            </a:fld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117070" y="6353530"/>
            <a:ext cx="183274" cy="2255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25169" y="6354250"/>
            <a:ext cx="183274" cy="224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1" name="Freeform 1987"/>
          <p:cNvSpPr>
            <a:spLocks/>
          </p:cNvSpPr>
          <p:nvPr userDrawn="1"/>
        </p:nvSpPr>
        <p:spPr bwMode="auto">
          <a:xfrm>
            <a:off x="8397806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7" name="Freeform 1987"/>
          <p:cNvSpPr>
            <a:spLocks/>
          </p:cNvSpPr>
          <p:nvPr userDrawn="1"/>
        </p:nvSpPr>
        <p:spPr bwMode="auto">
          <a:xfrm flipH="1">
            <a:off x="8178507" y="6402285"/>
            <a:ext cx="53576" cy="128581"/>
          </a:xfrm>
          <a:custGeom>
            <a:avLst/>
            <a:gdLst>
              <a:gd name="T0" fmla="*/ 0 w 17"/>
              <a:gd name="T1" fmla="*/ 0 h 34"/>
              <a:gd name="T2" fmla="*/ 0 w 17"/>
              <a:gd name="T3" fmla="*/ 9 h 34"/>
              <a:gd name="T4" fmla="*/ 8 w 17"/>
              <a:gd name="T5" fmla="*/ 17 h 34"/>
              <a:gd name="T6" fmla="*/ 0 w 17"/>
              <a:gd name="T7" fmla="*/ 25 h 34"/>
              <a:gd name="T8" fmla="*/ 0 w 17"/>
              <a:gd name="T9" fmla="*/ 34 h 34"/>
              <a:gd name="T10" fmla="*/ 17 w 17"/>
              <a:gd name="T11" fmla="*/ 17 h 34"/>
              <a:gd name="T12" fmla="*/ 0 w 17"/>
              <a:gd name="T1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4">
                <a:moveTo>
                  <a:pt x="0" y="0"/>
                </a:moveTo>
                <a:lnTo>
                  <a:pt x="0" y="9"/>
                </a:lnTo>
                <a:lnTo>
                  <a:pt x="8" y="17"/>
                </a:lnTo>
                <a:lnTo>
                  <a:pt x="0" y="25"/>
                </a:lnTo>
                <a:lnTo>
                  <a:pt x="0" y="34"/>
                </a:lnTo>
                <a:lnTo>
                  <a:pt x="17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9053" tIns="49526" rIns="99053" bIns="49526" numCol="1" anchor="t" anchorCtr="0" compatLnSpc="1">
            <a:prstTxWarp prst="textNoShape">
              <a:avLst/>
            </a:prstTxWarp>
          </a:bodyPr>
          <a:lstStyle/>
          <a:p>
            <a:pPr defTabSz="804606"/>
            <a:endParaRPr lang="bg-BG" sz="1700">
              <a:solidFill>
                <a:srgbClr val="44546A"/>
              </a:solidFill>
            </a:endParaRPr>
          </a:p>
        </p:txBody>
      </p:sp>
      <p:sp>
        <p:nvSpPr>
          <p:cNvPr id="13" name="Rectangle 12">
            <a:hlinkClick r:id="" action="ppaction://hlinkshowjump?jump=previousslide"/>
          </p:cNvPr>
          <p:cNvSpPr/>
          <p:nvPr userDrawn="1"/>
        </p:nvSpPr>
        <p:spPr>
          <a:xfrm>
            <a:off x="8094088" y="6350835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" action="ppaction://hlinkshowjump?jump=nextslide"/>
          </p:cNvPr>
          <p:cNvSpPr/>
          <p:nvPr userDrawn="1"/>
        </p:nvSpPr>
        <p:spPr>
          <a:xfrm>
            <a:off x="8325308" y="6339659"/>
            <a:ext cx="205273" cy="2537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9053" tIns="49526" rIns="99053" bIns="4952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bg-BG"/>
            </a:defPPr>
            <a:lvl1pPr marL="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g-BG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36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1618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45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3" tIns="45717" rIns="91433" bIns="45717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31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20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0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9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49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0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8985-7E17-4B17-A2F7-759DAA87DEFD}" type="datetimeFigureOut">
              <a:rPr lang="ru-RU" smtClean="0"/>
              <a:pPr/>
              <a:t>19.12.2018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7B2A-A172-421F-95B4-5013BA8654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7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2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3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9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l" defTabSz="990494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23" indent="-247623" algn="l" defTabSz="990494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0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117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364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611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858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05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353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599" indent="-247623" algn="l" defTabSz="99049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4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494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40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987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35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2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728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1976" algn="l" defTabSz="99049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8B7628-FD82-4F51-B70F-EA40696E71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650"/>
          <a:stretch/>
        </p:blipFill>
        <p:spPr>
          <a:xfrm>
            <a:off x="0" y="1"/>
            <a:ext cx="9144000" cy="6525344"/>
          </a:xfrm>
          <a:prstGeom prst="rect">
            <a:avLst/>
          </a:prstGeom>
        </p:spPr>
      </p:pic>
      <p:sp>
        <p:nvSpPr>
          <p:cNvPr id="5" name="Rectangle 73">
            <a:extLst>
              <a:ext uri="{FF2B5EF4-FFF2-40B4-BE49-F238E27FC236}">
                <a16:creationId xmlns="" xmlns:a16="http://schemas.microsoft.com/office/drawing/2014/main" id="{E0C6F51E-76CD-4357-BB4D-7BF944C75761}"/>
              </a:ext>
            </a:extLst>
          </p:cNvPr>
          <p:cNvSpPr/>
          <p:nvPr/>
        </p:nvSpPr>
        <p:spPr>
          <a:xfrm>
            <a:off x="649" y="6248720"/>
            <a:ext cx="9143351" cy="615040"/>
          </a:xfrm>
          <a:prstGeom prst="rect">
            <a:avLst/>
          </a:prstGeom>
          <a:solidFill>
            <a:srgbClr val="FF8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3155" tIns="51577" rIns="103155" bIns="51577" rtlCol="0" anchor="ctr"/>
          <a:lstStyle/>
          <a:p>
            <a:pPr algn="ctr">
              <a:defRPr/>
            </a:pPr>
            <a:endParaRPr lang="bg-BG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МЕДОСМОТРАМИ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109F7EB-2EF3-419E-A580-9DB76C3ACA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32" y="150937"/>
            <a:ext cx="716232" cy="71623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3896" y="4400598"/>
            <a:ext cx="4166136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СПИСКА КОНТИНГЕНТА И ПОИМЕННОГО СПИСКА ЛИЦ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КАЛЕНДАРНОЕ ПЛАНИРОВАНИЕ МЕДОСМОТРОВ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НАПРАВЛЕНИЙ НА МЕДОСМОТРЫ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УЧЕТ РЕЗУЛЬТАТОВ МЕДОСМОТРОВ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28893" y="4400598"/>
            <a:ext cx="4166136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ПЛАНИРОВАНИЕ МЕДОСМОТРОВ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МЕДОСМОТРОВ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ПОВТОРНОГО ПРОВЕДЕНИЯ МЕДОСМОТРОВ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986" y="1038919"/>
            <a:ext cx="5562091" cy="295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СИЗ И СИОС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681669-0730-4FAD-8A4C-27088F81BA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68" y="184332"/>
            <a:ext cx="702296" cy="7022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3896" y="4400598"/>
            <a:ext cx="4022120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ВНУТРЕННИХ НОРМ ВЫДАЧИ СИЗ И СИОС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УЧЕТ ФАКТИЧЕСКИ ВЫДАННЫХ СИЗ И СИОС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РАСЧЕТ ПОТРЕБНОСТИ В ПРИОБРЕТЕНИИ СИЗ И СИОС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СПИСАНИЕ И ВОЗВРАТ СИЗ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8893" y="4400598"/>
            <a:ext cx="4166136" cy="617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ВЫДАЧА СИЗ И СИОС СОТРУДНИКАМ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СРОИ ВЫДАЧИ СИЗ И СИОС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1133076"/>
            <a:ext cx="5171340" cy="2761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6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ОПО И ТУ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66C67E-D353-4829-9410-5B3BA2AF9C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93" y="188144"/>
            <a:ext cx="694671" cy="6946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3896" y="4400598"/>
            <a:ext cx="4166136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УЧЕТ ОПО И ТУ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МАТРИЦЫ РЕГЛАМЕНТНЫХ РАБОТ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КАЛЕНДАРНОЕ ПЛАНИРОВАНИЕ РЕГЛАМЕНТНЫХ РАБОТ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ОТЧЕТА О ПРОИЗВОДСТВЕННОМ КОНТРОЛЕ ДЛЯ РТН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8893" y="4400598"/>
            <a:ext cx="4166136" cy="11717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ПЛАНИРОВАНИЕ РЕГЛАМЕНТНЫХ РАБОТ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РЕГЛАМЕНТНЫХ РАБОТ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ПОВТОРНОГО ПРОВЕДЕНИЯ РЕГЛАМЕНТНЫХ РАБОТ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957" y="1063644"/>
            <a:ext cx="6225210" cy="2982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83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АДМИНИСТРАТОР И АНАЛИТИКА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ECC36D3-228E-4E58-A9DD-F3569E914D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29" y="166291"/>
            <a:ext cx="670421" cy="6704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5423D10-E3E5-46D9-9871-6B10BE0B3D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43" y="177982"/>
            <a:ext cx="670421" cy="6704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1130790"/>
            <a:ext cx="5023668" cy="2540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52" y="3829540"/>
            <a:ext cx="3914456" cy="179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5157" y="3829540"/>
            <a:ext cx="3593307" cy="179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3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>
                <a:solidFill>
                  <a:srgbClr val="00446A"/>
                </a:solidFill>
                <a:latin typeface="Calibri" panose="020F0502020204030204"/>
              </a:rPr>
              <a:t>ПРЕДЛАГАЕМЫЕ ЭТАПЫ </a:t>
            </a: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ВЗАИМОДЕЙСТВИЯ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033979" y="1484784"/>
            <a:ext cx="3251629" cy="4600575"/>
            <a:chOff x="535293" y="1800225"/>
            <a:chExt cx="3084207" cy="4600575"/>
          </a:xfrm>
        </p:grpSpPr>
        <p:pic>
          <p:nvPicPr>
            <p:cNvPr id="10" name="Picture 3" descr="D:\А это СУНТД презентация новая\30718-NY0CP7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9" r="44932" b="4731"/>
            <a:stretch/>
          </p:blipFill>
          <p:spPr bwMode="auto">
            <a:xfrm>
              <a:off x="535293" y="1800225"/>
              <a:ext cx="3084207" cy="4600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303789" y="1859547"/>
              <a:ext cx="3728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02939" y="2915749"/>
              <a:ext cx="3728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82876" y="3798597"/>
              <a:ext cx="3728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02939" y="4485121"/>
              <a:ext cx="3728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591329" y="1667931"/>
            <a:ext cx="493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C878E"/>
                </a:solidFill>
              </a:rPr>
              <a:t>РЕАЛИЗАЦИЯ ОТРАСЛЕВОЙ И КОРПОРАТИВНОЙ </a:t>
            </a:r>
            <a:r>
              <a:rPr lang="ru-RU" sz="1400" b="1" dirty="0" smtClean="0">
                <a:solidFill>
                  <a:srgbClr val="7C878E"/>
                </a:solidFill>
              </a:rPr>
              <a:t>СПЕЦИФИКИ</a:t>
            </a:r>
            <a:endParaRPr lang="ru-RU" sz="1400" b="1" dirty="0">
              <a:solidFill>
                <a:srgbClr val="7C878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48369" y="3544459"/>
            <a:ext cx="2475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7C878E"/>
                </a:solidFill>
              </a:rPr>
              <a:t>ОБУЧЕНИЕ </a:t>
            </a:r>
            <a:r>
              <a:rPr lang="ru-RU" sz="1400" b="1" dirty="0">
                <a:solidFill>
                  <a:srgbClr val="7C878E"/>
                </a:solidFill>
              </a:rPr>
              <a:t>ПОЛЬЗОВАТЕЛЕЙ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187" y="4268696"/>
            <a:ext cx="5249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C878E"/>
                </a:solidFill>
              </a:rPr>
              <a:t>СОПРОВОЖДЕНИЕ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8565" y="2692723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C878E"/>
                </a:solidFill>
              </a:rPr>
              <a:t>ПЕРЕНОС ДАННЫХ</a:t>
            </a:r>
          </a:p>
        </p:txBody>
      </p:sp>
    </p:spTree>
    <p:extLst>
      <p:ext uri="{BB962C8B-B14F-4D97-AF65-F5344CB8AC3E}">
        <p14:creationId xmlns:p14="http://schemas.microsoft.com/office/powerpoint/2010/main" val="1449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340FA0-9FE7-4CAA-8C4D-EF0F833C5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12803" r="10893" b="15264"/>
          <a:stretch/>
        </p:blipFill>
        <p:spPr>
          <a:xfrm>
            <a:off x="-11429" y="784373"/>
            <a:ext cx="9166735" cy="5126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1429" y="5911095"/>
            <a:ext cx="9155430" cy="984069"/>
          </a:xfrm>
          <a:prstGeom prst="rect">
            <a:avLst/>
          </a:prstGeom>
          <a:solidFill>
            <a:srgbClr val="00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24" name="TextBox 4"/>
          <p:cNvSpPr txBox="1">
            <a:spLocks noChangeArrowheads="1"/>
          </p:cNvSpPr>
          <p:nvPr/>
        </p:nvSpPr>
        <p:spPr bwMode="auto">
          <a:xfrm>
            <a:off x="-252536" y="6110741"/>
            <a:ext cx="58735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3200" b="1" kern="0" dirty="0" smtClean="0">
                <a:solidFill>
                  <a:srgbClr val="FFFFFF"/>
                </a:solidFill>
              </a:rPr>
              <a:t>БЛАГОДАРЮ </a:t>
            </a:r>
            <a:r>
              <a:rPr lang="ru-RU" altLang="ru-RU" sz="3200" b="1" kern="0" dirty="0">
                <a:solidFill>
                  <a:srgbClr val="FFFFFF"/>
                </a:solidFill>
              </a:rPr>
              <a:t>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834031-23E0-4944-91B6-A0C27C73D5C8}"/>
              </a:ext>
            </a:extLst>
          </p:cNvPr>
          <p:cNvSpPr/>
          <p:nvPr/>
        </p:nvSpPr>
        <p:spPr>
          <a:xfrm>
            <a:off x="-11429" y="0"/>
            <a:ext cx="9155430" cy="784371"/>
          </a:xfrm>
          <a:prstGeom prst="rect">
            <a:avLst/>
          </a:prstGeom>
          <a:solidFill>
            <a:srgbClr val="00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06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17E5C8-6BE3-427A-B025-1578D4F14677}"/>
              </a:ext>
            </a:extLst>
          </p:cNvPr>
          <p:cNvSpPr txBox="1"/>
          <p:nvPr/>
        </p:nvSpPr>
        <p:spPr>
          <a:xfrm>
            <a:off x="107504" y="16248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Интегрированная система управления производственной безопасностью Техэксперт</a:t>
            </a:r>
          </a:p>
        </p:txBody>
      </p:sp>
    </p:spTree>
    <p:extLst>
      <p:ext uri="{BB962C8B-B14F-4D97-AF65-F5344CB8AC3E}">
        <p14:creationId xmlns:p14="http://schemas.microsoft.com/office/powerpoint/2010/main" val="41724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3073A2E1-ACC2-4F3E-B191-CDCE0BF55FF7}"/>
              </a:ext>
            </a:extLst>
          </p:cNvPr>
          <p:cNvGrpSpPr/>
          <p:nvPr/>
        </p:nvGrpSpPr>
        <p:grpSpPr>
          <a:xfrm>
            <a:off x="4497451" y="1052736"/>
            <a:ext cx="4680077" cy="3762375"/>
            <a:chOff x="5455717" y="2775416"/>
            <a:chExt cx="4680077" cy="3762375"/>
          </a:xfrm>
        </p:grpSpPr>
        <p:pic>
          <p:nvPicPr>
            <p:cNvPr id="13" name="Picture 2" descr="D:\загрузки 2\векторы шаблоны\парфенов\пирамида-01.png">
              <a:extLst>
                <a:ext uri="{FF2B5EF4-FFF2-40B4-BE49-F238E27FC236}">
                  <a16:creationId xmlns="" xmlns:a16="http://schemas.microsoft.com/office/drawing/2014/main" id="{3491E93C-495D-4F57-A472-77F8E7E088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65"/>
            <a:stretch/>
          </p:blipFill>
          <p:spPr bwMode="auto">
            <a:xfrm>
              <a:off x="5455717" y="2775416"/>
              <a:ext cx="4648612" cy="376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281FD4D-481B-4BAD-BB92-A894804FBE70}"/>
                </a:ext>
              </a:extLst>
            </p:cNvPr>
            <p:cNvSpPr txBox="1"/>
            <p:nvPr/>
          </p:nvSpPr>
          <p:spPr>
            <a:xfrm rot="19809874">
              <a:off x="7543545" y="4733522"/>
              <a:ext cx="2561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ПОЖАРНАЯ БЕЗОПАСНОСТЬ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BAF355F-A9D9-4574-B090-0D5A59CD73E4}"/>
                </a:ext>
              </a:extLst>
            </p:cNvPr>
            <p:cNvSpPr txBox="1"/>
            <p:nvPr/>
          </p:nvSpPr>
          <p:spPr>
            <a:xfrm rot="19809874">
              <a:off x="7559701" y="4206187"/>
              <a:ext cx="2561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ПРОМЫШЛЕННАЯ БЕЗОПАСНОСТЬ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364D037-54E4-4C82-B352-435BACE5EA1E}"/>
                </a:ext>
              </a:extLst>
            </p:cNvPr>
            <p:cNvSpPr txBox="1"/>
            <p:nvPr/>
          </p:nvSpPr>
          <p:spPr>
            <a:xfrm rot="19809874">
              <a:off x="7574171" y="3768082"/>
              <a:ext cx="2561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</a:rPr>
                <a:t>ОХРАНА ТРУДА</a:t>
              </a: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BECB8E5-B772-4B06-99D6-9722781EF8D8}"/>
              </a:ext>
            </a:extLst>
          </p:cNvPr>
          <p:cNvSpPr/>
          <p:nvPr/>
        </p:nvSpPr>
        <p:spPr>
          <a:xfrm>
            <a:off x="424457" y="3429000"/>
            <a:ext cx="5155655" cy="581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B7A1A1-1B9F-448B-94AF-299A6647CEAF}"/>
              </a:ext>
            </a:extLst>
          </p:cNvPr>
          <p:cNvSpPr/>
          <p:nvPr/>
        </p:nvSpPr>
        <p:spPr>
          <a:xfrm>
            <a:off x="-65215" y="4800947"/>
            <a:ext cx="9209215" cy="1076325"/>
          </a:xfrm>
          <a:prstGeom prst="rect">
            <a:avLst/>
          </a:prstGeom>
          <a:solidFill>
            <a:srgbClr val="7C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КОНЦЕПЦИЯ СОЗДАНИЯ СИСТЕМЫ</a:t>
            </a:r>
            <a:endParaRPr lang="en-US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354858-9BF0-412C-97DF-DE3E5760B798}"/>
              </a:ext>
            </a:extLst>
          </p:cNvPr>
          <p:cNvSpPr txBox="1"/>
          <p:nvPr/>
        </p:nvSpPr>
        <p:spPr>
          <a:xfrm>
            <a:off x="-361785" y="2134075"/>
            <a:ext cx="598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8001"/>
                </a:solidFill>
              </a:rPr>
              <a:t>СПЕЦИФИЧЕСКИЕ ТРЕБОВАНИЯ</a:t>
            </a:r>
          </a:p>
          <a:p>
            <a:pPr algn="r"/>
            <a:r>
              <a:rPr lang="ru-RU" sz="2400" b="1" dirty="0">
                <a:solidFill>
                  <a:srgbClr val="FF8001"/>
                </a:solidFill>
              </a:rPr>
              <a:t>ПО НАПРАВЛЕНИЯМ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363200-735E-4A24-BAD8-71102FEC9AD3}"/>
              </a:ext>
            </a:extLst>
          </p:cNvPr>
          <p:cNvSpPr txBox="1"/>
          <p:nvPr/>
        </p:nvSpPr>
        <p:spPr>
          <a:xfrm>
            <a:off x="229261" y="3491716"/>
            <a:ext cx="580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ОБЩИЕ ТРЕБОВАНИЯ ПО НАПРАВЛЕНИЯМ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A7C95A1-6DA1-4587-B56D-92A5EC0CBD7C}"/>
              </a:ext>
            </a:extLst>
          </p:cNvPr>
          <p:cNvSpPr/>
          <p:nvPr/>
        </p:nvSpPr>
        <p:spPr>
          <a:xfrm>
            <a:off x="250929" y="4856693"/>
            <a:ext cx="908989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83"/>
              </a:spcBef>
            </a:pPr>
            <a:r>
              <a:rPr lang="ru-RU" altLang="ru-RU" sz="1800" dirty="0">
                <a:solidFill>
                  <a:schemeClr val="bg1"/>
                </a:solidFill>
              </a:rPr>
              <a:t>ИСУПБ ТЭ – ИНСТРУМЕНТ ДЛЯ ОПЕРАТИВНОЙ И ДОСТОВЕРНОЙ ОЦЕНКИ СОСТОЯНИЯ ОБЪЕКТОВ УПРАВЛЕНИЯ ПО НАПРАВЛЕНИЯМ ОХРАНА ТРУДА, ПРОМЫШЛЕННАЯ И ПОЖАРНАЯ БЕЗОПАСНОСТЬ  </a:t>
            </a:r>
          </a:p>
        </p:txBody>
      </p:sp>
      <p:pic>
        <p:nvPicPr>
          <p:cNvPr id="21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ФУНКЦИОНАЛЬНАЯ СХЕМА РЕШЕНИЯ</a:t>
            </a:r>
            <a:endParaRPr lang="en-US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FF338ED5-FF9F-4CFD-A32F-BC3336FFACB2}"/>
              </a:ext>
            </a:extLst>
          </p:cNvPr>
          <p:cNvSpPr/>
          <p:nvPr/>
        </p:nvSpPr>
        <p:spPr>
          <a:xfrm rot="16200000">
            <a:off x="1323495" y="1132091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DDCD30-418D-450F-87C9-73C89B4E1A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81" y="1222814"/>
            <a:ext cx="670422" cy="670422"/>
          </a:xfrm>
          <a:prstGeom prst="rect">
            <a:avLst/>
          </a:prstGeom>
        </p:spPr>
      </p:pic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C9B59894-28D8-4680-A185-8601336C566D}"/>
              </a:ext>
            </a:extLst>
          </p:cNvPr>
          <p:cNvSpPr txBox="1"/>
          <p:nvPr/>
        </p:nvSpPr>
        <p:spPr>
          <a:xfrm>
            <a:off x="1588071" y="1889043"/>
            <a:ext cx="136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обучением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="" xmlns:a16="http://schemas.microsoft.com/office/drawing/2014/main" id="{A17CE7DF-3BA3-4CD1-B1FF-C28964E1E54F}"/>
              </a:ext>
            </a:extLst>
          </p:cNvPr>
          <p:cNvSpPr/>
          <p:nvPr/>
        </p:nvSpPr>
        <p:spPr>
          <a:xfrm rot="16200000">
            <a:off x="3021102" y="1139259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="" xmlns:a16="http://schemas.microsoft.com/office/drawing/2014/main" id="{EE3DE862-206F-41E1-AA39-D384701A3595}"/>
              </a:ext>
            </a:extLst>
          </p:cNvPr>
          <p:cNvSpPr/>
          <p:nvPr/>
        </p:nvSpPr>
        <p:spPr>
          <a:xfrm rot="16200000">
            <a:off x="4729594" y="1135300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="" xmlns:a16="http://schemas.microsoft.com/office/drawing/2014/main" id="{F079811C-512C-46B2-8390-54778D921924}"/>
              </a:ext>
            </a:extLst>
          </p:cNvPr>
          <p:cNvSpPr/>
          <p:nvPr/>
        </p:nvSpPr>
        <p:spPr>
          <a:xfrm rot="16200000">
            <a:off x="6429121" y="1148107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1F0B2B1-D746-48F8-82F6-E76AC33223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89" y="1222814"/>
            <a:ext cx="670421" cy="6704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01EF8C4-AC8C-47BE-99D6-9DC5DECBD1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32" y="1222814"/>
            <a:ext cx="670422" cy="670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A2AFDEF-94EF-43F3-B330-8AB84970B4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01" y="1222813"/>
            <a:ext cx="670421" cy="670421"/>
          </a:xfrm>
          <a:prstGeom prst="rect">
            <a:avLst/>
          </a:prstGeom>
        </p:spPr>
      </p:pic>
      <p:sp>
        <p:nvSpPr>
          <p:cNvPr id="18" name="TextBox 50">
            <a:extLst>
              <a:ext uri="{FF2B5EF4-FFF2-40B4-BE49-F238E27FC236}">
                <a16:creationId xmlns="" xmlns:a16="http://schemas.microsoft.com/office/drawing/2014/main" id="{50AF7489-CB49-454D-A772-E58C6E1C2B18}"/>
              </a:ext>
            </a:extLst>
          </p:cNvPr>
          <p:cNvSpPr txBox="1"/>
          <p:nvPr/>
        </p:nvSpPr>
        <p:spPr>
          <a:xfrm>
            <a:off x="3285678" y="1900866"/>
            <a:ext cx="1367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аудитами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0">
            <a:extLst>
              <a:ext uri="{FF2B5EF4-FFF2-40B4-BE49-F238E27FC236}">
                <a16:creationId xmlns="" xmlns:a16="http://schemas.microsoft.com/office/drawing/2014/main" id="{4EE7E9A7-3197-41CF-929E-C8FDE0A779CD}"/>
              </a:ext>
            </a:extLst>
          </p:cNvPr>
          <p:cNvSpPr txBox="1"/>
          <p:nvPr/>
        </p:nvSpPr>
        <p:spPr>
          <a:xfrm>
            <a:off x="4844699" y="1900866"/>
            <a:ext cx="173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происшествиями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="" xmlns:a16="http://schemas.microsoft.com/office/drawing/2014/main" id="{A83E31DE-B29E-4C80-AB17-3E4D164A42C9}"/>
              </a:ext>
            </a:extLst>
          </p:cNvPr>
          <p:cNvSpPr txBox="1"/>
          <p:nvPr/>
        </p:nvSpPr>
        <p:spPr>
          <a:xfrm>
            <a:off x="6544730" y="1900864"/>
            <a:ext cx="173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мероприятиями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="" xmlns:a16="http://schemas.microsoft.com/office/drawing/2014/main" id="{58676FC8-EBD9-42D7-9E7B-485B228BAC76}"/>
              </a:ext>
            </a:extLst>
          </p:cNvPr>
          <p:cNvSpPr/>
          <p:nvPr/>
        </p:nvSpPr>
        <p:spPr>
          <a:xfrm rot="16200000">
            <a:off x="2168342" y="2611742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Шестиугольник 21">
            <a:extLst>
              <a:ext uri="{FF2B5EF4-FFF2-40B4-BE49-F238E27FC236}">
                <a16:creationId xmlns="" xmlns:a16="http://schemas.microsoft.com/office/drawing/2014/main" id="{6C97E5A2-1188-490C-AAFB-3EEE01A6F516}"/>
              </a:ext>
            </a:extLst>
          </p:cNvPr>
          <p:cNvSpPr/>
          <p:nvPr/>
        </p:nvSpPr>
        <p:spPr>
          <a:xfrm rot="16200000">
            <a:off x="479130" y="2606999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Шестиугольник 22">
            <a:extLst>
              <a:ext uri="{FF2B5EF4-FFF2-40B4-BE49-F238E27FC236}">
                <a16:creationId xmlns="" xmlns:a16="http://schemas.microsoft.com/office/drawing/2014/main" id="{955C791B-C818-4981-A1B9-D9861CF5E615}"/>
              </a:ext>
            </a:extLst>
          </p:cNvPr>
          <p:cNvSpPr/>
          <p:nvPr/>
        </p:nvSpPr>
        <p:spPr>
          <a:xfrm rot="16200000">
            <a:off x="3877402" y="2620701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>
            <a:extLst>
              <a:ext uri="{FF2B5EF4-FFF2-40B4-BE49-F238E27FC236}">
                <a16:creationId xmlns="" xmlns:a16="http://schemas.microsoft.com/office/drawing/2014/main" id="{3FA9EA53-A4AE-495C-B6B1-CE1D3048FF36}"/>
              </a:ext>
            </a:extLst>
          </p:cNvPr>
          <p:cNvSpPr/>
          <p:nvPr/>
        </p:nvSpPr>
        <p:spPr>
          <a:xfrm rot="16200000">
            <a:off x="5579386" y="2622619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Шестиугольник 24">
            <a:extLst>
              <a:ext uri="{FF2B5EF4-FFF2-40B4-BE49-F238E27FC236}">
                <a16:creationId xmlns="" xmlns:a16="http://schemas.microsoft.com/office/drawing/2014/main" id="{6E88BA24-A82D-4A20-93C6-D9128C2EDDE6}"/>
              </a:ext>
            </a:extLst>
          </p:cNvPr>
          <p:cNvSpPr/>
          <p:nvPr/>
        </p:nvSpPr>
        <p:spPr>
          <a:xfrm rot="16200000">
            <a:off x="7271821" y="2635423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9E71C22-166C-475D-8598-968CC697F60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2" y="2652259"/>
            <a:ext cx="670422" cy="6704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109F7EB-2EF3-419E-A580-9DB76C3ACA2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91" y="2652259"/>
            <a:ext cx="670422" cy="670422"/>
          </a:xfrm>
          <a:prstGeom prst="rect">
            <a:avLst/>
          </a:prstGeom>
        </p:spPr>
      </p:pic>
      <p:sp>
        <p:nvSpPr>
          <p:cNvPr id="28" name="TextBox 50">
            <a:extLst>
              <a:ext uri="{FF2B5EF4-FFF2-40B4-BE49-F238E27FC236}">
                <a16:creationId xmlns="" xmlns:a16="http://schemas.microsoft.com/office/drawing/2014/main" id="{48D8383C-9181-48BE-A1CF-3B42D515A288}"/>
              </a:ext>
            </a:extLst>
          </p:cNvPr>
          <p:cNvSpPr txBox="1"/>
          <p:nvPr/>
        </p:nvSpPr>
        <p:spPr>
          <a:xfrm>
            <a:off x="789182" y="3335909"/>
            <a:ext cx="126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условиями труда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50">
            <a:extLst>
              <a:ext uri="{FF2B5EF4-FFF2-40B4-BE49-F238E27FC236}">
                <a16:creationId xmlns="" xmlns:a16="http://schemas.microsoft.com/office/drawing/2014/main" id="{5D82BD9B-9530-434D-BE21-300E23471760}"/>
              </a:ext>
            </a:extLst>
          </p:cNvPr>
          <p:cNvSpPr txBox="1"/>
          <p:nvPr/>
        </p:nvSpPr>
        <p:spPr>
          <a:xfrm>
            <a:off x="2310188" y="3368665"/>
            <a:ext cx="173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медосмотрами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="" xmlns:a16="http://schemas.microsoft.com/office/drawing/2014/main" id="{C4184FE3-8CB1-4D7E-8E98-FB56C103B719}"/>
              </a:ext>
            </a:extLst>
          </p:cNvPr>
          <p:cNvSpPr/>
          <p:nvPr/>
        </p:nvSpPr>
        <p:spPr>
          <a:xfrm rot="16200000">
            <a:off x="1318690" y="4082414"/>
            <a:ext cx="1896996" cy="1686720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6681669-0730-4FAD-8A4C-27088F81BA0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60" y="4118620"/>
            <a:ext cx="670422" cy="670422"/>
          </a:xfrm>
          <a:prstGeom prst="rect">
            <a:avLst/>
          </a:prstGeom>
        </p:spPr>
      </p:pic>
      <p:sp>
        <p:nvSpPr>
          <p:cNvPr id="33" name="TextBox 50">
            <a:extLst>
              <a:ext uri="{FF2B5EF4-FFF2-40B4-BE49-F238E27FC236}">
                <a16:creationId xmlns="" xmlns:a16="http://schemas.microsoft.com/office/drawing/2014/main" id="{A8EC02BB-0F80-4E90-B8C3-C03B89F59649}"/>
              </a:ext>
            </a:extLst>
          </p:cNvPr>
          <p:cNvSpPr txBox="1"/>
          <p:nvPr/>
        </p:nvSpPr>
        <p:spPr>
          <a:xfrm>
            <a:off x="1406125" y="4830261"/>
            <a:ext cx="173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</a:t>
            </a:r>
          </a:p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СИЗ и </a:t>
            </a:r>
            <a:r>
              <a:rPr lang="ru-RU" sz="1600" b="1" kern="0" dirty="0" err="1">
                <a:solidFill>
                  <a:srgbClr val="44546A"/>
                </a:solidFill>
                <a:cs typeface="Arial" panose="020B0604020202020204" pitchFamily="34" charset="0"/>
              </a:rPr>
              <a:t>СиОС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266C67E-D353-4829-9410-5B3BA2AF9C0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32" y="2681966"/>
            <a:ext cx="670421" cy="670421"/>
          </a:xfrm>
          <a:prstGeom prst="rect">
            <a:avLst/>
          </a:prstGeom>
        </p:spPr>
      </p:pic>
      <p:sp>
        <p:nvSpPr>
          <p:cNvPr id="35" name="TextBox 50">
            <a:extLst>
              <a:ext uri="{FF2B5EF4-FFF2-40B4-BE49-F238E27FC236}">
                <a16:creationId xmlns="" xmlns:a16="http://schemas.microsoft.com/office/drawing/2014/main" id="{A5C7F542-E8B5-4F50-A232-021795506CEF}"/>
              </a:ext>
            </a:extLst>
          </p:cNvPr>
          <p:cNvSpPr txBox="1"/>
          <p:nvPr/>
        </p:nvSpPr>
        <p:spPr>
          <a:xfrm>
            <a:off x="4005899" y="3411577"/>
            <a:ext cx="1731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</a:t>
            </a:r>
          </a:p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ОПО и ТУ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B8ACFE1-D49E-46EC-B31E-547E57EE74B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92" y="2682338"/>
            <a:ext cx="670421" cy="670421"/>
          </a:xfrm>
          <a:prstGeom prst="rect">
            <a:avLst/>
          </a:prstGeom>
        </p:spPr>
      </p:pic>
      <p:sp>
        <p:nvSpPr>
          <p:cNvPr id="37" name="TextBox 50">
            <a:extLst>
              <a:ext uri="{FF2B5EF4-FFF2-40B4-BE49-F238E27FC236}">
                <a16:creationId xmlns="" xmlns:a16="http://schemas.microsoft.com/office/drawing/2014/main" id="{85C6B297-B0F5-4C33-940E-5A9980A1E78C}"/>
              </a:ext>
            </a:extLst>
          </p:cNvPr>
          <p:cNvSpPr txBox="1"/>
          <p:nvPr/>
        </p:nvSpPr>
        <p:spPr>
          <a:xfrm>
            <a:off x="5717927" y="3300910"/>
            <a:ext cx="165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Управление средствами пожаротушения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5423D10-E3E5-46D9-9871-6B10BE0B3DF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385" y="2691439"/>
            <a:ext cx="670421" cy="670421"/>
          </a:xfrm>
          <a:prstGeom prst="rect">
            <a:avLst/>
          </a:prstGeom>
        </p:spPr>
      </p:pic>
      <p:sp>
        <p:nvSpPr>
          <p:cNvPr id="39" name="TextBox 50">
            <a:extLst>
              <a:ext uri="{FF2B5EF4-FFF2-40B4-BE49-F238E27FC236}">
                <a16:creationId xmlns="" xmlns:a16="http://schemas.microsoft.com/office/drawing/2014/main" id="{B8EFEC19-2C64-4568-8FCD-8D2BD8873D38}"/>
              </a:ext>
            </a:extLst>
          </p:cNvPr>
          <p:cNvSpPr txBox="1"/>
          <p:nvPr/>
        </p:nvSpPr>
        <p:spPr>
          <a:xfrm>
            <a:off x="7359967" y="3481172"/>
            <a:ext cx="173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Аналитика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Шестиугольник 39">
            <a:extLst>
              <a:ext uri="{FF2B5EF4-FFF2-40B4-BE49-F238E27FC236}">
                <a16:creationId xmlns="" xmlns:a16="http://schemas.microsoft.com/office/drawing/2014/main" id="{FD5ED46B-BD1E-4495-B197-BA269A190201}"/>
              </a:ext>
            </a:extLst>
          </p:cNvPr>
          <p:cNvSpPr/>
          <p:nvPr/>
        </p:nvSpPr>
        <p:spPr>
          <a:xfrm rot="16200000">
            <a:off x="4724170" y="4068919"/>
            <a:ext cx="1896996" cy="1733428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ECC36D3-228E-4E58-A9DD-F3569E914DDB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4" y="4143640"/>
            <a:ext cx="670421" cy="670421"/>
          </a:xfrm>
          <a:prstGeom prst="rect">
            <a:avLst/>
          </a:prstGeom>
        </p:spPr>
      </p:pic>
      <p:sp>
        <p:nvSpPr>
          <p:cNvPr id="42" name="TextBox 50">
            <a:extLst>
              <a:ext uri="{FF2B5EF4-FFF2-40B4-BE49-F238E27FC236}">
                <a16:creationId xmlns="" xmlns:a16="http://schemas.microsoft.com/office/drawing/2014/main" id="{2C681CCE-E643-4EA7-914D-77D1FE22AA79}"/>
              </a:ext>
            </a:extLst>
          </p:cNvPr>
          <p:cNvSpPr txBox="1"/>
          <p:nvPr/>
        </p:nvSpPr>
        <p:spPr>
          <a:xfrm>
            <a:off x="4856492" y="4928565"/>
            <a:ext cx="1731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kern="0" dirty="0">
                <a:solidFill>
                  <a:srgbClr val="44546A"/>
                </a:solidFill>
                <a:cs typeface="Arial" panose="020B0604020202020204" pitchFamily="34" charset="0"/>
              </a:rPr>
              <a:t>Администратор</a:t>
            </a:r>
            <a:endParaRPr lang="ru-RU" sz="1600" b="1" kern="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Шестиугольник 42">
            <a:extLst>
              <a:ext uri="{FF2B5EF4-FFF2-40B4-BE49-F238E27FC236}">
                <a16:creationId xmlns="" xmlns:a16="http://schemas.microsoft.com/office/drawing/2014/main" id="{5729C6AC-AD2A-4C05-9233-0D6272005B8C}"/>
              </a:ext>
            </a:extLst>
          </p:cNvPr>
          <p:cNvSpPr/>
          <p:nvPr/>
        </p:nvSpPr>
        <p:spPr>
          <a:xfrm rot="16200000">
            <a:off x="3014393" y="4097309"/>
            <a:ext cx="1881894" cy="1672031"/>
          </a:xfrm>
          <a:prstGeom prst="hexagon">
            <a:avLst/>
          </a:prstGeom>
          <a:noFill/>
          <a:ln w="38100">
            <a:solidFill>
              <a:srgbClr val="004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14">
            <a:extLst>
              <a:ext uri="{FF2B5EF4-FFF2-40B4-BE49-F238E27FC236}">
                <a16:creationId xmlns="" xmlns:a16="http://schemas.microsoft.com/office/drawing/2014/main" id="{A4964CD5-4C3D-4869-863C-7440A561C9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87" y="4195974"/>
            <a:ext cx="682008" cy="66814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2F5124A7-4879-44F3-B4CC-C1FDDC008FB6}"/>
              </a:ext>
            </a:extLst>
          </p:cNvPr>
          <p:cNvSpPr/>
          <p:nvPr/>
        </p:nvSpPr>
        <p:spPr>
          <a:xfrm>
            <a:off x="2907895" y="4977218"/>
            <a:ext cx="2196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«</a:t>
            </a:r>
            <a:r>
              <a:rPr lang="ru-RU" sz="1600" b="1" kern="0" dirty="0" smtClean="0">
                <a:solidFill>
                  <a:srgbClr val="44546A"/>
                </a:solidFill>
                <a:cs typeface="Arial" panose="020B0604020202020204" pitchFamily="34" charset="0"/>
              </a:rPr>
              <a:t>ТЕХЭКСПЕРТ</a:t>
            </a:r>
            <a:endParaRPr lang="ru-RU" sz="1600" b="1" kern="0" dirty="0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pic>
        <p:nvPicPr>
          <p:cNvPr id="46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ПОДХОД К АТОМАТИЗАЦИИ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20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60" y="1076924"/>
            <a:ext cx="6019580" cy="2966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2916252"/>
            <a:ext cx="5987380" cy="2956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8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ОБУЧЕНИЕМ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7DDCD30-418D-450F-87C9-73C89B4E1A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18" y="173114"/>
            <a:ext cx="709046" cy="709046"/>
          </a:xfrm>
          <a:prstGeom prst="rect">
            <a:avLst/>
          </a:prstGeom>
        </p:spPr>
      </p:pic>
      <p:pic>
        <p:nvPicPr>
          <p:cNvPr id="20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896" y="4400598"/>
            <a:ext cx="4166136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МАТРИЦЫ ОБУЧЕНИЯ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КАЛЕНДАРНОЕ ПЛАНИРОВАНИЕ ОБУЧЕНИЯ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ОБУЧЕНИЕ И ПРОВЕРКА ЗНАНИЙ СОТРУДНИКОВ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ОФОРМЛЕНИЕ РЕЗУЛЬТАТОВ ОБУЧЕНИЯ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28893" y="4400598"/>
            <a:ext cx="4166136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ПЛАНИРОВАНИЕ ОБУЧЕНИЯ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ОБУЧЕНИЯ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ПОВТОРНОГО ПРОВЕДЕНИЯ ОБУЧЕНИЯ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510" y="1097483"/>
            <a:ext cx="5138128" cy="2744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АУДИТАМИ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1F0B2B1-D746-48F8-82F6-E76AC33223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59" y="150937"/>
            <a:ext cx="727205" cy="72720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896" y="4400598"/>
            <a:ext cx="4166136" cy="1448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ПРОГРАММЫ АУДИТОВ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КАЛЕНДАРНОЕ ПЛАНИРОВАНИЕ АУДИТОВ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УЧЕТ ВЫЯВЛЕННЫХ НЕСООТВЕТСТВИЙ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ПЛАНА КОРРЕКТИРУЮЩИХ МЕРОПРИЯТИЙ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4400598"/>
            <a:ext cx="4334997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ПЛАНИРОВАНИЕ АУДИТОВ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АУДИТОВ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ПОВТОРНЫХ АУДИТОВ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НАЛИЧИЕ КОРРЕКТИРУЮЩИХ МЕРОПРИЯТИЙ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ВЫПОЛНЕНИЯ КОРРЕКТИРУЮЩИХ МЕРОПРИЯТИЙ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1085935"/>
            <a:ext cx="5343513" cy="2842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ПРОИСШЕСТВИЯМИ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01EF8C4-AC8C-47BE-99D6-9DC5DECBD1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39" y="182167"/>
            <a:ext cx="706625" cy="7066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896" y="4400598"/>
            <a:ext cx="4166136" cy="11717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РЕГИСТРАЦИЯ ПРОИСШЕСТВИЙ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РАССЛЕДОВАНИЕ ПРИЧИН ПРОИСШЕСТВИЙ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ПЛАНА МЕРОПРИЯТИЙ ПО РЕЗУЛЬТАТАМ РАССЛЕДОВАНИЯ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8893" y="4400598"/>
            <a:ext cx="4007603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ПРОВЕДЕНИЯ РАССЛЕДОВАНИЯ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ВЫПОЛНЕНИЯ МЕРОПРИЯТИЯ ПО РЕЗУЛЬТАТАМ РАССЛЕДОВАНИЯ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40" y="1077126"/>
            <a:ext cx="5942905" cy="2964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2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МЕРОПРИЯТИЯМИ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2AFDEF-94EF-43F3-B330-8AB84970B4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76" y="178567"/>
            <a:ext cx="692388" cy="69238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3896" y="4400598"/>
            <a:ext cx="4166136" cy="1448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ПЛАНА МЕРОПРИЯТИЙ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БЮДЖЕТА НА ВЫПОЛНЕНИЕ МЕРОПРИЯТИЙ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КОНСОЛИДАЦИЯ МЕРОПРИЯТИЙ ИЗ СМЕЖНЫХ БЛОКОВ СИСТЕМЫ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28893" y="4400598"/>
            <a:ext cx="416613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ВЫПОЛНЕНИЯ МЕРОПРИЯТИЙ</a:t>
            </a:r>
          </a:p>
          <a:p>
            <a:pPr algn="just">
              <a:lnSpc>
                <a:spcPct val="150000"/>
              </a:lnSpc>
            </a:pP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075109"/>
            <a:ext cx="5693229" cy="2907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4BB8A4-B058-4FE0-A634-DB018465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1" y="67625"/>
            <a:ext cx="780740" cy="76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5"/>
          <p:cNvSpPr txBox="1">
            <a:spLocks/>
          </p:cNvSpPr>
          <p:nvPr/>
        </p:nvSpPr>
        <p:spPr>
          <a:xfrm>
            <a:off x="910480" y="150937"/>
            <a:ext cx="7640164" cy="769086"/>
          </a:xfrm>
          <a:prstGeom prst="rect">
            <a:avLst/>
          </a:prstGeom>
          <a:effectLst/>
        </p:spPr>
        <p:txBody>
          <a:bodyPr lIns="103163" tIns="51581" rIns="103163" bIns="51581"/>
          <a:lstStyle>
            <a:lvl1pPr marL="0" indent="0" algn="l" defTabSz="1031626" rtl="0" eaLnBrk="1" latinLnBrk="0" hangingPunct="1">
              <a:lnSpc>
                <a:spcPct val="90000"/>
              </a:lnSpc>
              <a:spcBef>
                <a:spcPts val="1128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5813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1626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7439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252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9065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4878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10691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26504" indent="0" algn="l" defTabSz="1031626" rtl="0" eaLnBrk="1" latinLnBrk="0" hangingPunct="1">
              <a:lnSpc>
                <a:spcPct val="90000"/>
              </a:lnSpc>
              <a:spcBef>
                <a:spcPts val="564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00446A"/>
                </a:solidFill>
                <a:latin typeface="Calibri" panose="020F0502020204030204"/>
              </a:rPr>
              <a:t>УПРАВЛЕНИЕ УСЛОВИЯМИ ТРУДА</a:t>
            </a:r>
            <a:endParaRPr lang="ru-RU" sz="1800" b="1" dirty="0">
              <a:solidFill>
                <a:srgbClr val="00446A"/>
              </a:solidFill>
              <a:latin typeface="Calibri" panose="020F0502020204030204"/>
            </a:endParaRPr>
          </a:p>
        </p:txBody>
      </p:sp>
      <p:pic>
        <p:nvPicPr>
          <p:cNvPr id="52" name="Picture 5" descr="\\Design-1\материалы\Презентация\Техэксперт\Презентация Техэксперт_Подложки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5" y="-27384"/>
            <a:ext cx="77787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8">
            <a:extLst>
              <a:ext uri="{FF2B5EF4-FFF2-40B4-BE49-F238E27FC236}">
                <a16:creationId xmlns="" xmlns:a16="http://schemas.microsoft.com/office/drawing/2014/main" id="{7560511A-24F0-4C79-97A7-7DC65ADC7EE0}"/>
              </a:ext>
            </a:extLst>
          </p:cNvPr>
          <p:cNvSpPr/>
          <p:nvPr/>
        </p:nvSpPr>
        <p:spPr>
          <a:xfrm>
            <a:off x="712660" y="905197"/>
            <a:ext cx="8035804" cy="4571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 defTabSz="804606"/>
            <a:endParaRPr lang="bg-BG" sz="1700">
              <a:solidFill>
                <a:srgbClr val="FFFFFF"/>
              </a:solidFill>
            </a:endParaRPr>
          </a:p>
        </p:txBody>
      </p:sp>
      <p:pic>
        <p:nvPicPr>
          <p:cNvPr id="9" name="Picture 6" descr="D:\А это СУНТД презентация новая\Factory05-0211.png">
            <a:extLst>
              <a:ext uri="{FF2B5EF4-FFF2-40B4-BE49-F238E27FC236}">
                <a16:creationId xmlns="" xmlns:a16="http://schemas.microsoft.com/office/drawing/2014/main" id="{9125965C-1588-4B19-8A6B-7A9D93E04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1538" b="31073"/>
          <a:stretch/>
        </p:blipFill>
        <p:spPr bwMode="auto">
          <a:xfrm>
            <a:off x="4499992" y="5930879"/>
            <a:ext cx="4721641" cy="9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E71C22-166C-475D-8598-968CC697F6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64" y="177917"/>
            <a:ext cx="700300" cy="7003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25438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rgbClr val="44546A"/>
                </a:solidFill>
              </a:rPr>
              <a:t>КОНТРОЛИРУЕМЫЕ СОБЫТИЯ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95485" y="4077072"/>
            <a:ext cx="2870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44546A"/>
                </a:solidFill>
              </a:rPr>
              <a:t>ФУНЦИИ БЛОКА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896" y="4400598"/>
            <a:ext cx="4166136" cy="17543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УЧЕТ РЕЗУЛЬТАТОВ СОУТ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ПЛАНА МЕРОПРИЯТИЙ ПО УЛУЧШЕНИЮ УСЛОВИЙ ТРУДА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ОЦЕНКА УРОВНЯ ПРОФЕССИОНАЛЬНЫХ РИСКОВ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ФОРМИРОВАНИЕ ПЛАНА МЕРОПРИЯТИЙ ПО СНИЖЕНИЮ УРОВНЯ ПРОФЕССИОНАЛЬНЫХ РИСКОВ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28893" y="4400598"/>
            <a:ext cx="4166136" cy="1448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ДЕЙСТВИЯ РЕЗУЛЬТАТОВ СОУТ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УСЛОВИЯ ТРУДА СОТРУДНИКОВ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445469"/>
                </a:solidFill>
              </a:rPr>
              <a:t>СРОКИ ВЫПОЛНЕНИЯ МЕРОПРИЯТИЙ ПО УЛУЧШЕНИЮ УСЛОВИЙ ТРУДА И СНИЖЕНИЮ УРОВНЯ ПРОФЕССИОНАЛЬНЫХ РИСКОВ</a:t>
            </a:r>
            <a:endParaRPr lang="ru-RU" altLang="ru-RU" sz="1200" dirty="0">
              <a:solidFill>
                <a:srgbClr val="44546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845" y="1043985"/>
            <a:ext cx="5428374" cy="2827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0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7_Custom Design">
  <a:themeElements>
    <a:clrScheme name="Custom 18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ED6B49"/>
      </a:accent1>
      <a:accent2>
        <a:srgbClr val="BFBFB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3164</TotalTime>
  <Words>430</Words>
  <Application>Microsoft Office PowerPoint</Application>
  <PresentationFormat>Экран (4:3)</PresentationFormat>
  <Paragraphs>114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 Extrabold</vt:lpstr>
      <vt:lpstr>Open Sans Light</vt:lpstr>
      <vt:lpstr>Тема Office</vt:lpstr>
      <vt:lpstr>16_Custom Design</vt:lpstr>
      <vt:lpstr>15_Custom Design</vt:lpstr>
      <vt:lpstr>6_Custom Design</vt:lpstr>
      <vt:lpstr>17_Custom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zemskova_aa@kodeks.ru</dc:creator>
  <cp:lastModifiedBy>Валерий Парфенов</cp:lastModifiedBy>
  <cp:revision>226</cp:revision>
  <dcterms:created xsi:type="dcterms:W3CDTF">2018-01-26T07:20:34Z</dcterms:created>
  <dcterms:modified xsi:type="dcterms:W3CDTF">2018-12-19T00:24:06Z</dcterms:modified>
</cp:coreProperties>
</file>