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ink/ink1.xml" ContentType="application/inkml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1"/>
  </p:notesMasterIdLst>
  <p:sldIdLst>
    <p:sldId id="256" r:id="rId2"/>
    <p:sldId id="267" r:id="rId3"/>
    <p:sldId id="259" r:id="rId4"/>
    <p:sldId id="260" r:id="rId5"/>
    <p:sldId id="312" r:id="rId6"/>
    <p:sldId id="301" r:id="rId7"/>
    <p:sldId id="307" r:id="rId8"/>
    <p:sldId id="308" r:id="rId9"/>
    <p:sldId id="315" r:id="rId10"/>
    <p:sldId id="304" r:id="rId11"/>
    <p:sldId id="322" r:id="rId12"/>
    <p:sldId id="288" r:id="rId13"/>
    <p:sldId id="275" r:id="rId14"/>
    <p:sldId id="311" r:id="rId15"/>
    <p:sldId id="327" r:id="rId16"/>
    <p:sldId id="281" r:id="rId17"/>
    <p:sldId id="262" r:id="rId18"/>
    <p:sldId id="266" r:id="rId19"/>
    <p:sldId id="273" r:id="rId20"/>
    <p:sldId id="284" r:id="rId21"/>
    <p:sldId id="314" r:id="rId22"/>
    <p:sldId id="316" r:id="rId23"/>
    <p:sldId id="317" r:id="rId24"/>
    <p:sldId id="303" r:id="rId25"/>
    <p:sldId id="306" r:id="rId26"/>
    <p:sldId id="302" r:id="rId27"/>
    <p:sldId id="321" r:id="rId28"/>
    <p:sldId id="289" r:id="rId29"/>
    <p:sldId id="280" r:id="rId30"/>
    <p:sldId id="324" r:id="rId31"/>
    <p:sldId id="325" r:id="rId32"/>
    <p:sldId id="326" r:id="rId33"/>
    <p:sldId id="272" r:id="rId34"/>
    <p:sldId id="282" r:id="rId35"/>
    <p:sldId id="290" r:id="rId36"/>
    <p:sldId id="291" r:id="rId37"/>
    <p:sldId id="293" r:id="rId38"/>
    <p:sldId id="294" r:id="rId39"/>
    <p:sldId id="295" r:id="rId40"/>
    <p:sldId id="296" r:id="rId41"/>
    <p:sldId id="299" r:id="rId42"/>
    <p:sldId id="297" r:id="rId43"/>
    <p:sldId id="300" r:id="rId44"/>
    <p:sldId id="298" r:id="rId45"/>
    <p:sldId id="313" r:id="rId46"/>
    <p:sldId id="305" r:id="rId47"/>
    <p:sldId id="318" r:id="rId48"/>
    <p:sldId id="319" r:id="rId49"/>
    <p:sldId id="320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66585" autoAdjust="0"/>
  </p:normalViewPr>
  <p:slideViewPr>
    <p:cSldViewPr snapToGrid="0">
      <p:cViewPr varScale="1">
        <p:scale>
          <a:sx n="73" d="100"/>
          <a:sy n="73" d="100"/>
        </p:scale>
        <p:origin x="-108" y="-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9-01T08:21:50.579"/>
    </inkml:context>
    <inkml:brush xml:id="br0">
      <inkml:brushProperty name="width" value="0.25" units="cm"/>
      <inkml:brushProperty name="height" value="0.5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4708 10614 2560,'-16'-16'1056,"32"16"-576,-32 0-512,16 0 288,0 0-160,0-17 0,0 17-32,0 0 32,0 0-128,0 0-64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5FCC7-3C03-4413-93BB-2A53156B325A}" type="datetimeFigureOut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41DFE-F3E7-4DCC-8AC8-20149747DD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642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Я бы хотел начать свое выступление с причин возникновения проблем в ИТ стандартизации.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8928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>
            <a:extLst>
              <a:ext uri="{FF2B5EF4-FFF2-40B4-BE49-F238E27FC236}">
                <a16:creationId xmlns:a16="http://schemas.microsoft.com/office/drawing/2014/main" xmlns="" id="{6FDAB1FD-E978-4232-B3EA-E77DBA1D9B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/>
              <a:t>Мы говорили о т.н. прямой задаче. </a:t>
            </a:r>
          </a:p>
          <a:p>
            <a:r>
              <a:rPr lang="ru-RU" sz="1400" dirty="0"/>
              <a:t>С развитием ИТ появляется все больше черных ящиков. Инженер с логарифмической линейкой, который </a:t>
            </a:r>
            <a:r>
              <a:rPr lang="ru-RU" sz="1400" dirty="0" err="1"/>
              <a:t>понмал</a:t>
            </a:r>
            <a:r>
              <a:rPr lang="ru-RU" sz="1400" dirty="0"/>
              <a:t> всю физику процесса ушел в прошлое.  А сейчас есть вход и выход, а что внутри: свои ошибки, преднамеренные ошибки, нет открытых кодов – что делать?</a:t>
            </a:r>
          </a:p>
          <a:p>
            <a:r>
              <a:rPr lang="ru-RU" sz="1400" dirty="0"/>
              <a:t>Особенно она становится актуальной с развитием ИИ. Как понять, что он задумал и куда реально правит?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58CAB-5F6B-45B1-BA5A-F68C6DBA01C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0893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Срез на лето этого года по СТК 1. Здесь видно, что 0, но это и понятно – с момента создания еще времени мало прошло. Но работы ведутся  по другим направлениям – </a:t>
            </a:r>
            <a:r>
              <a:rPr lang="ru-RU" dirty="0" err="1"/>
              <a:t>интрнет</a:t>
            </a:r>
            <a:r>
              <a:rPr lang="ru-RU" dirty="0"/>
              <a:t> нового поколения, защита информации, </a:t>
            </a:r>
            <a:r>
              <a:rPr lang="ru-RU" dirty="0" err="1"/>
              <a:t>теолекоммуникацияи</a:t>
            </a:r>
            <a:r>
              <a:rPr lang="ru-RU" dirty="0"/>
              <a:t> т.д.</a:t>
            </a:r>
          </a:p>
          <a:p>
            <a:r>
              <a:rPr lang="ru-RU" dirty="0"/>
              <a:t>В проекте  же достаточно.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C4105-5795-42B4-8E4C-85D137602BC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8056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671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D637-15C0-4581-BA24-76F5BDC2FC6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102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Эти вопросы внутри  РСПП рассматривались на двух комитетах: Международном (</a:t>
            </a:r>
            <a:r>
              <a:rPr lang="ru-RU" dirty="0" err="1"/>
              <a:t>Ваксельберг</a:t>
            </a:r>
            <a:r>
              <a:rPr lang="ru-RU" dirty="0"/>
              <a:t>) и Цифровой экономике. Осеевский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583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Несколько слов об индустрии 4.0. сейчас в интернете ходит много интерпретаций этого понятия. К сожалению в ряде случаев опускается основной принцип.</a:t>
            </a:r>
          </a:p>
          <a:p>
            <a:r>
              <a:rPr lang="ru-RU" dirty="0"/>
              <a:t>А изложен он в 1 приоритете.   А это прежде всего роль государства.   Не по интуиции немцы поняли…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52321-279F-4E4B-961C-DFA67B9C2A9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65189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A6D637-15C0-4581-BA24-76F5BDC2FC6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4953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8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И в итоге пока имеем следующее.</a:t>
            </a:r>
          </a:p>
          <a:p>
            <a:r>
              <a:rPr lang="ru-RU" dirty="0"/>
              <a:t>И проблема не только в количестве: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А те ли стандарты в 5-7%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А их применяют?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А о них вообще знают?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97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93240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763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70041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86653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541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974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этом одно из направлений называется «Нормативное регулирование». Которая включает в себя вопросы ИТ стандартизации и в принципе можно было бы работать в рамках этой структуры.</a:t>
            </a:r>
          </a:p>
          <a:p>
            <a:r>
              <a:rPr lang="ru-RU" dirty="0"/>
              <a:t>Но  к сожалению не все хорошо получается.</a:t>
            </a:r>
          </a:p>
          <a:p>
            <a:r>
              <a:rPr lang="ru-RU" dirty="0"/>
              <a:t>При этом прошу понять меня правильно. Я не хочу заниматься критиканством и прошу рассматривать мое выступление как предложения по совершенствованию процесса развития ИТ стандартизации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236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31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    В рамках Программы Цифровая экономика, как одно из направлений, был разработан План Мероприятий по направлению «Нормативное регулирование», объединившем законы и нормативные акты и стандартизацию. </a:t>
            </a:r>
          </a:p>
          <a:p>
            <a:r>
              <a:rPr lang="ru-RU" dirty="0"/>
              <a:t>     План, естественно будет уточняться, но на настоящий момент от весьма не равнопрочный. Если в области стандартов и нормативов он достаточно конкретный, то в области стандартизации он расплывчатый.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16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Такой подход вызывает ряд вопросов:…</a:t>
            </a:r>
          </a:p>
          <a:p>
            <a:r>
              <a:rPr lang="ru-RU" dirty="0"/>
              <a:t>И основной – а есть какая-то стратегия в области стандартизации есть?   Следует отметить, что такая стратегия разрабатывается, первый вариант был разослан и уже получена большое количество замечаний. </a:t>
            </a:r>
          </a:p>
          <a:p>
            <a:r>
              <a:rPr lang="ru-RU" dirty="0"/>
              <a:t>    Для примера, несколько выдержек из немецкой стратегии стандартизации (след. Слайд)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273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Хотя со стратегии надо бы и начать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1807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F41DFE-F3E7-4DCC-8AC8-20149747DD7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418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86AD5D4-009A-4F4A-B945-B2CA01988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9BB63CF-E2F0-421C-A46C-DD6B014FC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0334552-711E-432A-8EEC-B8AFD845B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5EF01-77CD-4511-BA40-6B632538A3E9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50027D-D327-4172-80E9-6BA1487A4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49BA146-07E4-49BE-9429-617307BF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650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B39AAF-0607-432A-BD95-7063DA9B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ACC9A4-DA22-40C2-8005-78E1F9BEC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3CE4C8C-8052-44A7-9B39-2386FB3CD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9DB87-6D52-4903-8033-5FB8011F69BA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61165F-14E4-4B12-B288-2F0CF219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71A5C-6089-49D7-8822-D440CEEF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803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D8E8936-ADE6-413D-BB0F-A16AEBA023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E67B7BB-E87E-4BD5-81FF-606DDF44D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4441EB-CFD5-42D3-A17F-F80742B83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BB679-C302-4BA3-8929-D2815AFAC43A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0255BA-CD3E-43A2-93AE-834E271D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B812CFE-C734-45F5-AB9D-A6603F25E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4641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64FD77-1F6C-4A93-98A3-5FDFB923C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2760A6-B05D-4302-B12E-06DA54D1E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02456B-DC44-4F75-8863-7AD8A3F0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8D87-6B1A-49AB-AC55-76E86A721446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A29F2-6485-4A17-9A1E-AF5FF631F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EB8A76E-2BD2-4F22-AF54-1515F5B2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5151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9BBE64-8578-479C-B425-83D6EC56C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9D69EC8-B1C1-424F-B3FE-6D0590D68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CBE6-0E4A-40B2-83A6-BBA3B1B2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ED6B-64FB-4B36-B051-175395CD2028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F92E560-4741-49E7-895C-A38B893B6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F0AE4-0202-49BE-8B91-2494EFF9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0463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672D25-028C-4A23-B58A-312B8BC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CE85DE8-D307-4A66-87F5-D447A5F83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A99666-C509-483B-8230-B67C7C55EA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AF6E25-558E-40A0-A81B-DFB9E4A67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5AA2-BE29-49E7-8FC1-B2B4F9E74A92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E3FB88-29E4-480C-9A46-C347527F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0DD9C39-903B-4800-8473-9D380C86D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83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C778D0-B94D-482A-A6EE-00C3FB1D6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E78CF13-61EA-450E-AB13-06068009C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2E68D3-4C95-457B-BF1C-643B7F46E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E174F8F-DD62-4CD4-8504-ECA07CC66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F4F925D-7C1A-41F5-A9F4-3F9D43626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2DD33C-F523-4882-A21A-F38071F97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BC649-089C-4350-8EF6-35ECA9A9007D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5113913-468B-466D-BC02-DFE99027D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638EC39-835A-4F35-9317-0644388C3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743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03831-856C-4395-9E87-DD15E9341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A43A23-F0DD-462C-A4A0-20DC179CF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5BAA8-48C3-4EDC-A63F-3F0CCE77E700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4305296-0863-4B16-8DD5-5F7ED92B8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83D8D72-A3B6-4683-8A23-06BBF203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6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041959C-8941-476C-B2AC-9E5CF7EC9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B86F-1659-44FB-928C-C088B84355B9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7B5CBC3-62AB-4E34-A99A-4339C3C96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893B2E6-DA7B-43B8-85D9-BA299D9E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354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642692-A4AA-4307-B75A-7F4BD8579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4E3D2CD-64FF-402F-BF67-8B0DB7E7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EADC781-F783-4F1B-97A5-172EA5CB6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3AE6EB5-9ED5-4966-BAC7-D4D6B64B1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7CA0-F92F-4DB9-9572-FFC712350981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07A91D6-CAE9-4AAF-82EA-52477DEA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777A81-FADD-4FE3-9CF2-C46341FF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2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DB97CE-875A-4317-9F60-880BB66B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A4D8B16-13B2-4AC1-B669-BEA60707E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3FAA16C-6547-4BD7-A6DA-6C3538CFE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5ADB79-65CC-4393-A7B1-93051059C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6037D-828C-45F9-BA57-4D63D09CCFBB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D68768-C354-445A-8A3E-E861C831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5C97DB-F13F-4415-B1D9-50D85CDB8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276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6D6332-AFD9-474E-B0EF-E4F8E8AD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363D512-764F-4DFE-857F-22D275187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FF6EF3-2ADC-4E64-84B4-78414EA0A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3233-8552-49C6-991C-7372C5B59216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02E068-9978-4B4D-BF84-4BAB6CBA2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ИТ-Стандарт     С. Головин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3494A5-926E-4727-B5A4-0CBAA303B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4844-FAAD-45C5-950B-4AF1907923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11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openxmlformats.org/officeDocument/2006/relationships/hyperlink" Target="https://ru.wikipedia.org/wiki/%D0%A0%D0%A1%D0%9F%D0%9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ru.wikipedia.org/wiki/%D0%A0%D0%A1%D0%9F%D0%9F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ru.wikipedia.org/wiki/%D0%A0%D0%A1%D0%9F%D0%9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hyperlink" Target="https://ru.wikipedia.org/wiki/%D0%A0%D0%A1%D0%9F%D0%9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hyperlink" Target="https://ru.wikipedia.org/wiki/%D0%A0%D0%A1%D0%9F%D0%9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hyperlink" Target="https://ru.wikipedia.org/wiki/%D0%A0%D0%A1%D0%9F%D0%9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hyperlink" Target="https://ru.wikipedia.org/wiki/%D0%A0%D0%A1%D0%9F%D0%9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sgolovin@itstandard.ru" TargetMode="External"/><Relationship Id="rId4" Type="http://schemas.openxmlformats.org/officeDocument/2006/relationships/hyperlink" Target="mailto:LotsmanovAN@rspp.ru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hyperlink" Target="https://ru.wikipedia.org/wiki/%D0%A0%D0%A1%D0%9F%D0%9F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A1%D0%9F%D0%9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hyperlink" Target="https://ru.wikipedia.org/wiki/%D0%A0%D0%A1%D0%9F%D0%9F" TargetMode="Externa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A0%D0%A1%D0%9F%D0%9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134155" y="328542"/>
            <a:ext cx="1412949" cy="9984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580690" y="2619838"/>
            <a:ext cx="1132322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/>
                <a:solidFill>
                  <a:schemeClr val="tx1">
                    <a:lumMod val="65000"/>
                    <a:lumOff val="35000"/>
                  </a:schemeClr>
                </a:solidFill>
              </a:rPr>
              <a:t>Предложения по созданию «Центра компетенций в области ИТ стандартизации» </a:t>
            </a:r>
            <a:endParaRPr lang="ru-RU" sz="4000" b="1" cap="none" spc="0" dirty="0">
              <a:ln/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ctr"/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xmlns="" id="{E9A2B32E-8BF5-4675-82F6-809E1D47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34844-FAAD-45C5-950B-4AF1907923A1}" type="slidenum">
              <a:rPr lang="ru-RU" sz="1600" b="1" smtClean="0">
                <a:solidFill>
                  <a:schemeClr val="tx1"/>
                </a:solidFill>
              </a:rPr>
              <a:pPr/>
              <a:t>1</a:t>
            </a:fld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xmlns="" id="{CD89EA8E-47B7-4BB5-9CAB-F7A35DFF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7ECAAEE-63A3-4A51-9E5A-04C7A8C1F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021E-0110-4BAC-B0C3-F08F7A242CCE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D7B19C0-5FBD-4D2E-87B9-B1AD72B5B715}"/>
              </a:ext>
            </a:extLst>
          </p:cNvPr>
          <p:cNvSpPr/>
          <p:nvPr/>
        </p:nvSpPr>
        <p:spPr>
          <a:xfrm>
            <a:off x="2446527" y="1239752"/>
            <a:ext cx="69836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Конференция</a:t>
            </a:r>
          </a:p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Роль стандартизации в цифровой трансформации экономики: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и российский опыт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CA08CBD-B915-49EE-AD4C-AB7804C8F7F1}"/>
              </a:ext>
            </a:extLst>
          </p:cNvPr>
          <p:cNvSpPr/>
          <p:nvPr/>
        </p:nvSpPr>
        <p:spPr>
          <a:xfrm>
            <a:off x="6580737" y="4558830"/>
            <a:ext cx="532318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Головин Сергей Анатольевич</a:t>
            </a:r>
          </a:p>
          <a:p>
            <a:pPr indent="182563" algn="just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Председатель межотраслевого совета по ИТ стандартизации Комитета  РСПП по техническому регулированию, стандартизации и оценке соответствия.</a:t>
            </a:r>
          </a:p>
          <a:p>
            <a:pPr indent="182563" algn="just"/>
            <a:r>
              <a:rPr lang="ru-RU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Председатель национального и межгосударственного технического комитета по стандартизации  «Информационные технологии» (ТК-МТК-22)</a:t>
            </a:r>
          </a:p>
          <a:p>
            <a:pPr indent="182563" algn="just"/>
            <a:r>
              <a:rPr lang="ru-RU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Заведующий кафедрой МИРЭА «Математическое обеспечение и стандартизация информационных технологий»</a:t>
            </a:r>
            <a:endParaRPr lang="ru-RU" sz="1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4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10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Финансирование на 2018 г.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410AF-7C9A-4532-8A68-4727D57527D1}" type="datetime1">
              <a:rPr lang="ru-RU" smtClean="0"/>
              <a:pPr/>
              <a:t>21.05.2018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4307F00-867E-4588-9E7D-4E1B5C5D87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975" y="4082981"/>
            <a:ext cx="11544856" cy="11931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4936CF8-BD8B-4EBC-BEA9-D821C78A7E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975" y="1935711"/>
            <a:ext cx="11441684" cy="1857375"/>
          </a:xfrm>
          <a:prstGeom prst="rect">
            <a:avLst/>
          </a:prstGeom>
        </p:spPr>
      </p:pic>
      <p:sp>
        <p:nvSpPr>
          <p:cNvPr id="12" name="Выноска: изогнутая линия 11">
            <a:extLst>
              <a:ext uri="{FF2B5EF4-FFF2-40B4-BE49-F238E27FC236}">
                <a16:creationId xmlns:a16="http://schemas.microsoft.com/office/drawing/2014/main" xmlns="" id="{2347F0B6-A43B-4804-ABDE-72BB32814824}"/>
              </a:ext>
            </a:extLst>
          </p:cNvPr>
          <p:cNvSpPr/>
          <p:nvPr/>
        </p:nvSpPr>
        <p:spPr>
          <a:xfrm>
            <a:off x="9270122" y="1364031"/>
            <a:ext cx="1190060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61245"/>
              <a:gd name="adj6" fmla="val -1921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240 млн.₽</a:t>
            </a:r>
          </a:p>
        </p:txBody>
      </p:sp>
      <p:sp>
        <p:nvSpPr>
          <p:cNvPr id="13" name="Выноска: изогнутая линия 12">
            <a:extLst>
              <a:ext uri="{FF2B5EF4-FFF2-40B4-BE49-F238E27FC236}">
                <a16:creationId xmlns:a16="http://schemas.microsoft.com/office/drawing/2014/main" xmlns="" id="{A7565D50-E262-498F-8766-FE851CDDB100}"/>
              </a:ext>
            </a:extLst>
          </p:cNvPr>
          <p:cNvSpPr/>
          <p:nvPr/>
        </p:nvSpPr>
        <p:spPr>
          <a:xfrm>
            <a:off x="9425426" y="5565996"/>
            <a:ext cx="1190060" cy="70788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63462"/>
              <a:gd name="adj6" fmla="val -2131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 млн.₽</a:t>
            </a:r>
          </a:p>
        </p:txBody>
      </p:sp>
    </p:spTree>
    <p:extLst>
      <p:ext uri="{BB962C8B-B14F-4D97-AF65-F5344CB8AC3E}">
        <p14:creationId xmlns:p14="http://schemas.microsoft.com/office/powerpoint/2010/main" xmlns="" val="4096235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0" y="31522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11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Стандарты в Программе «Цифровая экономика РФ»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D0F0-72AE-49AC-81FC-DF8BE139C0F0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9CC6BFA5-02F0-4B89-99C8-84AFB77FA7D9}"/>
              </a:ext>
            </a:extLst>
          </p:cNvPr>
          <p:cNvSpPr/>
          <p:nvPr/>
        </p:nvSpPr>
        <p:spPr>
          <a:xfrm>
            <a:off x="438912" y="1337562"/>
            <a:ext cx="1856232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«Цифровая экономика Российской Федерации»</a:t>
            </a:r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xmlns="" id="{C3C0FB2E-90BD-4EDB-A97E-B49B17CC1CDC}"/>
              </a:ext>
            </a:extLst>
          </p:cNvPr>
          <p:cNvSpPr/>
          <p:nvPr/>
        </p:nvSpPr>
        <p:spPr>
          <a:xfrm>
            <a:off x="2605434" y="1337563"/>
            <a:ext cx="1362456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нормативам и стандартам</a:t>
            </a: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xmlns="" id="{7FDB8E20-C31D-4F2B-885B-A167428B2DDB}"/>
              </a:ext>
            </a:extLst>
          </p:cNvPr>
          <p:cNvSpPr/>
          <p:nvPr/>
        </p:nvSpPr>
        <p:spPr>
          <a:xfrm>
            <a:off x="6871815" y="4479578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Законы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xmlns="" id="{0B3B6924-9B6F-4822-AF1C-6C20B38A5EAA}"/>
              </a:ext>
            </a:extLst>
          </p:cNvPr>
          <p:cNvSpPr/>
          <p:nvPr/>
        </p:nvSpPr>
        <p:spPr>
          <a:xfrm>
            <a:off x="6871815" y="4040016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Стандарты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xmlns="" id="{C94E3196-827D-44F3-B22C-72882B462A1D}"/>
              </a:ext>
            </a:extLst>
          </p:cNvPr>
          <p:cNvSpPr/>
          <p:nvPr/>
        </p:nvSpPr>
        <p:spPr>
          <a:xfrm>
            <a:off x="438912" y="3116805"/>
            <a:ext cx="5310510" cy="3090672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Приложение №1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протоколу заседания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Правительственной комиссии по использованию ИТ … от  18.12.2017 г. №2</a:t>
            </a: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МЕРОПРИЯТИЙ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направлению «Нормативное регулирование»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«Цифровая экономика РФ»</a:t>
            </a:r>
          </a:p>
          <a:p>
            <a:pPr algn="ctr"/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(69 страниц)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26E4A02-51E1-46F5-BDE7-091AFBA25175}"/>
              </a:ext>
            </a:extLst>
          </p:cNvPr>
          <p:cNvCxnSpPr>
            <a:stCxn id="3" idx="3"/>
            <a:endCxn id="11" idx="1"/>
          </p:cNvCxnSpPr>
          <p:nvPr/>
        </p:nvCxnSpPr>
        <p:spPr>
          <a:xfrm>
            <a:off x="2295144" y="1874637"/>
            <a:ext cx="3102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D8D439D-E496-41DC-9DCF-BAEE4360C684}"/>
              </a:ext>
            </a:extLst>
          </p:cNvPr>
          <p:cNvCxnSpPr>
            <a:stCxn id="11" idx="2"/>
          </p:cNvCxnSpPr>
          <p:nvPr/>
        </p:nvCxnSpPr>
        <p:spPr>
          <a:xfrm>
            <a:off x="3286662" y="2411712"/>
            <a:ext cx="0" cy="705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8A64CC9-4B73-4875-AAA8-6E03482E9810}"/>
              </a:ext>
            </a:extLst>
          </p:cNvPr>
          <p:cNvSpPr/>
          <p:nvPr/>
        </p:nvSpPr>
        <p:spPr>
          <a:xfrm>
            <a:off x="6241774" y="5218043"/>
            <a:ext cx="5112026" cy="9894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 разработать (доработать) </a:t>
            </a:r>
            <a:r>
              <a:rPr lang="ru-RU" sz="1600" b="1" u="sng" dirty="0">
                <a:solidFill>
                  <a:schemeClr val="tx1"/>
                </a:solidFill>
              </a:rPr>
              <a:t>конкретные</a:t>
            </a:r>
            <a:r>
              <a:rPr lang="ru-RU" sz="1600" dirty="0">
                <a:solidFill>
                  <a:schemeClr val="tx1"/>
                </a:solidFill>
              </a:rPr>
              <a:t> законы и нормативные акты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(66 страниц)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05DC91D6-3784-4000-B40F-9E7FEE763072}"/>
              </a:ext>
            </a:extLst>
          </p:cNvPr>
          <p:cNvSpPr/>
          <p:nvPr/>
        </p:nvSpPr>
        <p:spPr>
          <a:xfrm>
            <a:off x="6241774" y="1453905"/>
            <a:ext cx="5112026" cy="2009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Предложено, </a:t>
            </a:r>
            <a:r>
              <a:rPr lang="ru-RU" sz="1600" b="1" u="sng" dirty="0">
                <a:solidFill>
                  <a:schemeClr val="tx1"/>
                </a:solidFill>
              </a:rPr>
              <a:t>без конкретизации</a:t>
            </a:r>
            <a:r>
              <a:rPr lang="ru-RU" sz="1600" dirty="0">
                <a:solidFill>
                  <a:schemeClr val="tx1"/>
                </a:solidFill>
              </a:rPr>
              <a:t>,  разработать ряд стандартов, по тематике, охватывающей не более 20% направлений ИТ стандартизации</a:t>
            </a:r>
          </a:p>
          <a:p>
            <a:pPr algn="ctr"/>
            <a:r>
              <a:rPr lang="ru-RU" sz="1600" dirty="0">
                <a:solidFill>
                  <a:srgbClr val="0070C0"/>
                </a:solidFill>
              </a:rPr>
              <a:t>(На международном уровне сейчас находится в разработке более 500 ИТ стандартов)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(3 страницы)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80EEA64-DC5B-4D9D-89C7-1045B7920553}"/>
              </a:ext>
            </a:extLst>
          </p:cNvPr>
          <p:cNvCxnSpPr>
            <a:cxnSpLocks/>
          </p:cNvCxnSpPr>
          <p:nvPr/>
        </p:nvCxnSpPr>
        <p:spPr>
          <a:xfrm>
            <a:off x="5749422" y="4214191"/>
            <a:ext cx="11223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C38F7AD-AB3B-4C16-9BC3-783E87C9FFD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749422" y="4654827"/>
            <a:ext cx="1122393" cy="7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651771B-52BA-4200-8BB8-BEC6B1AD802F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060635" y="3463412"/>
            <a:ext cx="6908" cy="576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AD8CEDDB-D2AC-49D0-BA30-5E1AA0065469}"/>
              </a:ext>
            </a:extLst>
          </p:cNvPr>
          <p:cNvCxnSpPr>
            <a:cxnSpLocks/>
          </p:cNvCxnSpPr>
          <p:nvPr/>
        </p:nvCxnSpPr>
        <p:spPr>
          <a:xfrm>
            <a:off x="8083827" y="4855305"/>
            <a:ext cx="0" cy="362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Выноска: стрелка вправо 13">
            <a:extLst>
              <a:ext uri="{FF2B5EF4-FFF2-40B4-BE49-F238E27FC236}">
                <a16:creationId xmlns:a16="http://schemas.microsoft.com/office/drawing/2014/main" xmlns="" id="{4C56E603-66DD-4374-810E-C5EE6047D703}"/>
              </a:ext>
            </a:extLst>
          </p:cNvPr>
          <p:cNvSpPr/>
          <p:nvPr/>
        </p:nvSpPr>
        <p:spPr>
          <a:xfrm>
            <a:off x="438913" y="2845798"/>
            <a:ext cx="6425996" cy="3207224"/>
          </a:xfrm>
          <a:prstGeom prst="rightArrowCallou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 немецкой программе «Индустрия 4.0» законы и стандарты разделены по разным рабочим группам.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РГ 1. Архитектура и стандарты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РГ 4. Законы</a:t>
            </a:r>
          </a:p>
        </p:txBody>
      </p:sp>
    </p:spTree>
    <p:extLst>
      <p:ext uri="{BB962C8B-B14F-4D97-AF65-F5344CB8AC3E}">
        <p14:creationId xmlns:p14="http://schemas.microsoft.com/office/powerpoint/2010/main" xmlns="" val="392511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5DFC978-D4EA-4D33-9F33-C3A7BE54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8382" y="6459785"/>
            <a:ext cx="6893591" cy="365125"/>
          </a:xfrm>
        </p:spPr>
        <p:txBody>
          <a:bodyPr/>
          <a:lstStyle/>
          <a:p>
            <a:r>
              <a:rPr lang="ru-RU" sz="1400"/>
              <a:t>ИТ-Стандарт     С. Головин</a:t>
            </a:r>
            <a:endParaRPr lang="ru-RU" sz="14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EEEE69-A552-493C-A8EC-B27470EC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58DC7-27BB-4A4B-936E-CCBEB325E251}" type="slidenum">
              <a:rPr lang="ru-RU" sz="2400" b="1" smtClean="0"/>
              <a:pPr/>
              <a:t>12</a:t>
            </a:fld>
            <a:endParaRPr lang="ru-RU" sz="2400" b="1" dirty="0"/>
          </a:p>
        </p:txBody>
      </p:sp>
      <p:pic>
        <p:nvPicPr>
          <p:cNvPr id="1028" name="Picture 4" descr="http://volleyball.mediasport.online/wp-content/uploads/2017/01/%D0%BC%D0%B8%D1%80%D1%8D%D0%B0.jpg">
            <a:extLst>
              <a:ext uri="{FF2B5EF4-FFF2-40B4-BE49-F238E27FC236}">
                <a16:creationId xmlns:a16="http://schemas.microsoft.com/office/drawing/2014/main" xmlns="" id="{CBA85E01-36C7-4AD4-8627-765197E7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235" y="99479"/>
            <a:ext cx="335604" cy="33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366792E-F0DE-4912-BE46-7A54F687B447}"/>
              </a:ext>
            </a:extLst>
          </p:cNvPr>
          <p:cNvSpPr/>
          <p:nvPr/>
        </p:nvSpPr>
        <p:spPr>
          <a:xfrm>
            <a:off x="80530" y="60230"/>
            <a:ext cx="12053065" cy="62146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C2819-438E-4508-93CB-96E4B60513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7280" y="141962"/>
            <a:ext cx="10058400" cy="584935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Подкомитеты технического комитета ТК 22 «Информационные технологии», зеркальные со структурой  </a:t>
            </a:r>
            <a:r>
              <a:rPr lang="en-US" sz="2000" b="1" dirty="0">
                <a:solidFill>
                  <a:srgbClr val="0070C0"/>
                </a:solidFill>
              </a:rPr>
              <a:t>JTC1 ISO/IEC</a:t>
            </a:r>
            <a:endParaRPr lang="ru-RU" sz="20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352C351B-EA21-499D-BE76-2C5F14A5BF56}"/>
                  </a:ext>
                </a:extLst>
              </p14:cNvPr>
              <p14:cNvContentPartPr/>
              <p14:nvPr/>
            </p14:nvContentPartPr>
            <p14:xfrm>
              <a:off x="390191" y="4191496"/>
              <a:ext cx="5940" cy="11880"/>
            </p14:xfrm>
          </p:contentPart>
        </mc:Choice>
        <mc:Fallback>
          <p:pic>
            <p:nvPicPr>
              <p:cNvPr id="16" name="Рукописный ввод 15">
                <a:extLst>
                  <a:ext uri="{FF2B5EF4-FFF2-40B4-BE49-F238E27FC236}">
                    <a16:creationId xmlns:p14="http://schemas.microsoft.com/office/powerpoint/2010/main" xmlns:a16="http://schemas.microsoft.com/office/drawing/2014/main" xmlns="" id="{352C351B-EA21-499D-BE76-2C5F14A5BF5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9925" y="4150964"/>
                <a:ext cx="45424" cy="86305"/>
              </a:xfrm>
              <a:prstGeom prst="rect">
                <a:avLst/>
              </a:prstGeom>
            </p:spPr>
          </p:pic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AB7B27-9F6B-459E-8026-C72618998588}"/>
              </a:ext>
            </a:extLst>
          </p:cNvPr>
          <p:cNvSpPr/>
          <p:nvPr/>
        </p:nvSpPr>
        <p:spPr>
          <a:xfrm>
            <a:off x="2766070" y="2112741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Кодированное представление видео/аудио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7412F835-0422-4851-9F54-FF559D1B8AAE}"/>
              </a:ext>
            </a:extLst>
          </p:cNvPr>
          <p:cNvSpPr/>
          <p:nvPr/>
        </p:nvSpPr>
        <p:spPr>
          <a:xfrm>
            <a:off x="2766070" y="1028271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Безопасность ИТ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B82E8668-831B-4433-B18A-DC92076C5ABD}"/>
              </a:ext>
            </a:extLst>
          </p:cNvPr>
          <p:cNvSpPr/>
          <p:nvPr/>
        </p:nvSpPr>
        <p:spPr>
          <a:xfrm>
            <a:off x="7462022" y="1080551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Системная и программная инженерия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B2B28DB8-9BFB-49DD-A489-B3C01EBA7585}"/>
              </a:ext>
            </a:extLst>
          </p:cNvPr>
          <p:cNvSpPr/>
          <p:nvPr/>
        </p:nvSpPr>
        <p:spPr>
          <a:xfrm>
            <a:off x="5114046" y="1049761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Взаимосвязь оборудования для ИТ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07CDCE76-1368-46AA-A6B1-680E628B1876}"/>
              </a:ext>
            </a:extLst>
          </p:cNvPr>
          <p:cNvSpPr/>
          <p:nvPr/>
        </p:nvSpPr>
        <p:spPr>
          <a:xfrm>
            <a:off x="390191" y="1027857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Коммуникации и обмен информацией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87F3674F-DF34-4D0D-BDE0-540F9AE5578C}"/>
              </a:ext>
            </a:extLst>
          </p:cNvPr>
          <p:cNvSpPr/>
          <p:nvPr/>
        </p:nvSpPr>
        <p:spPr>
          <a:xfrm>
            <a:off x="390191" y="2103624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Цифровые носители для обмена и хранения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D326469-2DD9-4708-9DB1-8CBEAE5167CB}"/>
              </a:ext>
            </a:extLst>
          </p:cNvPr>
          <p:cNvSpPr/>
          <p:nvPr/>
        </p:nvSpPr>
        <p:spPr>
          <a:xfrm>
            <a:off x="9769233" y="1080907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Языки программирования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DEA22199-BC56-4FBD-9D33-6D90F3F32538}"/>
              </a:ext>
            </a:extLst>
          </p:cNvPr>
          <p:cNvSpPr/>
          <p:nvPr/>
        </p:nvSpPr>
        <p:spPr>
          <a:xfrm>
            <a:off x="7490255" y="2129200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Описание док-та и языки обработки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C378BB50-EF0E-4076-9F0E-C9E99AC2419B}"/>
              </a:ext>
            </a:extLst>
          </p:cNvPr>
          <p:cNvSpPr/>
          <p:nvPr/>
        </p:nvSpPr>
        <p:spPr>
          <a:xfrm>
            <a:off x="5167816" y="3185132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Кодирование наборов символов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8A3DAA5-C380-44D9-9380-4BB7AC3D518C}"/>
              </a:ext>
            </a:extLst>
          </p:cNvPr>
          <p:cNvSpPr/>
          <p:nvPr/>
        </p:nvSpPr>
        <p:spPr>
          <a:xfrm>
            <a:off x="2789470" y="3185132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Интерфейсы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432FCD40-60A3-4C2C-9E09-5A1D69157880}"/>
              </a:ext>
            </a:extLst>
          </p:cNvPr>
          <p:cNvSpPr/>
          <p:nvPr/>
        </p:nvSpPr>
        <p:spPr>
          <a:xfrm>
            <a:off x="390191" y="3177850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Менеджмент данных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60B8896B-C3C4-486D-AC66-470913409EC0}"/>
              </a:ext>
            </a:extLst>
          </p:cNvPr>
          <p:cNvSpPr/>
          <p:nvPr/>
        </p:nvSpPr>
        <p:spPr>
          <a:xfrm>
            <a:off x="5146189" y="2110263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Компьютерная графика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93C4AAA8-E2C9-4FB4-A550-7DA3C8B70982}"/>
              </a:ext>
            </a:extLst>
          </p:cNvPr>
          <p:cNvSpPr/>
          <p:nvPr/>
        </p:nvSpPr>
        <p:spPr>
          <a:xfrm>
            <a:off x="9783350" y="2124840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Оборудование офисов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8906C25A-EC73-4A31-94FA-1889B3634643}"/>
              </a:ext>
            </a:extLst>
          </p:cNvPr>
          <p:cNvSpPr/>
          <p:nvPr/>
        </p:nvSpPr>
        <p:spPr>
          <a:xfrm>
            <a:off x="5167816" y="4269602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Устойчивость ИТ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EB01BFC2-943E-4167-B25E-433B157DBCE8}"/>
              </a:ext>
            </a:extLst>
          </p:cNvPr>
          <p:cNvSpPr/>
          <p:nvPr/>
        </p:nvSpPr>
        <p:spPr>
          <a:xfrm>
            <a:off x="9812694" y="3196316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Платф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и сервисы для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распред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прилож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52808371-1C1F-4E72-BA7D-0E9386388785}"/>
              </a:ext>
            </a:extLst>
          </p:cNvPr>
          <p:cNvSpPr/>
          <p:nvPr/>
        </p:nvSpPr>
        <p:spPr>
          <a:xfrm>
            <a:off x="7490255" y="3196317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ИТ и услугами ИТ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62C4E76A-0514-44E0-B4B9-4EEF74993A53}"/>
              </a:ext>
            </a:extLst>
          </p:cNvPr>
          <p:cNvSpPr/>
          <p:nvPr/>
        </p:nvSpPr>
        <p:spPr>
          <a:xfrm>
            <a:off x="390191" y="4263433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 для интернета вещей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8906C25A-EC73-4A31-94FA-1889B3634643}"/>
              </a:ext>
            </a:extLst>
          </p:cNvPr>
          <p:cNvSpPr/>
          <p:nvPr/>
        </p:nvSpPr>
        <p:spPr>
          <a:xfrm>
            <a:off x="7515896" y="4274128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Термины и определения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D007C1B-AE3C-4884-9D7E-A531F10F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F061-8B7C-4668-BE31-831A4F781267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4D3ADDB-055C-4E3F-AE55-E138D4C2CB57}"/>
              </a:ext>
            </a:extLst>
          </p:cNvPr>
          <p:cNvSpPr/>
          <p:nvPr/>
        </p:nvSpPr>
        <p:spPr>
          <a:xfrm>
            <a:off x="2766070" y="4269602"/>
            <a:ext cx="2189408" cy="922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Искусственный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xmlns="" val="230291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061467" y="6356350"/>
            <a:ext cx="852055" cy="365125"/>
          </a:xfrm>
        </p:spPr>
        <p:txBody>
          <a:bodyPr/>
          <a:lstStyle/>
          <a:p>
            <a:fld id="{43EB4EE7-31EC-47C5-A252-FA575836E00C}" type="slidenum">
              <a:rPr lang="ru-RU" sz="2400" b="1" smtClean="0">
                <a:solidFill>
                  <a:srgbClr val="0070C0"/>
                </a:solidFill>
              </a:rPr>
              <a:pPr/>
              <a:t>13</a:t>
            </a:fld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4807" y="914823"/>
            <a:ext cx="9002518" cy="54113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C16DA0-6142-4926-9C2C-6056ED08A8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47752" y="147955"/>
            <a:ext cx="10515600" cy="6492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70C0"/>
                </a:solidFill>
              </a:rPr>
              <a:t>Действующие международные ИТ </a:t>
            </a:r>
            <a:r>
              <a:rPr lang="en-US" sz="2400" dirty="0">
                <a:solidFill>
                  <a:srgbClr val="0070C0"/>
                </a:solidFill>
              </a:rPr>
              <a:t>ISO</a:t>
            </a:r>
            <a:r>
              <a:rPr lang="ru-RU" sz="2400" dirty="0">
                <a:solidFill>
                  <a:srgbClr val="0070C0"/>
                </a:solidFill>
              </a:rPr>
              <a:t> и </a:t>
            </a:r>
            <a:r>
              <a:rPr lang="en-US" sz="2400" dirty="0">
                <a:solidFill>
                  <a:srgbClr val="0070C0"/>
                </a:solidFill>
              </a:rPr>
              <a:t>IEC </a:t>
            </a:r>
            <a:r>
              <a:rPr lang="ru-RU" sz="2400" dirty="0">
                <a:solidFill>
                  <a:srgbClr val="0070C0"/>
                </a:solidFill>
              </a:rPr>
              <a:t>в области ИТ (состояние на октябрь) 2017 г.</a:t>
            </a:r>
          </a:p>
        </p:txBody>
      </p:sp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xmlns="" id="{D2484CFB-4475-4394-AD0C-6D7C3D239218}"/>
              </a:ext>
            </a:extLst>
          </p:cNvPr>
          <p:cNvSpPr/>
          <p:nvPr/>
        </p:nvSpPr>
        <p:spPr>
          <a:xfrm>
            <a:off x="7772401" y="1972323"/>
            <a:ext cx="2524792" cy="1606961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2520 международных ИТ стандарта действует.</a:t>
            </a:r>
          </a:p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551</a:t>
            </a:r>
          </a:p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 в разработке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5FA340E-CE69-4D34-A5E5-AB3DFA5F29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05022" y="147955"/>
            <a:ext cx="1000589" cy="707083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4F9DDC5-2ADA-4EE7-B53D-39BA9FFD5844}"/>
              </a:ext>
            </a:extLst>
          </p:cNvPr>
          <p:cNvSpPr/>
          <p:nvPr/>
        </p:nvSpPr>
        <p:spPr>
          <a:xfrm>
            <a:off x="7524871" y="3952240"/>
            <a:ext cx="2993640" cy="1685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Всего действует более</a:t>
            </a:r>
          </a:p>
          <a:p>
            <a:pPr algn="ctr"/>
            <a:r>
              <a:rPr lang="ru-RU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3000 международных ИТ стандартов</a:t>
            </a:r>
          </a:p>
        </p:txBody>
      </p:sp>
      <p:sp>
        <p:nvSpPr>
          <p:cNvPr id="9" name="Дата 8">
            <a:extLst>
              <a:ext uri="{FF2B5EF4-FFF2-40B4-BE49-F238E27FC236}">
                <a16:creationId xmlns:a16="http://schemas.microsoft.com/office/drawing/2014/main" xmlns="" id="{2725D664-0B4F-447A-B6BC-79BEA96E1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8D0B-F895-4116-AC2E-A7D8AE680820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504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14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Этапы работы рабочей группы №1 Индустрии 4.0</a:t>
            </a:r>
            <a:r>
              <a:rPr lang="ru-RU" sz="3600" b="1" dirty="0">
                <a:solidFill>
                  <a:schemeClr val="accent1"/>
                </a:solidFill>
              </a:rPr>
              <a:t/>
            </a:r>
            <a:br>
              <a:rPr lang="ru-RU" sz="3600" b="1" dirty="0">
                <a:solidFill>
                  <a:schemeClr val="accent1"/>
                </a:solidFill>
              </a:rPr>
            </a:br>
            <a:r>
              <a:rPr lang="ru-RU" sz="1400" b="1" dirty="0">
                <a:solidFill>
                  <a:schemeClr val="accent1"/>
                </a:solidFill>
              </a:rPr>
              <a:t>(эталонные архитектуры, стандарты и нормы)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5673-8EBC-42ED-AA8F-BF8D6DCAC16E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5686CFC-9004-4DB0-9CAC-F69F37CFECFB}"/>
              </a:ext>
            </a:extLst>
          </p:cNvPr>
          <p:cNvSpPr/>
          <p:nvPr/>
        </p:nvSpPr>
        <p:spPr>
          <a:xfrm>
            <a:off x="2344550" y="1091168"/>
            <a:ext cx="3456432" cy="1396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 структурированного обзора существующих методов и подходов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83874D9-8D91-4139-B291-364DCB32743A}"/>
              </a:ext>
            </a:extLst>
          </p:cNvPr>
          <p:cNvSpPr/>
          <p:nvPr/>
        </p:nvSpPr>
        <p:spPr>
          <a:xfrm>
            <a:off x="6425184" y="1091167"/>
            <a:ext cx="3456432" cy="1396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Выявление пробелов и дублирования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2E8A495-D1FD-41F0-8C86-283B7A84C5E7}"/>
              </a:ext>
            </a:extLst>
          </p:cNvPr>
          <p:cNvSpPr/>
          <p:nvPr/>
        </p:nvSpPr>
        <p:spPr>
          <a:xfrm>
            <a:off x="4357745" y="2916935"/>
            <a:ext cx="3456432" cy="1396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рекомендаций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xmlns="" id="{79E42490-356B-461D-BEBB-1BB12184DF17}"/>
              </a:ext>
            </a:extLst>
          </p:cNvPr>
          <p:cNvSpPr/>
          <p:nvPr/>
        </p:nvSpPr>
        <p:spPr>
          <a:xfrm>
            <a:off x="4357745" y="4742702"/>
            <a:ext cx="3456429" cy="1024130"/>
          </a:xfrm>
          <a:prstGeom prst="foldedCorner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Reference Architecture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Model </a:t>
            </a:r>
            <a:r>
              <a:rPr lang="en-US" dirty="0" err="1">
                <a:solidFill>
                  <a:schemeClr val="tx1"/>
                </a:solidFill>
              </a:rPr>
              <a:t>Industrie</a:t>
            </a:r>
            <a:r>
              <a:rPr lang="en-US" dirty="0">
                <a:solidFill>
                  <a:schemeClr val="tx1"/>
                </a:solidFill>
              </a:rPr>
              <a:t> 4.0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RAMI 4.0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F0957A2F-516F-47E5-B9AB-1CBF0EA3C461}"/>
              </a:ext>
            </a:extLst>
          </p:cNvPr>
          <p:cNvCxnSpPr/>
          <p:nvPr/>
        </p:nvCxnSpPr>
        <p:spPr>
          <a:xfrm>
            <a:off x="5074920" y="2487168"/>
            <a:ext cx="0" cy="4297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AEDF1A85-4684-4F4C-A7E0-7CD5FA5EE2EB}"/>
              </a:ext>
            </a:extLst>
          </p:cNvPr>
          <p:cNvCxnSpPr/>
          <p:nvPr/>
        </p:nvCxnSpPr>
        <p:spPr>
          <a:xfrm>
            <a:off x="6201156" y="4312936"/>
            <a:ext cx="0" cy="4297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95A825CC-7935-4902-848A-055291AD6A19}"/>
              </a:ext>
            </a:extLst>
          </p:cNvPr>
          <p:cNvCxnSpPr/>
          <p:nvPr/>
        </p:nvCxnSpPr>
        <p:spPr>
          <a:xfrm>
            <a:off x="7095744" y="2490214"/>
            <a:ext cx="0" cy="4297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D0CBF387-FFCC-448C-BC08-17FD3DFCFF5D}"/>
              </a:ext>
            </a:extLst>
          </p:cNvPr>
          <p:cNvCxnSpPr>
            <a:cxnSpLocks/>
          </p:cNvCxnSpPr>
          <p:nvPr/>
        </p:nvCxnSpPr>
        <p:spPr>
          <a:xfrm>
            <a:off x="5829300" y="1807463"/>
            <a:ext cx="5334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788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70268" y="72550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1344832" y="2501012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15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203633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Предложение по созданию нового центра компетенций в области стандартизации информационных технологий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B96482C5-EFFC-4113-8024-A96494EEAFF3}"/>
              </a:ext>
            </a:extLst>
          </p:cNvPr>
          <p:cNvSpPr/>
          <p:nvPr/>
        </p:nvSpPr>
        <p:spPr>
          <a:xfrm>
            <a:off x="234500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Фонд «Сколково»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93B5347-F807-4B61-8E65-5DCD2EEFB510}"/>
              </a:ext>
            </a:extLst>
          </p:cNvPr>
          <p:cNvSpPr/>
          <p:nvPr/>
        </p:nvSpPr>
        <p:spPr>
          <a:xfrm>
            <a:off x="234500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43AD64E-5FB5-4329-8A8E-B7CDFA0B42EC}"/>
              </a:ext>
            </a:extLst>
          </p:cNvPr>
          <p:cNvSpPr/>
          <p:nvPr/>
        </p:nvSpPr>
        <p:spPr>
          <a:xfrm>
            <a:off x="2014173" y="1845393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87452C3-C5A7-449B-A1BC-025D02C140A7}"/>
              </a:ext>
            </a:extLst>
          </p:cNvPr>
          <p:cNvSpPr/>
          <p:nvPr/>
        </p:nvSpPr>
        <p:spPr>
          <a:xfrm>
            <a:off x="2014173" y="3029033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BC2794A-B754-4F02-AF5B-C92C6A9DC8D9}"/>
              </a:ext>
            </a:extLst>
          </p:cNvPr>
          <p:cNvSpPr/>
          <p:nvPr/>
        </p:nvSpPr>
        <p:spPr>
          <a:xfrm>
            <a:off x="2014173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405412A-70C7-4CA4-B151-3EB87CFA1A6B}"/>
              </a:ext>
            </a:extLst>
          </p:cNvPr>
          <p:cNvSpPr/>
          <p:nvPr/>
        </p:nvSpPr>
        <p:spPr>
          <a:xfrm>
            <a:off x="2014173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«Кадры и образование»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A5EB3E63-9125-4580-BFB2-9ECB56AFEF28}"/>
              </a:ext>
            </a:extLst>
          </p:cNvPr>
          <p:cNvSpPr/>
          <p:nvPr/>
        </p:nvSpPr>
        <p:spPr>
          <a:xfrm>
            <a:off x="3793846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D113240-D93E-4685-8FA0-0C8E84FCDFB3}"/>
              </a:ext>
            </a:extLst>
          </p:cNvPr>
          <p:cNvSpPr/>
          <p:nvPr/>
        </p:nvSpPr>
        <p:spPr>
          <a:xfrm>
            <a:off x="3793846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4FEF5C6-F73B-429A-816A-6B968415806B}"/>
              </a:ext>
            </a:extLst>
          </p:cNvPr>
          <p:cNvSpPr/>
          <p:nvPr/>
        </p:nvSpPr>
        <p:spPr>
          <a:xfrm>
            <a:off x="3793846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Ростех и Росатом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7003A90-A32A-4432-8098-DCAED6EA2E20}"/>
              </a:ext>
            </a:extLst>
          </p:cNvPr>
          <p:cNvSpPr/>
          <p:nvPr/>
        </p:nvSpPr>
        <p:spPr>
          <a:xfrm>
            <a:off x="3793846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«Формирование исследовательских компетенций и технических заделов»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636BE266-F6E1-4D8E-8F6B-0AFACCB9103A}"/>
              </a:ext>
            </a:extLst>
          </p:cNvPr>
          <p:cNvSpPr/>
          <p:nvPr/>
        </p:nvSpPr>
        <p:spPr>
          <a:xfrm>
            <a:off x="5573519" y="1847670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CA4F478-8A24-45A4-B359-47F3405C5FD1}"/>
              </a:ext>
            </a:extLst>
          </p:cNvPr>
          <p:cNvSpPr/>
          <p:nvPr/>
        </p:nvSpPr>
        <p:spPr>
          <a:xfrm>
            <a:off x="5573519" y="3031310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37D515A-23C9-4C16-84DB-4D53B4FF9572}"/>
              </a:ext>
            </a:extLst>
          </p:cNvPr>
          <p:cNvSpPr/>
          <p:nvPr/>
        </p:nvSpPr>
        <p:spPr>
          <a:xfrm>
            <a:off x="5573519" y="1845393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Ростелеком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66506112-2BB8-49FE-B09F-CAAD3387A197}"/>
              </a:ext>
            </a:extLst>
          </p:cNvPr>
          <p:cNvSpPr/>
          <p:nvPr/>
        </p:nvSpPr>
        <p:spPr>
          <a:xfrm>
            <a:off x="5573519" y="3029033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инфраструктура»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FFB24C8-97E4-4FA2-8F72-02BE2C3E54F6}"/>
              </a:ext>
            </a:extLst>
          </p:cNvPr>
          <p:cNvSpPr/>
          <p:nvPr/>
        </p:nvSpPr>
        <p:spPr>
          <a:xfrm>
            <a:off x="5573519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B7253C2B-3842-403D-9AAB-A0DC2DB5D27D}"/>
              </a:ext>
            </a:extLst>
          </p:cNvPr>
          <p:cNvSpPr/>
          <p:nvPr/>
        </p:nvSpPr>
        <p:spPr>
          <a:xfrm>
            <a:off x="5573519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C35852F-A366-462D-9A68-735E51243F8C}"/>
              </a:ext>
            </a:extLst>
          </p:cNvPr>
          <p:cNvSpPr/>
          <p:nvPr/>
        </p:nvSpPr>
        <p:spPr>
          <a:xfrm>
            <a:off x="5573519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Ростелеком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16D2469-375C-4C10-BFB3-BE0FF107F245}"/>
              </a:ext>
            </a:extLst>
          </p:cNvPr>
          <p:cNvSpPr/>
          <p:nvPr/>
        </p:nvSpPr>
        <p:spPr>
          <a:xfrm>
            <a:off x="5573519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инфраструктура»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3902222-30B5-4788-ACBE-734538132EC7}"/>
              </a:ext>
            </a:extLst>
          </p:cNvPr>
          <p:cNvSpPr/>
          <p:nvPr/>
        </p:nvSpPr>
        <p:spPr>
          <a:xfrm>
            <a:off x="7316872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8ED027C-7AE6-4421-8858-3E57A1172129}"/>
              </a:ext>
            </a:extLst>
          </p:cNvPr>
          <p:cNvSpPr/>
          <p:nvPr/>
        </p:nvSpPr>
        <p:spPr>
          <a:xfrm>
            <a:off x="7316872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4A6F26B-568A-4309-9FFD-0AC6301F0F73}"/>
              </a:ext>
            </a:extLst>
          </p:cNvPr>
          <p:cNvSpPr/>
          <p:nvPr/>
        </p:nvSpPr>
        <p:spPr>
          <a:xfrm>
            <a:off x="7316872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Сбербанк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7C5CCB14-9CB0-4D5E-B5C1-1E6E66C6960E}"/>
              </a:ext>
            </a:extLst>
          </p:cNvPr>
          <p:cNvSpPr/>
          <p:nvPr/>
        </p:nvSpPr>
        <p:spPr>
          <a:xfrm>
            <a:off x="7316872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безопасность»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910603EA-D304-4C81-98A7-51C3960CF2BF}"/>
              </a:ext>
            </a:extLst>
          </p:cNvPr>
          <p:cNvSpPr/>
          <p:nvPr/>
        </p:nvSpPr>
        <p:spPr>
          <a:xfrm>
            <a:off x="10168773" y="1849947"/>
            <a:ext cx="1743353" cy="118364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DC161CD1-CA34-434F-9E09-0B91CA5C86CB}"/>
              </a:ext>
            </a:extLst>
          </p:cNvPr>
          <p:cNvSpPr/>
          <p:nvPr/>
        </p:nvSpPr>
        <p:spPr>
          <a:xfrm>
            <a:off x="10168773" y="3033587"/>
            <a:ext cx="1743353" cy="18242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D463F01-41CE-477C-ABE4-E95230A4C523}"/>
              </a:ext>
            </a:extLst>
          </p:cNvPr>
          <p:cNvSpPr/>
          <p:nvPr/>
        </p:nvSpPr>
        <p:spPr>
          <a:xfrm>
            <a:off x="10168773" y="1847670"/>
            <a:ext cx="1743353" cy="118364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_______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63D92072-DB81-4043-B980-CDAB6DE110AC}"/>
              </a:ext>
            </a:extLst>
          </p:cNvPr>
          <p:cNvSpPr/>
          <p:nvPr/>
        </p:nvSpPr>
        <p:spPr>
          <a:xfrm>
            <a:off x="10168773" y="3031310"/>
            <a:ext cx="1743353" cy="182425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Новые направления</a:t>
            </a:r>
          </a:p>
        </p:txBody>
      </p:sp>
      <p:sp>
        <p:nvSpPr>
          <p:cNvPr id="81" name="Стрелка: влево 80">
            <a:extLst>
              <a:ext uri="{FF2B5EF4-FFF2-40B4-BE49-F238E27FC236}">
                <a16:creationId xmlns:a16="http://schemas.microsoft.com/office/drawing/2014/main" xmlns="" id="{00144F8C-5263-4CBE-AA42-707002913659}"/>
              </a:ext>
            </a:extLst>
          </p:cNvPr>
          <p:cNvSpPr/>
          <p:nvPr/>
        </p:nvSpPr>
        <p:spPr>
          <a:xfrm>
            <a:off x="9204960" y="3208898"/>
            <a:ext cx="754208" cy="804302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5AB0F87-507F-4F2A-8DBB-819EF3B56F8A}"/>
              </a:ext>
            </a:extLst>
          </p:cNvPr>
          <p:cNvSpPr txBox="1"/>
          <p:nvPr/>
        </p:nvSpPr>
        <p:spPr>
          <a:xfrm>
            <a:off x="3046326" y="1193206"/>
            <a:ext cx="380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Утвержденные центры компетенций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26F256-2A58-4061-A743-1F38907E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D6F-0437-43D8-B613-701E7AF2318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651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70268" y="72550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1344832" y="2501012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16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203633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Предложение по созданию нового центра компетенций в области стандартизации информационных технологий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B96482C5-EFFC-4113-8024-A96494EEAFF3}"/>
              </a:ext>
            </a:extLst>
          </p:cNvPr>
          <p:cNvSpPr/>
          <p:nvPr/>
        </p:nvSpPr>
        <p:spPr>
          <a:xfrm>
            <a:off x="234500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Фонд «Сколково»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793B5347-F807-4B61-8E65-5DCD2EEFB510}"/>
              </a:ext>
            </a:extLst>
          </p:cNvPr>
          <p:cNvSpPr/>
          <p:nvPr/>
        </p:nvSpPr>
        <p:spPr>
          <a:xfrm>
            <a:off x="234500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943AD64E-5FB5-4329-8A8E-B7CDFA0B42EC}"/>
              </a:ext>
            </a:extLst>
          </p:cNvPr>
          <p:cNvSpPr/>
          <p:nvPr/>
        </p:nvSpPr>
        <p:spPr>
          <a:xfrm>
            <a:off x="2014173" y="1845393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D87452C3-C5A7-449B-A1BC-025D02C140A7}"/>
              </a:ext>
            </a:extLst>
          </p:cNvPr>
          <p:cNvSpPr/>
          <p:nvPr/>
        </p:nvSpPr>
        <p:spPr>
          <a:xfrm>
            <a:off x="2014173" y="3029033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2BC2794A-B754-4F02-AF5B-C92C6A9DC8D9}"/>
              </a:ext>
            </a:extLst>
          </p:cNvPr>
          <p:cNvSpPr/>
          <p:nvPr/>
        </p:nvSpPr>
        <p:spPr>
          <a:xfrm>
            <a:off x="2014173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6405412A-70C7-4CA4-B151-3EB87CFA1A6B}"/>
              </a:ext>
            </a:extLst>
          </p:cNvPr>
          <p:cNvSpPr/>
          <p:nvPr/>
        </p:nvSpPr>
        <p:spPr>
          <a:xfrm>
            <a:off x="2014173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«Кадры и образование»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A5EB3E63-9125-4580-BFB2-9ECB56AFEF28}"/>
              </a:ext>
            </a:extLst>
          </p:cNvPr>
          <p:cNvSpPr/>
          <p:nvPr/>
        </p:nvSpPr>
        <p:spPr>
          <a:xfrm>
            <a:off x="3793846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xmlns="" id="{9D113240-D93E-4685-8FA0-0C8E84FCDFB3}"/>
              </a:ext>
            </a:extLst>
          </p:cNvPr>
          <p:cNvSpPr/>
          <p:nvPr/>
        </p:nvSpPr>
        <p:spPr>
          <a:xfrm>
            <a:off x="3793846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4FEF5C6-F73B-429A-816A-6B968415806B}"/>
              </a:ext>
            </a:extLst>
          </p:cNvPr>
          <p:cNvSpPr/>
          <p:nvPr/>
        </p:nvSpPr>
        <p:spPr>
          <a:xfrm>
            <a:off x="3793846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Ростех и Росатом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A7003A90-A32A-4432-8098-DCAED6EA2E20}"/>
              </a:ext>
            </a:extLst>
          </p:cNvPr>
          <p:cNvSpPr/>
          <p:nvPr/>
        </p:nvSpPr>
        <p:spPr>
          <a:xfrm>
            <a:off x="3793846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«Формирование исследовательских компетенций и технических заделов»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xmlns="" id="{636BE266-F6E1-4D8E-8F6B-0AFACCB9103A}"/>
              </a:ext>
            </a:extLst>
          </p:cNvPr>
          <p:cNvSpPr/>
          <p:nvPr/>
        </p:nvSpPr>
        <p:spPr>
          <a:xfrm>
            <a:off x="5573519" y="1847670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CA4F478-8A24-45A4-B359-47F3405C5FD1}"/>
              </a:ext>
            </a:extLst>
          </p:cNvPr>
          <p:cNvSpPr/>
          <p:nvPr/>
        </p:nvSpPr>
        <p:spPr>
          <a:xfrm>
            <a:off x="5573519" y="3031310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A37D515A-23C9-4C16-84DB-4D53B4FF9572}"/>
              </a:ext>
            </a:extLst>
          </p:cNvPr>
          <p:cNvSpPr/>
          <p:nvPr/>
        </p:nvSpPr>
        <p:spPr>
          <a:xfrm>
            <a:off x="5573519" y="1845393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Ростелеком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66506112-2BB8-49FE-B09F-CAAD3387A197}"/>
              </a:ext>
            </a:extLst>
          </p:cNvPr>
          <p:cNvSpPr/>
          <p:nvPr/>
        </p:nvSpPr>
        <p:spPr>
          <a:xfrm>
            <a:off x="5573519" y="3029033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инфраструктура»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8FFB24C8-97E4-4FA2-8F72-02BE2C3E54F6}"/>
              </a:ext>
            </a:extLst>
          </p:cNvPr>
          <p:cNvSpPr/>
          <p:nvPr/>
        </p:nvSpPr>
        <p:spPr>
          <a:xfrm>
            <a:off x="5573519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B7253C2B-3842-403D-9AAB-A0DC2DB5D27D}"/>
              </a:ext>
            </a:extLst>
          </p:cNvPr>
          <p:cNvSpPr/>
          <p:nvPr/>
        </p:nvSpPr>
        <p:spPr>
          <a:xfrm>
            <a:off x="5573519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C35852F-A366-462D-9A68-735E51243F8C}"/>
              </a:ext>
            </a:extLst>
          </p:cNvPr>
          <p:cNvSpPr/>
          <p:nvPr/>
        </p:nvSpPr>
        <p:spPr>
          <a:xfrm>
            <a:off x="5573519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Ростелеком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xmlns="" id="{516D2469-375C-4C10-BFB3-BE0FF107F245}"/>
              </a:ext>
            </a:extLst>
          </p:cNvPr>
          <p:cNvSpPr/>
          <p:nvPr/>
        </p:nvSpPr>
        <p:spPr>
          <a:xfrm>
            <a:off x="5573519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инфраструктура»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xmlns="" id="{F3902222-30B5-4788-ACBE-734538132EC7}"/>
              </a:ext>
            </a:extLst>
          </p:cNvPr>
          <p:cNvSpPr/>
          <p:nvPr/>
        </p:nvSpPr>
        <p:spPr>
          <a:xfrm>
            <a:off x="7316872" y="1843116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xmlns="" id="{08ED027C-7AE6-4421-8858-3E57A1172129}"/>
              </a:ext>
            </a:extLst>
          </p:cNvPr>
          <p:cNvSpPr/>
          <p:nvPr/>
        </p:nvSpPr>
        <p:spPr>
          <a:xfrm>
            <a:off x="7316872" y="3026756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4A6F26B-568A-4309-9FFD-0AC6301F0F73}"/>
              </a:ext>
            </a:extLst>
          </p:cNvPr>
          <p:cNvSpPr/>
          <p:nvPr/>
        </p:nvSpPr>
        <p:spPr>
          <a:xfrm>
            <a:off x="7316872" y="1840839"/>
            <a:ext cx="1743353" cy="1183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Сбербанк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xmlns="" id="{7C5CCB14-9CB0-4D5E-B5C1-1E6E66C6960E}"/>
              </a:ext>
            </a:extLst>
          </p:cNvPr>
          <p:cNvSpPr/>
          <p:nvPr/>
        </p:nvSpPr>
        <p:spPr>
          <a:xfrm>
            <a:off x="7316872" y="3024479"/>
            <a:ext cx="1743353" cy="18242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«Информационная безопасность»</a:t>
            </a: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910603EA-D304-4C81-98A7-51C3960CF2BF}"/>
              </a:ext>
            </a:extLst>
          </p:cNvPr>
          <p:cNvSpPr/>
          <p:nvPr/>
        </p:nvSpPr>
        <p:spPr>
          <a:xfrm>
            <a:off x="10168773" y="1849947"/>
            <a:ext cx="1743353" cy="118364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 «Агентство стратегических инициатив»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DC161CD1-CA34-434F-9E09-0B91CA5C86CB}"/>
              </a:ext>
            </a:extLst>
          </p:cNvPr>
          <p:cNvSpPr/>
          <p:nvPr/>
        </p:nvSpPr>
        <p:spPr>
          <a:xfrm>
            <a:off x="10168773" y="3033587"/>
            <a:ext cx="1743353" cy="182425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«Нормативное регулирование»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xmlns="" id="{ED463F01-41CE-477C-ABE4-E95230A4C523}"/>
              </a:ext>
            </a:extLst>
          </p:cNvPr>
          <p:cNvSpPr/>
          <p:nvPr/>
        </p:nvSpPr>
        <p:spPr>
          <a:xfrm>
            <a:off x="10168773" y="1847670"/>
            <a:ext cx="1743353" cy="1183640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РСПП</a:t>
            </a:r>
          </a:p>
          <a:p>
            <a:pPr algn="ctr"/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63D92072-DB81-4043-B980-CDAB6DE110AC}"/>
              </a:ext>
            </a:extLst>
          </p:cNvPr>
          <p:cNvSpPr/>
          <p:nvPr/>
        </p:nvSpPr>
        <p:spPr>
          <a:xfrm>
            <a:off x="10168773" y="3031310"/>
            <a:ext cx="1743353" cy="1824255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ЦК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«Стандарты информационных технологий»</a:t>
            </a:r>
          </a:p>
        </p:txBody>
      </p:sp>
      <p:sp>
        <p:nvSpPr>
          <p:cNvPr id="81" name="Стрелка: влево 80">
            <a:extLst>
              <a:ext uri="{FF2B5EF4-FFF2-40B4-BE49-F238E27FC236}">
                <a16:creationId xmlns:a16="http://schemas.microsoft.com/office/drawing/2014/main" xmlns="" id="{00144F8C-5263-4CBE-AA42-707002913659}"/>
              </a:ext>
            </a:extLst>
          </p:cNvPr>
          <p:cNvSpPr/>
          <p:nvPr/>
        </p:nvSpPr>
        <p:spPr>
          <a:xfrm>
            <a:off x="9204960" y="3208898"/>
            <a:ext cx="754208" cy="804302"/>
          </a:xfrm>
          <a:prstGeom prst="lef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A5AB0F87-507F-4F2A-8DBB-819EF3B56F8A}"/>
              </a:ext>
            </a:extLst>
          </p:cNvPr>
          <p:cNvSpPr txBox="1"/>
          <p:nvPr/>
        </p:nvSpPr>
        <p:spPr>
          <a:xfrm>
            <a:off x="3046326" y="1193206"/>
            <a:ext cx="380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Утвержденные центры компетенций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55DF9C5D-4F9F-4FAB-A165-F6D1F4C0F3EE}"/>
              </a:ext>
            </a:extLst>
          </p:cNvPr>
          <p:cNvSpPr txBox="1"/>
          <p:nvPr/>
        </p:nvSpPr>
        <p:spPr>
          <a:xfrm>
            <a:off x="9645085" y="1041266"/>
            <a:ext cx="2283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Предлагаемый центр</a:t>
            </a:r>
          </a:p>
          <a:p>
            <a:pPr algn="ctr"/>
            <a:r>
              <a:rPr lang="ru-RU" dirty="0"/>
              <a:t>компетенций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726F256-2A58-4061-A743-1F38907E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D0D6F-0437-43D8-B613-701E7AF23181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7003DCE-FDAE-48C2-BB42-42807293FD1B}"/>
              </a:ext>
            </a:extLst>
          </p:cNvPr>
          <p:cNvSpPr/>
          <p:nvPr/>
        </p:nvSpPr>
        <p:spPr>
          <a:xfrm>
            <a:off x="2023228" y="5358384"/>
            <a:ext cx="8145546" cy="64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Индустрии 4.0 – нормативы и стандарты </a:t>
            </a:r>
            <a:r>
              <a:rPr lang="ru-RU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разделены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разным рабочим группам</a:t>
            </a:r>
          </a:p>
        </p:txBody>
      </p:sp>
      <p:sp>
        <p:nvSpPr>
          <p:cNvPr id="10" name="Стрелка: изогнутая вверх 9">
            <a:extLst>
              <a:ext uri="{FF2B5EF4-FFF2-40B4-BE49-F238E27FC236}">
                <a16:creationId xmlns:a16="http://schemas.microsoft.com/office/drawing/2014/main" xmlns="" id="{D8E0D3EF-4DF7-4EE3-B37B-9267092A0208}"/>
              </a:ext>
            </a:extLst>
          </p:cNvPr>
          <p:cNvSpPr/>
          <p:nvPr/>
        </p:nvSpPr>
        <p:spPr>
          <a:xfrm>
            <a:off x="10351008" y="5023310"/>
            <a:ext cx="966874" cy="724218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: изогнутая вверх 39">
            <a:extLst>
              <a:ext uri="{FF2B5EF4-FFF2-40B4-BE49-F238E27FC236}">
                <a16:creationId xmlns:a16="http://schemas.microsoft.com/office/drawing/2014/main" xmlns="" id="{0BD42C3E-7A93-483F-B03F-8F8182F48DDD}"/>
              </a:ext>
            </a:extLst>
          </p:cNvPr>
          <p:cNvSpPr/>
          <p:nvPr/>
        </p:nvSpPr>
        <p:spPr>
          <a:xfrm flipH="1">
            <a:off x="874118" y="5023310"/>
            <a:ext cx="966874" cy="724218"/>
          </a:xfrm>
          <a:prstGeom prst="bent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A31DD67-98FD-46C7-8865-ECFC1871DF29}"/>
              </a:ext>
            </a:extLst>
          </p:cNvPr>
          <p:cNvSpPr/>
          <p:nvPr/>
        </p:nvSpPr>
        <p:spPr>
          <a:xfrm>
            <a:off x="356616" y="4425696"/>
            <a:ext cx="1484376" cy="2862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Стандарты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D746B5C-437B-4F5F-A3AD-8D57E32EB543}"/>
              </a:ext>
            </a:extLst>
          </p:cNvPr>
          <p:cNvCxnSpPr/>
          <p:nvPr/>
        </p:nvCxnSpPr>
        <p:spPr>
          <a:xfrm>
            <a:off x="1840992" y="4645152"/>
            <a:ext cx="832778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51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17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39642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Задачи,</a:t>
            </a:r>
            <a:r>
              <a:rPr lang="ru-RU" sz="2400" b="1" baseline="0" dirty="0">
                <a:solidFill>
                  <a:schemeClr val="accent1"/>
                </a:solidFill>
              </a:rPr>
              <a:t> возлагаемые на центр компетенций в области ИТ стандартизации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954" y="6356349"/>
            <a:ext cx="4114800" cy="365125"/>
          </a:xfrm>
        </p:spPr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770BEC-CDF3-4D7F-BF12-746F18B5C141}"/>
              </a:ext>
            </a:extLst>
          </p:cNvPr>
          <p:cNvSpPr/>
          <p:nvPr/>
        </p:nvSpPr>
        <p:spPr>
          <a:xfrm>
            <a:off x="447650" y="3730427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Координация работ по формированию проектов программ национальной, межгосударственной и международной ИТ стандартизации на межотраслевом уровне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D8670C1-A023-4112-BA16-66C95F3733AE}"/>
              </a:ext>
            </a:extLst>
          </p:cNvPr>
          <p:cNvSpPr/>
          <p:nvPr/>
        </p:nvSpPr>
        <p:spPr>
          <a:xfrm>
            <a:off x="447650" y="1242926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Информационное обеспечение заинтересованных организаций в области ИТ стандартизации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37BEB6E2-E90B-4D95-9CC3-BE6FA1D25C4C}"/>
              </a:ext>
            </a:extLst>
          </p:cNvPr>
          <p:cNvSpPr/>
          <p:nvPr/>
        </p:nvSpPr>
        <p:spPr>
          <a:xfrm>
            <a:off x="3308827" y="1245450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Практическая помощь в подготовке, прохождении и утверждении национальных, межгосударственных и международных ИТ стандартов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F0C7062-2DF6-48D8-B530-3557D83BBEDE}"/>
              </a:ext>
            </a:extLst>
          </p:cNvPr>
          <p:cNvSpPr/>
          <p:nvPr/>
        </p:nvSpPr>
        <p:spPr>
          <a:xfrm>
            <a:off x="3308828" y="3730428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и проведение </a:t>
            </a:r>
            <a:r>
              <a:rPr lang="ru-RU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научных исследований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области ИТ стандартизации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2813D-07E4-49E3-BFAA-1C165F70D461}"/>
              </a:ext>
            </a:extLst>
          </p:cNvPr>
          <p:cNvSpPr/>
          <p:nvPr/>
        </p:nvSpPr>
        <p:spPr>
          <a:xfrm>
            <a:off x="9066143" y="3730427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Популяризация ИТ стандартизации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09720E-EE8C-432F-9BA8-41F66BCFE411}"/>
              </a:ext>
            </a:extLst>
          </p:cNvPr>
          <p:cNvSpPr/>
          <p:nvPr/>
        </p:nvSpPr>
        <p:spPr>
          <a:xfrm>
            <a:off x="9066143" y="1260433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Обучение в области ИТ стандартизации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CD000B6-313F-47F7-B3D0-DAB78193474C}"/>
              </a:ext>
            </a:extLst>
          </p:cNvPr>
          <p:cNvSpPr/>
          <p:nvPr/>
        </p:nvSpPr>
        <p:spPr>
          <a:xfrm>
            <a:off x="6184354" y="3730427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Разработка предложений в области совершенствования законодательной и нормативной базы в сфере ИТ стандартизации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9E50235-BE49-46C3-9F68-E5DA9A509BCD}"/>
              </a:ext>
            </a:extLst>
          </p:cNvPr>
          <p:cNvSpPr/>
          <p:nvPr/>
        </p:nvSpPr>
        <p:spPr>
          <a:xfrm>
            <a:off x="6170004" y="1223774"/>
            <a:ext cx="2743691" cy="23873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Разъяснение содержательной части и практического применения действующих ИТ стандартов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FC73EEB-19EC-45FE-95B2-8D52713F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833-D5B6-4978-BD43-4A4C80EE0384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11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18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193" y="473944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Предпосылки для создания Центра компетенций в области ИТ стандартизации на базе Комитета РСПП по техническому регулированию, стандартизации и оценке соответствия и ТК-МТК-22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7213" y="6418956"/>
            <a:ext cx="4114800" cy="365125"/>
          </a:xfrm>
        </p:spPr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8833DBE8-5EEF-4C34-BE82-7EAAC261F39E}"/>
              </a:ext>
            </a:extLst>
          </p:cNvPr>
          <p:cNvSpPr/>
          <p:nvPr/>
        </p:nvSpPr>
        <p:spPr>
          <a:xfrm>
            <a:off x="8993804" y="1478155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Координируемая организация (ИАВЦ), </a:t>
            </a: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разработала за последние 6 лет 57 ИТ стандартов, которые приняты ФА «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Росстандарт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1178B178-1383-4D3E-9439-88464F444737}"/>
              </a:ext>
            </a:extLst>
          </p:cNvPr>
          <p:cNvSpPr/>
          <p:nvPr/>
        </p:nvSpPr>
        <p:spPr>
          <a:xfrm>
            <a:off x="404843" y="1460445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Комитете работает более 2000 экспертов от предприятий и организаций практически всех отраслей промышленности, что позволяет работать на межотраслевом уровне.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28064FAC-F275-40BE-8F08-BAD0E8B8D77F}"/>
              </a:ext>
            </a:extLst>
          </p:cNvPr>
          <p:cNvSpPr/>
          <p:nvPr/>
        </p:nvSpPr>
        <p:spPr>
          <a:xfrm>
            <a:off x="3283821" y="3800313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 безе материалов ТК-22 ведется подготовка студентов в МИРЭА, МГТУ «СТАНКИН»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46FBAA2C-CF96-483C-A0DE-438286E1960F}"/>
              </a:ext>
            </a:extLst>
          </p:cNvPr>
          <p:cNvSpPr/>
          <p:nvPr/>
        </p:nvSpPr>
        <p:spPr>
          <a:xfrm>
            <a:off x="9054034" y="3800312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Создание ЦК на базе РСПП одобрено Комитетом по цифровой экономике и  подкомитетом по цифровой экономике и инновациям Международного комитетом РСПП 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F29E1DC3-E4F4-4539-9B1C-AE107800698F}"/>
              </a:ext>
            </a:extLst>
          </p:cNvPr>
          <p:cNvSpPr/>
          <p:nvPr/>
        </p:nvSpPr>
        <p:spPr>
          <a:xfrm>
            <a:off x="3269193" y="1478155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Широкие международные связи Комитета в области стандартизации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8ACCF6FC-2E6E-4C4F-B677-C353937DA162}"/>
              </a:ext>
            </a:extLst>
          </p:cNvPr>
          <p:cNvSpPr/>
          <p:nvPr/>
        </p:nvSpPr>
        <p:spPr>
          <a:xfrm>
            <a:off x="428829" y="3800312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Координируемый ИАВЦ более 4 лет выпускает электронный научный журнал «ИТ Стандарт»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88E36BC6-4C8A-4D09-A4BD-890EEB9E520E}"/>
              </a:ext>
            </a:extLst>
          </p:cNvPr>
          <p:cNvSpPr/>
          <p:nvPr/>
        </p:nvSpPr>
        <p:spPr>
          <a:xfrm>
            <a:off x="6201945" y="3812594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Координируемый ИАВЦ ежегодно проводит конференцию ИТ-Стандарт. В 2018 г. будет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IX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ежегодная конференция.</a:t>
            </a:r>
          </a:p>
        </p:txBody>
      </p:sp>
      <p:sp>
        <p:nvSpPr>
          <p:cNvPr id="16" name="Прямоугольник: скругленные углы 9">
            <a:extLst>
              <a:ext uri="{FF2B5EF4-FFF2-40B4-BE49-F238E27FC236}">
                <a16:creationId xmlns:a16="http://schemas.microsoft.com/office/drawing/2014/main" xmlns="" id="{8833DBE8-5EEF-4C34-BE82-7EAAC261F39E}"/>
              </a:ext>
            </a:extLst>
          </p:cNvPr>
          <p:cNvSpPr/>
          <p:nvPr/>
        </p:nvSpPr>
        <p:spPr>
          <a:xfrm>
            <a:off x="6141715" y="1503311"/>
            <a:ext cx="2791859" cy="22280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ТК-МТК-22 охватывает подавляющую часть проблематики ИТ и 11 лет работает на национальном, межгосударственном и международном уровне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D0494C-8E0C-425E-9475-A7C391F9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0AA67-31C6-45D2-9E20-7EC1BD037C9B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85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599857" y="6429920"/>
            <a:ext cx="2743200" cy="365125"/>
          </a:xfrm>
        </p:spPr>
        <p:txBody>
          <a:bodyPr/>
          <a:lstStyle/>
          <a:p>
            <a:fld id="{D6B2C554-6A6A-4146-9659-F33982CB5CEA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4972361" y="642762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ТК-МТК-22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Национальный и межгосударственный технические комитеты по стандартизации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«Информационные технологии»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6909239" y="170300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МСТРС в сфере ИТ </a:t>
            </a:r>
            <a:r>
              <a:rPr lang="ru-RU" sz="1200" dirty="0">
                <a:solidFill>
                  <a:schemeClr val="tx1"/>
                </a:solidFill>
              </a:rPr>
              <a:t>Межотраслевой Совет в сфере ИТ при комитете  РСПП по техническому регулированию, стандартизации и оценке соответствия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035483" y="170300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ООО «ИАВЦ»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Информационно – аналитический вычислительный центр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3035483" y="3741532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МОСИТ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Кафедра МТУ МИРЭА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«Математическое обеспечение и стандартизация информационных технологий»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6909239" y="373318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СДС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«ИТ-Стандарт»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Система добровольной сертификации «ИТ-Стандарт»</a:t>
            </a:r>
          </a:p>
        </p:txBody>
      </p:sp>
      <p:sp>
        <p:nvSpPr>
          <p:cNvPr id="12" name="Шестиугольник 11"/>
          <p:cNvSpPr/>
          <p:nvPr/>
        </p:nvSpPr>
        <p:spPr>
          <a:xfrm>
            <a:off x="4972361" y="4770579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Электронный Журнал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«ИТ-Стандарт»</a:t>
            </a:r>
          </a:p>
          <a:p>
            <a:pPr algn="ctr"/>
            <a:endParaRPr lang="ru-RU" sz="1400" b="1" dirty="0">
              <a:solidFill>
                <a:srgbClr val="0070C0"/>
              </a:solidFill>
            </a:endParaRPr>
          </a:p>
          <a:p>
            <a:pPr algn="ctr"/>
            <a:r>
              <a:rPr lang="ru-RU" sz="1400" b="1" dirty="0">
                <a:solidFill>
                  <a:srgbClr val="0070C0"/>
                </a:solidFill>
              </a:rPr>
              <a:t>КОНФЕРЕНЦИИ</a:t>
            </a:r>
          </a:p>
        </p:txBody>
      </p:sp>
      <p:sp>
        <p:nvSpPr>
          <p:cNvPr id="13" name="Шестиугольник 12"/>
          <p:cNvSpPr/>
          <p:nvPr/>
        </p:nvSpPr>
        <p:spPr>
          <a:xfrm>
            <a:off x="5143133" y="2851396"/>
            <a:ext cx="2096644" cy="1797001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РСПП. «Комитет по ТР, стандартизации и оценке соответствия» </a:t>
            </a:r>
          </a:p>
          <a:p>
            <a:pPr algn="ctr"/>
            <a:r>
              <a:rPr lang="ru-RU" sz="1400" b="1" dirty="0">
                <a:solidFill>
                  <a:srgbClr val="002060"/>
                </a:solidFill>
              </a:rPr>
              <a:t>АНО «Группа ИТ-Стандарт»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838200" y="62955"/>
            <a:ext cx="10515600" cy="593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Предложения  по созданию «Центра компетенций в области ИТ стандартизации» на базе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74005" y="642762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Экспертиза национальных, межгосударственных и международных ИТ стандартов;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проектов программ национальной, межгосударственной и международной ИТ стандартизации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274005" y="2686597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ИТ стандартов;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и сопровождение портала АНО «Группа ИТ-Стандарт»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Выполнение научных исследований в области ИТ стандартизации;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Организация проведения конференций;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00636" y="1181153"/>
            <a:ext cx="2580397" cy="128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00636" y="1177872"/>
            <a:ext cx="2580397" cy="128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274005" y="4725122"/>
            <a:ext cx="2226631" cy="170479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Подготовка специалистов в области стандартизации в сфере информационных технологий в рамках направления подготовки «Программная инженерия»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500636" y="3489072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18877" y="5456294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нутый угол 20"/>
          <p:cNvSpPr/>
          <p:nvPr/>
        </p:nvSpPr>
        <p:spPr>
          <a:xfrm>
            <a:off x="9720814" y="642762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Межотраслевая координация работ в области ИТ стандартизации;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Участие в выработке предложений в нормативной и законодательной области в сфере стандартизации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8860664" y="1836229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нутый угол 24"/>
          <p:cNvSpPr/>
          <p:nvPr/>
        </p:nvSpPr>
        <p:spPr>
          <a:xfrm>
            <a:off x="9758074" y="4734052"/>
            <a:ext cx="2226631" cy="169586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Популяризация работ в области ИТ стандартизации. Это журнал о том, что является или может стать ИТ стандартом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273647" y="6046021"/>
            <a:ext cx="2447167" cy="127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нутый угол 30"/>
          <p:cNvSpPr/>
          <p:nvPr/>
        </p:nvSpPr>
        <p:spPr>
          <a:xfrm>
            <a:off x="9758074" y="2686597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 СДС «ИТ-Стандарт»  сертифицируются объекты , которые можно представить в виде основных групп:  </a:t>
            </a:r>
            <a:r>
              <a:rPr lang="ru-RU" sz="1200" b="1" dirty="0">
                <a:solidFill>
                  <a:schemeClr val="tx1"/>
                </a:solidFill>
              </a:rPr>
              <a:t>продукты, процессы, услуги, физические лица</a:t>
            </a:r>
            <a:r>
              <a:rPr lang="x-none" sz="1200" dirty="0">
                <a:solidFill>
                  <a:schemeClr val="tx1"/>
                </a:solidFill>
              </a:rPr>
              <a:t> </a:t>
            </a:r>
            <a:r>
              <a:rPr lang="ru-RU" sz="1200" dirty="0">
                <a:solidFill>
                  <a:schemeClr val="tx1"/>
                </a:solidFill>
              </a:rPr>
              <a:t>. </a:t>
            </a:r>
            <a:endParaRPr lang="ru-RU" sz="12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897924" y="3941124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: вверх 5">
            <a:extLst>
              <a:ext uri="{FF2B5EF4-FFF2-40B4-BE49-F238E27FC236}">
                <a16:creationId xmlns:a16="http://schemas.microsoft.com/office/drawing/2014/main" xmlns="" id="{F655027E-673F-40BA-8843-4D21418424CD}"/>
              </a:ext>
            </a:extLst>
          </p:cNvPr>
          <p:cNvSpPr/>
          <p:nvPr/>
        </p:nvSpPr>
        <p:spPr>
          <a:xfrm>
            <a:off x="5884318" y="2443146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верх 27">
            <a:extLst>
              <a:ext uri="{FF2B5EF4-FFF2-40B4-BE49-F238E27FC236}">
                <a16:creationId xmlns:a16="http://schemas.microsoft.com/office/drawing/2014/main" xmlns="" id="{F9F8DCFA-5ACD-47E3-8B85-9D04D38EC794}"/>
              </a:ext>
            </a:extLst>
          </p:cNvPr>
          <p:cNvSpPr/>
          <p:nvPr/>
        </p:nvSpPr>
        <p:spPr>
          <a:xfrm rot="3720000">
            <a:off x="6835863" y="3031719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: вверх 28">
            <a:extLst>
              <a:ext uri="{FF2B5EF4-FFF2-40B4-BE49-F238E27FC236}">
                <a16:creationId xmlns:a16="http://schemas.microsoft.com/office/drawing/2014/main" xmlns="" id="{3EC5AB06-23AC-46F5-A7E8-FD3C4BF14D88}"/>
              </a:ext>
            </a:extLst>
          </p:cNvPr>
          <p:cNvSpPr/>
          <p:nvPr/>
        </p:nvSpPr>
        <p:spPr>
          <a:xfrm rot="-6780000">
            <a:off x="4931400" y="3997858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Стрелка: вверх 29">
            <a:extLst>
              <a:ext uri="{FF2B5EF4-FFF2-40B4-BE49-F238E27FC236}">
                <a16:creationId xmlns:a16="http://schemas.microsoft.com/office/drawing/2014/main" xmlns="" id="{C3F00C2C-833D-444F-A371-22F002601DCC}"/>
              </a:ext>
            </a:extLst>
          </p:cNvPr>
          <p:cNvSpPr/>
          <p:nvPr/>
        </p:nvSpPr>
        <p:spPr>
          <a:xfrm rot="7020000">
            <a:off x="6893456" y="4050497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трелка: вверх 32">
            <a:extLst>
              <a:ext uri="{FF2B5EF4-FFF2-40B4-BE49-F238E27FC236}">
                <a16:creationId xmlns:a16="http://schemas.microsoft.com/office/drawing/2014/main" xmlns="" id="{57662992-2BCA-4F08-A095-930AC5258311}"/>
              </a:ext>
            </a:extLst>
          </p:cNvPr>
          <p:cNvSpPr/>
          <p:nvPr/>
        </p:nvSpPr>
        <p:spPr>
          <a:xfrm rot="-3600000">
            <a:off x="4903775" y="2963748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: вверх 33">
            <a:extLst>
              <a:ext uri="{FF2B5EF4-FFF2-40B4-BE49-F238E27FC236}">
                <a16:creationId xmlns:a16="http://schemas.microsoft.com/office/drawing/2014/main" xmlns="" id="{7FB2B83A-CEF3-4AA8-98E1-5B3298628B69}"/>
              </a:ext>
            </a:extLst>
          </p:cNvPr>
          <p:cNvSpPr/>
          <p:nvPr/>
        </p:nvSpPr>
        <p:spPr>
          <a:xfrm rot="10800000">
            <a:off x="5890146" y="4577233"/>
            <a:ext cx="467710" cy="362607"/>
          </a:xfrm>
          <a:prstGeom prst="up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0415DC0-EC90-48D0-9705-0D589EF6E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59497" y="-12800"/>
            <a:ext cx="964407" cy="681515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648C47F-7CAF-4425-9CCA-3475C1F1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7857" y="6429920"/>
            <a:ext cx="4114800" cy="365125"/>
          </a:xfrm>
        </p:spPr>
        <p:txBody>
          <a:bodyPr/>
          <a:lstStyle/>
          <a:p>
            <a:r>
              <a:rPr lang="ru-RU"/>
              <a:t>ИТ-Стандарт     С. Головин</a:t>
            </a:r>
            <a:endParaRPr lang="ru-RU" dirty="0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388E86DB-6DA9-4D2F-B733-5B1C9D4909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730726" y="6058769"/>
            <a:ext cx="461751" cy="326304"/>
          </a:xfrm>
          <a:prstGeom prst="rect">
            <a:avLst/>
          </a:prstGeom>
        </p:spPr>
      </p:pic>
      <p:sp>
        <p:nvSpPr>
          <p:cNvPr id="19" name="Дата 18">
            <a:extLst>
              <a:ext uri="{FF2B5EF4-FFF2-40B4-BE49-F238E27FC236}">
                <a16:creationId xmlns:a16="http://schemas.microsoft.com/office/drawing/2014/main" xmlns="" id="{30D887BD-938C-4C65-B801-C2623633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B6C4B-238E-4BBC-AE57-F225FC3A36D2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9631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87940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Причины возникновения  проблем в ИТ стандартизации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3DBCBEE-6106-442F-9878-3B0CEB55A88F}"/>
              </a:ext>
            </a:extLst>
          </p:cNvPr>
          <p:cNvSpPr/>
          <p:nvPr/>
        </p:nvSpPr>
        <p:spPr>
          <a:xfrm>
            <a:off x="838200" y="1403267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Нет своих разработок – не нужны стандарты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F4E467D-43FD-4333-8D2C-B39975140E7F}"/>
              </a:ext>
            </a:extLst>
          </p:cNvPr>
          <p:cNvSpPr/>
          <p:nvPr/>
        </p:nvSpPr>
        <p:spPr>
          <a:xfrm>
            <a:off x="4605338" y="1403267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ИТ в основном все закупалось. Стандарты там уже заложены.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15EF1D7-6816-4F8F-99FD-D9355C5242B8}"/>
              </a:ext>
            </a:extLst>
          </p:cNvPr>
          <p:cNvSpPr/>
          <p:nvPr/>
        </p:nvSpPr>
        <p:spPr>
          <a:xfrm>
            <a:off x="8372476" y="1403267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Потерян опыт в ИТ стандартизации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C9845CDA-24D4-49CA-ACD0-AE4CDF6A5161}"/>
              </a:ext>
            </a:extLst>
          </p:cNvPr>
          <p:cNvSpPr/>
          <p:nvPr/>
        </p:nvSpPr>
        <p:spPr>
          <a:xfrm>
            <a:off x="8372476" y="4039749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Приходит понимание – без своих стандартов потеря суверенитета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7D2CC02-6308-4EC2-8D36-4102F9785F3B}"/>
              </a:ext>
            </a:extLst>
          </p:cNvPr>
          <p:cNvSpPr/>
          <p:nvPr/>
        </p:nvSpPr>
        <p:spPr>
          <a:xfrm>
            <a:off x="838199" y="4039749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Пст</a:t>
            </a:r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   Что делать?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F489357-CE62-4CF9-848F-0C33ADE2F64B}"/>
              </a:ext>
            </a:extLst>
          </p:cNvPr>
          <p:cNvSpPr/>
          <p:nvPr/>
        </p:nvSpPr>
        <p:spPr>
          <a:xfrm>
            <a:off x="4605338" y="4039749"/>
            <a:ext cx="2819400" cy="15471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Срочно нужны стандарты!!!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6336C15B-2558-4665-AF41-1F40147CEFA6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3657600" y="2176818"/>
            <a:ext cx="9477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152E157E-7265-45C0-A90A-B045149F6446}"/>
              </a:ext>
            </a:extLst>
          </p:cNvPr>
          <p:cNvCxnSpPr/>
          <p:nvPr/>
        </p:nvCxnSpPr>
        <p:spPr>
          <a:xfrm>
            <a:off x="7424738" y="2134311"/>
            <a:ext cx="9477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7CF7CDF9-B14B-4829-AB8A-5620B3111C1F}"/>
              </a:ext>
            </a:extLst>
          </p:cNvPr>
          <p:cNvCxnSpPr>
            <a:endCxn id="12" idx="0"/>
          </p:cNvCxnSpPr>
          <p:nvPr/>
        </p:nvCxnSpPr>
        <p:spPr>
          <a:xfrm>
            <a:off x="9782176" y="2996803"/>
            <a:ext cx="0" cy="104294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49E3F42E-1B19-40E5-9998-7ED78C5CC611}"/>
              </a:ext>
            </a:extLst>
          </p:cNvPr>
          <p:cNvCxnSpPr/>
          <p:nvPr/>
        </p:nvCxnSpPr>
        <p:spPr>
          <a:xfrm flipH="1">
            <a:off x="7424738" y="4748923"/>
            <a:ext cx="9477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CFF4FB87-16F2-4761-A0CE-A1A652FDDC60}"/>
              </a:ext>
            </a:extLst>
          </p:cNvPr>
          <p:cNvCxnSpPr/>
          <p:nvPr/>
        </p:nvCxnSpPr>
        <p:spPr>
          <a:xfrm flipH="1">
            <a:off x="3629026" y="4756777"/>
            <a:ext cx="94773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07C1FC7-957E-4524-9602-F84BA917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53DF-855B-4E28-875D-C8FB7C397A07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678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1F4FE47-FBA8-4843-A85F-9E53901415DE}"/>
              </a:ext>
            </a:extLst>
          </p:cNvPr>
          <p:cNvSpPr/>
          <p:nvPr/>
        </p:nvSpPr>
        <p:spPr>
          <a:xfrm>
            <a:off x="2780710" y="4303683"/>
            <a:ext cx="3189500" cy="1499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20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0398" y="241913"/>
            <a:ext cx="10515600" cy="80743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Центр компетенций  в области ИТ стандартизации</a:t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(на базе АНО «ИТ- стандарт»)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09F-45C9-4EEA-AF9E-15225A6BF834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E09F14D-C733-4D64-8CBC-E96A74A38D19}"/>
              </a:ext>
            </a:extLst>
          </p:cNvPr>
          <p:cNvSpPr/>
          <p:nvPr/>
        </p:nvSpPr>
        <p:spPr>
          <a:xfrm>
            <a:off x="2780710" y="1492862"/>
            <a:ext cx="6630580" cy="2257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Наблюдательный Совет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E244CB99-A4F9-41C5-AD35-82156A26B581}"/>
              </a:ext>
            </a:extLst>
          </p:cNvPr>
          <p:cNvSpPr/>
          <p:nvPr/>
        </p:nvSpPr>
        <p:spPr>
          <a:xfrm>
            <a:off x="2841835" y="4657252"/>
            <a:ext cx="30672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Научно-технический совет</a:t>
            </a:r>
          </a:p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(рабочая группа)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47994D9F-D206-40E7-BBCE-D1246E31C80F}"/>
              </a:ext>
            </a:extLst>
          </p:cNvPr>
          <p:cNvSpPr/>
          <p:nvPr/>
        </p:nvSpPr>
        <p:spPr>
          <a:xfrm>
            <a:off x="6221792" y="4303683"/>
            <a:ext cx="3189500" cy="149961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B1E5E461-D4F9-4932-808B-1DC39DD51756}"/>
              </a:ext>
            </a:extLst>
          </p:cNvPr>
          <p:cNvSpPr/>
          <p:nvPr/>
        </p:nvSpPr>
        <p:spPr>
          <a:xfrm>
            <a:off x="6356249" y="4657252"/>
            <a:ext cx="28974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Координируемые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8751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21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64BB-2515-4821-A3E6-E5227DA3B381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512FAE-768C-49F7-B63E-4C684B54A9D7}"/>
              </a:ext>
            </a:extLst>
          </p:cNvPr>
          <p:cNvSpPr/>
          <p:nvPr/>
        </p:nvSpPr>
        <p:spPr>
          <a:xfrm>
            <a:off x="1520067" y="2039904"/>
            <a:ext cx="9151865" cy="20313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en-US" sz="54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sgolovin@itstandard.ru</a:t>
            </a:r>
            <a:endParaRPr lang="ru-RU" sz="5400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82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22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Заголовок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5A83-C2B9-4FA6-A5D6-651B41D1D07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9285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23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Заголовок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C722-98D0-4B54-A6A1-A716DEEAFEFA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99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24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Динамика развития Индустрии 4.0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BABD7-B8A3-4349-8DF7-3CA21F8B89DC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D220920E-7F66-4DBB-89EA-BA33983E9D75}"/>
              </a:ext>
            </a:extLst>
          </p:cNvPr>
          <p:cNvSpPr/>
          <p:nvPr/>
        </p:nvSpPr>
        <p:spPr>
          <a:xfrm>
            <a:off x="684432" y="1183219"/>
            <a:ext cx="3949929" cy="4853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338E978-DFA5-4D9C-A219-909A12C87582}"/>
              </a:ext>
            </a:extLst>
          </p:cNvPr>
          <p:cNvSpPr/>
          <p:nvPr/>
        </p:nvSpPr>
        <p:spPr>
          <a:xfrm>
            <a:off x="5297777" y="1183219"/>
            <a:ext cx="3949929" cy="48532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8176429-F68F-49C2-BD9B-26B7D3B56346}"/>
              </a:ext>
            </a:extLst>
          </p:cNvPr>
          <p:cNvSpPr/>
          <p:nvPr/>
        </p:nvSpPr>
        <p:spPr>
          <a:xfrm>
            <a:off x="909902" y="2031422"/>
            <a:ext cx="3517669" cy="1215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Президент Немецкой академии технических наук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Х. </a:t>
            </a:r>
            <a:r>
              <a:rPr lang="ru-RU" sz="1600" dirty="0" err="1">
                <a:solidFill>
                  <a:schemeClr val="tx1"/>
                </a:solidFill>
              </a:rPr>
              <a:t>Кагерман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EE6D3B8-6400-4153-9FD0-AC6FF49C2F38}"/>
              </a:ext>
            </a:extLst>
          </p:cNvPr>
          <p:cNvSpPr/>
          <p:nvPr/>
        </p:nvSpPr>
        <p:spPr>
          <a:xfrm>
            <a:off x="909900" y="3308567"/>
            <a:ext cx="3517669" cy="1215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Директор Германского Центра исследования искусственного интеллекта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В. </a:t>
            </a:r>
            <a:r>
              <a:rPr lang="ru-RU" sz="1600" dirty="0" err="1">
                <a:solidFill>
                  <a:schemeClr val="tx1"/>
                </a:solidFill>
              </a:rPr>
              <a:t>Вальстер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CD7EFC1-1143-4714-BA72-08E15E9AB5DD}"/>
              </a:ext>
            </a:extLst>
          </p:cNvPr>
          <p:cNvSpPr/>
          <p:nvPr/>
        </p:nvSpPr>
        <p:spPr>
          <a:xfrm>
            <a:off x="909901" y="4628504"/>
            <a:ext cx="3517669" cy="1215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Зав. Департаментом ключевых технологий Федерального министерства науки, образования и исследований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В.-Д. Лукас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CC3DF0E-0C52-47D6-B199-3DC5981AD982}"/>
              </a:ext>
            </a:extLst>
          </p:cNvPr>
          <p:cNvSpPr/>
          <p:nvPr/>
        </p:nvSpPr>
        <p:spPr>
          <a:xfrm>
            <a:off x="5549587" y="2059042"/>
            <a:ext cx="3517669" cy="79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BITCOM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(ИКТ)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Более 2500 членов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D194514-FB71-4D2A-88CC-9068373CA9EB}"/>
              </a:ext>
            </a:extLst>
          </p:cNvPr>
          <p:cNvSpPr/>
          <p:nvPr/>
        </p:nvSpPr>
        <p:spPr>
          <a:xfrm>
            <a:off x="5549587" y="3032674"/>
            <a:ext cx="3517669" cy="79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VDMA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(машиностроение)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3200 участников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D82FE82-ADDE-4A7B-BD8A-68AE6D8C0C93}"/>
              </a:ext>
            </a:extLst>
          </p:cNvPr>
          <p:cNvSpPr/>
          <p:nvPr/>
        </p:nvSpPr>
        <p:spPr>
          <a:xfrm>
            <a:off x="5549588" y="4006306"/>
            <a:ext cx="3517669" cy="79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ZVEI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(электроника)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DC46D89-4432-402A-BF99-D1DD421A4F36}"/>
              </a:ext>
            </a:extLst>
          </p:cNvPr>
          <p:cNvSpPr/>
          <p:nvPr/>
        </p:nvSpPr>
        <p:spPr>
          <a:xfrm>
            <a:off x="5549588" y="4979937"/>
            <a:ext cx="3517669" cy="7909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Общество им. Фраунгофера</a:t>
            </a:r>
            <a:endParaRPr lang="en-US" sz="1600" dirty="0">
              <a:solidFill>
                <a:schemeClr val="tx1"/>
              </a:solidFill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0CD3F899-5328-4651-A74F-F128F3AFB7AC}"/>
              </a:ext>
            </a:extLst>
          </p:cNvPr>
          <p:cNvSpPr/>
          <p:nvPr/>
        </p:nvSpPr>
        <p:spPr>
          <a:xfrm>
            <a:off x="9911122" y="2729066"/>
            <a:ext cx="1812174" cy="167272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 рабочих групп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xmlns="" id="{0BE0AE58-C373-4F84-A230-9FB7CD9D905B}"/>
              </a:ext>
            </a:extLst>
          </p:cNvPr>
          <p:cNvSpPr/>
          <p:nvPr/>
        </p:nvSpPr>
        <p:spPr>
          <a:xfrm>
            <a:off x="4754880" y="3429000"/>
            <a:ext cx="403959" cy="39465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xmlns="" id="{DC3083A9-9C30-4641-907A-7B53C37C0120}"/>
              </a:ext>
            </a:extLst>
          </p:cNvPr>
          <p:cNvSpPr/>
          <p:nvPr/>
        </p:nvSpPr>
        <p:spPr>
          <a:xfrm>
            <a:off x="9386644" y="3427631"/>
            <a:ext cx="403959" cy="394652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48AD7BB3-9BD3-40AF-B083-094497DD60FB}"/>
              </a:ext>
            </a:extLst>
          </p:cNvPr>
          <p:cNvSpPr/>
          <p:nvPr/>
        </p:nvSpPr>
        <p:spPr>
          <a:xfrm>
            <a:off x="1316736" y="1417320"/>
            <a:ext cx="2651760" cy="42141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Инициировали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27DDBCCD-47EE-40BF-96FC-1BEDED544554}"/>
              </a:ext>
            </a:extLst>
          </p:cNvPr>
          <p:cNvSpPr/>
          <p:nvPr/>
        </p:nvSpPr>
        <p:spPr>
          <a:xfrm>
            <a:off x="5946861" y="1311475"/>
            <a:ext cx="2651760" cy="6555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Поддержали и сформировали платформу (2013 г.)</a:t>
            </a:r>
          </a:p>
        </p:txBody>
      </p:sp>
    </p:spTree>
    <p:extLst>
      <p:ext uri="{BB962C8B-B14F-4D97-AF65-F5344CB8AC3E}">
        <p14:creationId xmlns:p14="http://schemas.microsoft.com/office/powerpoint/2010/main" xmlns="" val="25265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BCC9CA-CAD6-44C3-B0E5-A0BCAE93999D}"/>
              </a:ext>
            </a:extLst>
          </p:cNvPr>
          <p:cNvSpPr txBox="1"/>
          <p:nvPr/>
        </p:nvSpPr>
        <p:spPr>
          <a:xfrm>
            <a:off x="219458" y="2650218"/>
            <a:ext cx="3307664" cy="36009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b="1" dirty="0">
                <a:solidFill>
                  <a:srgbClr val="FF0000"/>
                </a:solidFill>
              </a:rPr>
              <a:t>Эталонные архитектуры стандарты и нормы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Исследования и инновации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Безопасность сетей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Правовые рамки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Работа и обучение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6BCC3E9-0AD6-4E98-9C48-C7429954AE6D}"/>
              </a:ext>
            </a:extLst>
          </p:cNvPr>
          <p:cNvSpPr/>
          <p:nvPr/>
        </p:nvSpPr>
        <p:spPr>
          <a:xfrm>
            <a:off x="66502" y="60960"/>
            <a:ext cx="12070080" cy="67388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28C26B-06EE-4A3E-A242-1BBAEDFAB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DEF6791-C520-4CD3-B994-DD4AE432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1498" y="6312015"/>
            <a:ext cx="1361902" cy="365125"/>
          </a:xfrm>
        </p:spPr>
        <p:txBody>
          <a:bodyPr/>
          <a:lstStyle/>
          <a:p>
            <a:fld id="{95B090EF-68E9-48C1-9302-D1A9019AC196}" type="slidenum">
              <a:rPr lang="ru-RU" sz="2400" b="1" smtClean="0">
                <a:solidFill>
                  <a:schemeClr val="tx1"/>
                </a:solidFill>
              </a:rPr>
              <a:pPr/>
              <a:t>25</a:t>
            </a:fld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4ACF2C4-A368-45A0-BDE7-6BEE890C52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851" y="127035"/>
            <a:ext cx="404622" cy="40212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85543B-4F39-48BE-9C28-E3BB8B7DEA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27035"/>
            <a:ext cx="10515600" cy="633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2700" b="1" dirty="0"/>
              <a:t>Взаимодействие Центра компетенций с Индустриальной платформой 4.0 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11" name="Дата 10">
            <a:extLst>
              <a:ext uri="{FF2B5EF4-FFF2-40B4-BE49-F238E27FC236}">
                <a16:creationId xmlns:a16="http://schemas.microsoft.com/office/drawing/2014/main" xmlns="" id="{BC1AA73E-64F7-438D-B197-50EF4E41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FFCED-0134-4FFF-A1D0-48B20F6B29E0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6AECAE-D23B-447C-B1BD-7478265B9F21}"/>
              </a:ext>
            </a:extLst>
          </p:cNvPr>
          <p:cNvSpPr txBox="1"/>
          <p:nvPr/>
        </p:nvSpPr>
        <p:spPr>
          <a:xfrm>
            <a:off x="396107" y="2115747"/>
            <a:ext cx="3217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Рабочие группы Индустрии 4.0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342E8977-8278-479A-8D77-DC5C9E5F1429}"/>
              </a:ext>
            </a:extLst>
          </p:cNvPr>
          <p:cNvSpPr/>
          <p:nvPr/>
        </p:nvSpPr>
        <p:spPr>
          <a:xfrm>
            <a:off x="4495801" y="1172230"/>
            <a:ext cx="4114799" cy="544185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 компетенций в области ИТ стандартизации 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1AD12309-2FB2-43CF-8092-9A1045DBC366}"/>
              </a:ext>
            </a:extLst>
          </p:cNvPr>
          <p:cNvCxnSpPr>
            <a:cxnSpLocks/>
          </p:cNvCxnSpPr>
          <p:nvPr/>
        </p:nvCxnSpPr>
        <p:spPr>
          <a:xfrm flipV="1">
            <a:off x="3421127" y="2865352"/>
            <a:ext cx="1365631" cy="1583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F305C51-767B-4582-9863-F34FEBCB9C08}"/>
              </a:ext>
            </a:extLst>
          </p:cNvPr>
          <p:cNvSpPr/>
          <p:nvPr/>
        </p:nvSpPr>
        <p:spPr>
          <a:xfrm>
            <a:off x="4786758" y="2742018"/>
            <a:ext cx="3604664" cy="354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</a:rPr>
              <a:t>Координация программ стандартизации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B5196B5-5CCC-4D63-B506-909D4ABD3A34}"/>
              </a:ext>
            </a:extLst>
          </p:cNvPr>
          <p:cNvSpPr/>
          <p:nvPr/>
        </p:nvSpPr>
        <p:spPr>
          <a:xfrm>
            <a:off x="4786758" y="3652457"/>
            <a:ext cx="3604664" cy="354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</a:rPr>
              <a:t>Исследования в области ИТ стандартизации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88BEB04-DB79-4866-ACBE-158A43C1CC5A}"/>
              </a:ext>
            </a:extLst>
          </p:cNvPr>
          <p:cNvSpPr/>
          <p:nvPr/>
        </p:nvSpPr>
        <p:spPr>
          <a:xfrm>
            <a:off x="4791457" y="4274691"/>
            <a:ext cx="3604664" cy="354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</a:rPr>
              <a:t>Приоритеты ИТ стандартов в области защиты информации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D32D9A-2940-42E2-99D0-25741557E688}"/>
              </a:ext>
            </a:extLst>
          </p:cNvPr>
          <p:cNvSpPr/>
          <p:nvPr/>
        </p:nvSpPr>
        <p:spPr>
          <a:xfrm>
            <a:off x="4793680" y="4955167"/>
            <a:ext cx="3604664" cy="354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</a:rPr>
              <a:t>Координация программ стандартизации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EE1B78A7-9C6B-4B40-9C0D-82960A38D47D}"/>
              </a:ext>
            </a:extLst>
          </p:cNvPr>
          <p:cNvSpPr/>
          <p:nvPr/>
        </p:nvSpPr>
        <p:spPr>
          <a:xfrm>
            <a:off x="4793680" y="5630002"/>
            <a:ext cx="3604664" cy="3547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tx1"/>
                </a:solidFill>
              </a:rPr>
              <a:t>Координация программ и стандартов обучения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48DA0822-932F-43BD-98FA-466F8A57A0C9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808917" y="3811036"/>
            <a:ext cx="1977841" cy="1878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2BF77907-4812-480C-B538-24BC77C255D7}"/>
              </a:ext>
            </a:extLst>
          </p:cNvPr>
          <p:cNvCxnSpPr>
            <a:cxnSpLocks/>
          </p:cNvCxnSpPr>
          <p:nvPr/>
        </p:nvCxnSpPr>
        <p:spPr>
          <a:xfrm>
            <a:off x="2287693" y="4460377"/>
            <a:ext cx="2499065" cy="1239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B81F4C1B-D769-4B0D-8135-7985376D87BA}"/>
              </a:ext>
            </a:extLst>
          </p:cNvPr>
          <p:cNvCxnSpPr>
            <a:cxnSpLocks/>
          </p:cNvCxnSpPr>
          <p:nvPr/>
        </p:nvCxnSpPr>
        <p:spPr>
          <a:xfrm>
            <a:off x="2005042" y="5102125"/>
            <a:ext cx="2781716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C2D72659-3E73-4B46-BBD7-8F7636FFAF80}"/>
              </a:ext>
            </a:extLst>
          </p:cNvPr>
          <p:cNvCxnSpPr>
            <a:cxnSpLocks/>
          </p:cNvCxnSpPr>
          <p:nvPr/>
        </p:nvCxnSpPr>
        <p:spPr>
          <a:xfrm flipV="1">
            <a:off x="2209800" y="5782601"/>
            <a:ext cx="2576958" cy="383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: загнутый угол 47">
            <a:extLst>
              <a:ext uri="{FF2B5EF4-FFF2-40B4-BE49-F238E27FC236}">
                <a16:creationId xmlns:a16="http://schemas.microsoft.com/office/drawing/2014/main" xmlns="" id="{BB9E16B9-D525-4799-9CAF-5697D08D90B4}"/>
              </a:ext>
            </a:extLst>
          </p:cNvPr>
          <p:cNvSpPr/>
          <p:nvPr/>
        </p:nvSpPr>
        <p:spPr>
          <a:xfrm>
            <a:off x="9428419" y="2166351"/>
            <a:ext cx="2632517" cy="899987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2563" algn="just">
              <a:lnSpc>
                <a:spcPct val="70000"/>
              </a:lnSpc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182563" algn="just">
              <a:lnSpc>
                <a:spcPct val="7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Предложения в проект программ национальной и межгосударственной стандартизации</a:t>
            </a:r>
          </a:p>
        </p:txBody>
      </p:sp>
      <p:sp>
        <p:nvSpPr>
          <p:cNvPr id="49" name="Прямоугольник: загнутый угол 48">
            <a:extLst>
              <a:ext uri="{FF2B5EF4-FFF2-40B4-BE49-F238E27FC236}">
                <a16:creationId xmlns:a16="http://schemas.microsoft.com/office/drawing/2014/main" xmlns="" id="{3631AC76-BC4B-40CE-A8BE-64309A515CF6}"/>
              </a:ext>
            </a:extLst>
          </p:cNvPr>
          <p:cNvSpPr/>
          <p:nvPr/>
        </p:nvSpPr>
        <p:spPr>
          <a:xfrm>
            <a:off x="9428418" y="3253364"/>
            <a:ext cx="2632517" cy="69477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2563" algn="just">
              <a:lnSpc>
                <a:spcPct val="70000"/>
              </a:lnSpc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182563" algn="just">
              <a:lnSpc>
                <a:spcPct val="7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Обоснование программ нац. и </a:t>
            </a: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межгос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стандартизации. Рекомендации по применению ИТ стандартов</a:t>
            </a:r>
          </a:p>
        </p:txBody>
      </p:sp>
      <p:sp>
        <p:nvSpPr>
          <p:cNvPr id="53" name="Прямоугольник: загнутый угол 52">
            <a:extLst>
              <a:ext uri="{FF2B5EF4-FFF2-40B4-BE49-F238E27FC236}">
                <a16:creationId xmlns:a16="http://schemas.microsoft.com/office/drawing/2014/main" xmlns="" id="{CC9A715E-3627-4604-83A1-B05CF0165D99}"/>
              </a:ext>
            </a:extLst>
          </p:cNvPr>
          <p:cNvSpPr/>
          <p:nvPr/>
        </p:nvSpPr>
        <p:spPr>
          <a:xfrm>
            <a:off x="9428417" y="4054383"/>
            <a:ext cx="2632517" cy="694774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2563" algn="just">
              <a:lnSpc>
                <a:spcPct val="70000"/>
              </a:lnSpc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182563" algn="just">
              <a:lnSpc>
                <a:spcPct val="7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Рекомендации в программы стандартизации. Рекомендации по применению</a:t>
            </a:r>
          </a:p>
        </p:txBody>
      </p:sp>
      <p:sp>
        <p:nvSpPr>
          <p:cNvPr id="60" name="Прямоугольник: загнутый угол 59">
            <a:extLst>
              <a:ext uri="{FF2B5EF4-FFF2-40B4-BE49-F238E27FC236}">
                <a16:creationId xmlns:a16="http://schemas.microsoft.com/office/drawing/2014/main" xmlns="" id="{89A40887-2C3A-4B1A-ABAF-F9582D73812E}"/>
              </a:ext>
            </a:extLst>
          </p:cNvPr>
          <p:cNvSpPr/>
          <p:nvPr/>
        </p:nvSpPr>
        <p:spPr>
          <a:xfrm>
            <a:off x="9428416" y="4868423"/>
            <a:ext cx="2632517" cy="400760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2563" algn="just">
              <a:lnSpc>
                <a:spcPct val="70000"/>
              </a:lnSpc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182563" algn="just">
              <a:lnSpc>
                <a:spcPct val="7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Предложения в нормативы и законы</a:t>
            </a:r>
          </a:p>
        </p:txBody>
      </p:sp>
      <p:sp>
        <p:nvSpPr>
          <p:cNvPr id="62" name="Стрелка: вправо 61">
            <a:extLst>
              <a:ext uri="{FF2B5EF4-FFF2-40B4-BE49-F238E27FC236}">
                <a16:creationId xmlns:a16="http://schemas.microsoft.com/office/drawing/2014/main" xmlns="" id="{B43AB6B4-2D29-4574-B557-7B459A45B74F}"/>
              </a:ext>
            </a:extLst>
          </p:cNvPr>
          <p:cNvSpPr/>
          <p:nvPr/>
        </p:nvSpPr>
        <p:spPr>
          <a:xfrm>
            <a:off x="8398344" y="2881191"/>
            <a:ext cx="954429" cy="18514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xmlns="" id="{4A1F6693-56E3-4FC5-9609-351DD8C8FE3A}"/>
              </a:ext>
            </a:extLst>
          </p:cNvPr>
          <p:cNvSpPr/>
          <p:nvPr/>
        </p:nvSpPr>
        <p:spPr>
          <a:xfrm>
            <a:off x="8428654" y="3762992"/>
            <a:ext cx="954429" cy="18514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трелка: вправо 63">
            <a:extLst>
              <a:ext uri="{FF2B5EF4-FFF2-40B4-BE49-F238E27FC236}">
                <a16:creationId xmlns:a16="http://schemas.microsoft.com/office/drawing/2014/main" xmlns="" id="{AE2F91D4-9284-4938-8C56-A678C74976ED}"/>
              </a:ext>
            </a:extLst>
          </p:cNvPr>
          <p:cNvSpPr/>
          <p:nvPr/>
        </p:nvSpPr>
        <p:spPr>
          <a:xfrm>
            <a:off x="8416590" y="4411525"/>
            <a:ext cx="954429" cy="18514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трелка: вправо 64">
            <a:extLst>
              <a:ext uri="{FF2B5EF4-FFF2-40B4-BE49-F238E27FC236}">
                <a16:creationId xmlns:a16="http://schemas.microsoft.com/office/drawing/2014/main" xmlns="" id="{4EB76AAC-B2E7-4D75-8DE5-7393914B3A19}"/>
              </a:ext>
            </a:extLst>
          </p:cNvPr>
          <p:cNvSpPr/>
          <p:nvPr/>
        </p:nvSpPr>
        <p:spPr>
          <a:xfrm>
            <a:off x="8416590" y="5039955"/>
            <a:ext cx="954429" cy="18514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трелка: вправо 65">
            <a:extLst>
              <a:ext uri="{FF2B5EF4-FFF2-40B4-BE49-F238E27FC236}">
                <a16:creationId xmlns:a16="http://schemas.microsoft.com/office/drawing/2014/main" xmlns="" id="{056660E7-9CAD-4825-9438-A859A87AB025}"/>
              </a:ext>
            </a:extLst>
          </p:cNvPr>
          <p:cNvSpPr/>
          <p:nvPr/>
        </p:nvSpPr>
        <p:spPr>
          <a:xfrm>
            <a:off x="8405266" y="5732529"/>
            <a:ext cx="954429" cy="185147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загнутый угол 29">
            <a:extLst>
              <a:ext uri="{FF2B5EF4-FFF2-40B4-BE49-F238E27FC236}">
                <a16:creationId xmlns:a16="http://schemas.microsoft.com/office/drawing/2014/main" xmlns="" id="{65E0C84F-B5C7-4813-AA20-722FD82722BF}"/>
              </a:ext>
            </a:extLst>
          </p:cNvPr>
          <p:cNvSpPr/>
          <p:nvPr/>
        </p:nvSpPr>
        <p:spPr>
          <a:xfrm>
            <a:off x="9383083" y="5516916"/>
            <a:ext cx="2632517" cy="694774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82563" algn="just">
              <a:lnSpc>
                <a:spcPct val="70000"/>
              </a:lnSpc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indent="182563" algn="just">
              <a:lnSpc>
                <a:spcPct val="7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Предложения в программы и стандарты обучения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455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26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Стандарты индустрии 4.0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282A-EA9B-4BC3-B7B9-18B84A1B868E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EC264D65-347A-43D6-897B-1893C558AEC7}"/>
              </a:ext>
            </a:extLst>
          </p:cNvPr>
          <p:cNvSpPr/>
          <p:nvPr/>
        </p:nvSpPr>
        <p:spPr>
          <a:xfrm>
            <a:off x="684432" y="1965960"/>
            <a:ext cx="1811880" cy="230428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xmlns="" id="{60DDC504-2E80-4825-B9A1-2E2BD6F5431D}"/>
              </a:ext>
            </a:extLst>
          </p:cNvPr>
          <p:cNvSpPr/>
          <p:nvPr/>
        </p:nvSpPr>
        <p:spPr>
          <a:xfrm>
            <a:off x="836832" y="2118360"/>
            <a:ext cx="1811880" cy="2304288"/>
          </a:xfrm>
          <a:prstGeom prst="foldedCorner">
            <a:avLst/>
          </a:prstGeom>
          <a:solidFill>
            <a:schemeClr val="bg1">
              <a:lumMod val="85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xmlns="" id="{E0B13F00-25C4-4F91-BE08-3DBEDCF86C11}"/>
              </a:ext>
            </a:extLst>
          </p:cNvPr>
          <p:cNvSpPr/>
          <p:nvPr/>
        </p:nvSpPr>
        <p:spPr>
          <a:xfrm>
            <a:off x="989232" y="2270760"/>
            <a:ext cx="1811880" cy="2304288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Существующие стандарты</a:t>
            </a:r>
          </a:p>
        </p:txBody>
      </p:sp>
      <p:sp>
        <p:nvSpPr>
          <p:cNvPr id="8" name="Стрелка: штриховая вправо 7">
            <a:extLst>
              <a:ext uri="{FF2B5EF4-FFF2-40B4-BE49-F238E27FC236}">
                <a16:creationId xmlns:a16="http://schemas.microsoft.com/office/drawing/2014/main" xmlns="" id="{A18E6CC0-8BF5-4A7C-B99C-691328E502F3}"/>
              </a:ext>
            </a:extLst>
          </p:cNvPr>
          <p:cNvSpPr/>
          <p:nvPr/>
        </p:nvSpPr>
        <p:spPr>
          <a:xfrm>
            <a:off x="2944368" y="2953512"/>
            <a:ext cx="1094232" cy="969264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5BE56A44-514F-4A9A-B71D-8B64FF0A2FA7}"/>
              </a:ext>
            </a:extLst>
          </p:cNvPr>
          <p:cNvSpPr/>
          <p:nvPr/>
        </p:nvSpPr>
        <p:spPr>
          <a:xfrm>
            <a:off x="4117848" y="1682714"/>
            <a:ext cx="3956304" cy="3258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Reference Architecture Model 4.0 Industry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(RAMI 4.0)</a:t>
            </a:r>
          </a:p>
          <a:p>
            <a:pPr algn="ctr"/>
            <a:endParaRPr lang="en-US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эталонной архитектуры Индустрии 4.0</a:t>
            </a:r>
          </a:p>
        </p:txBody>
      </p:sp>
      <p:sp>
        <p:nvSpPr>
          <p:cNvPr id="14" name="Прямоугольник: загнутый угол 13">
            <a:extLst>
              <a:ext uri="{FF2B5EF4-FFF2-40B4-BE49-F238E27FC236}">
                <a16:creationId xmlns:a16="http://schemas.microsoft.com/office/drawing/2014/main" xmlns="" id="{3D39C419-4BDC-4139-B99D-76FF5588916D}"/>
              </a:ext>
            </a:extLst>
          </p:cNvPr>
          <p:cNvSpPr/>
          <p:nvPr/>
        </p:nvSpPr>
        <p:spPr>
          <a:xfrm>
            <a:off x="9675010" y="1965960"/>
            <a:ext cx="1975104" cy="2781300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</a:t>
            </a:r>
          </a:p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IEC/PAS 63088 (2017)</a:t>
            </a:r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Интеллектуальное производство.</a:t>
            </a: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Модель эталонной архитектуры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industry 4.0</a:t>
            </a:r>
          </a:p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(RAMI 4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0)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трелка: штриховая вправо 14">
            <a:extLst>
              <a:ext uri="{FF2B5EF4-FFF2-40B4-BE49-F238E27FC236}">
                <a16:creationId xmlns:a16="http://schemas.microsoft.com/office/drawing/2014/main" xmlns="" id="{03F54579-04C0-49AA-9F69-709BE363BF0F}"/>
              </a:ext>
            </a:extLst>
          </p:cNvPr>
          <p:cNvSpPr/>
          <p:nvPr/>
        </p:nvSpPr>
        <p:spPr>
          <a:xfrm flipH="1">
            <a:off x="8327465" y="3204781"/>
            <a:ext cx="1094232" cy="436245"/>
          </a:xfrm>
          <a:prstGeom prst="stripedRightArrow">
            <a:avLst>
              <a:gd name="adj1" fmla="val 37424"/>
              <a:gd name="adj2" fmla="val 50000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0074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27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Стартовала Программа создания единого цифрового пространства промышленности России «4.0 </a:t>
            </a:r>
            <a:r>
              <a:rPr lang="en-US" sz="2400" b="1" dirty="0">
                <a:solidFill>
                  <a:schemeClr val="accent1"/>
                </a:solidFill>
              </a:rPr>
              <a:t>RU</a:t>
            </a:r>
            <a:r>
              <a:rPr lang="ru-RU" sz="2400" b="1" dirty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3342-EE17-47AA-8F82-72603AE7B0B1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02FF20-8887-42C4-AA1B-818A851C284B}"/>
              </a:ext>
            </a:extLst>
          </p:cNvPr>
          <p:cNvSpPr/>
          <p:nvPr/>
        </p:nvSpPr>
        <p:spPr>
          <a:xfrm>
            <a:off x="768096" y="1335024"/>
            <a:ext cx="4590288" cy="45262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96486A4-B117-4BC7-9325-25D6094785C0}"/>
              </a:ext>
            </a:extLst>
          </p:cNvPr>
          <p:cNvSpPr txBox="1"/>
          <p:nvPr/>
        </p:nvSpPr>
        <p:spPr>
          <a:xfrm>
            <a:off x="1883664" y="1420920"/>
            <a:ext cx="2618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Совместная инициатива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BEC8B7A-EDBA-44CC-B832-5575AEBD38BB}"/>
              </a:ext>
            </a:extLst>
          </p:cNvPr>
          <p:cNvSpPr/>
          <p:nvPr/>
        </p:nvSpPr>
        <p:spPr>
          <a:xfrm>
            <a:off x="1141185" y="2325631"/>
            <a:ext cx="3914843" cy="534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Минпромторг России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F77B79BF-075A-4E80-97D8-9FAFCCC94C8C}"/>
              </a:ext>
            </a:extLst>
          </p:cNvPr>
          <p:cNvSpPr/>
          <p:nvPr/>
        </p:nvSpPr>
        <p:spPr>
          <a:xfrm>
            <a:off x="1141185" y="2948339"/>
            <a:ext cx="3914843" cy="534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«СТАН»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478B753-B7FA-4AD5-BB85-CDECC3757705}"/>
              </a:ext>
            </a:extLst>
          </p:cNvPr>
          <p:cNvSpPr/>
          <p:nvPr/>
        </p:nvSpPr>
        <p:spPr>
          <a:xfrm>
            <a:off x="1141185" y="3571047"/>
            <a:ext cx="3914843" cy="534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Лаборатория Касперского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D5A3DF9-D0D2-4F6D-BA72-6602ADE40196}"/>
              </a:ext>
            </a:extLst>
          </p:cNvPr>
          <p:cNvSpPr/>
          <p:nvPr/>
        </p:nvSpPr>
        <p:spPr>
          <a:xfrm>
            <a:off x="1123501" y="4193755"/>
            <a:ext cx="3914843" cy="534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НПП «</a:t>
            </a:r>
            <a:r>
              <a:rPr lang="ru-RU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Ителма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5F7B54B-6227-45A9-9131-77AA7A01502A}"/>
              </a:ext>
            </a:extLst>
          </p:cNvPr>
          <p:cNvSpPr/>
          <p:nvPr/>
        </p:nvSpPr>
        <p:spPr>
          <a:xfrm>
            <a:off x="1141185" y="4816463"/>
            <a:ext cx="3914843" cy="53491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Simens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трелка: штриховая вправо 16">
            <a:extLst>
              <a:ext uri="{FF2B5EF4-FFF2-40B4-BE49-F238E27FC236}">
                <a16:creationId xmlns:a16="http://schemas.microsoft.com/office/drawing/2014/main" xmlns="" id="{B18B92CA-4477-4358-8433-79002A958502}"/>
              </a:ext>
            </a:extLst>
          </p:cNvPr>
          <p:cNvSpPr/>
          <p:nvPr/>
        </p:nvSpPr>
        <p:spPr>
          <a:xfrm>
            <a:off x="5513832" y="3072384"/>
            <a:ext cx="1133856" cy="1033578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загнутый угол 17">
            <a:extLst>
              <a:ext uri="{FF2B5EF4-FFF2-40B4-BE49-F238E27FC236}">
                <a16:creationId xmlns:a16="http://schemas.microsoft.com/office/drawing/2014/main" xmlns="" id="{CD0F557C-13C4-4E9F-AADA-CB35F5B859FF}"/>
              </a:ext>
            </a:extLst>
          </p:cNvPr>
          <p:cNvSpPr/>
          <p:nvPr/>
        </p:nvSpPr>
        <p:spPr>
          <a:xfrm>
            <a:off x="6729984" y="1975104"/>
            <a:ext cx="3264408" cy="3611880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Иннопром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2017</a:t>
            </a: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Мантуров доложил Президенту о готовности к практической реализации </a:t>
            </a:r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«Программы создания единого цифрового пространства промышленности России «4.0 </a:t>
            </a:r>
            <a:r>
              <a:rPr lang="en-US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</a:t>
            </a:r>
            <a:r>
              <a:rPr lang="ru-RU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»»</a:t>
            </a:r>
          </a:p>
        </p:txBody>
      </p:sp>
      <p:sp>
        <p:nvSpPr>
          <p:cNvPr id="19" name="Стрелка: штриховая вправо 18">
            <a:extLst>
              <a:ext uri="{FF2B5EF4-FFF2-40B4-BE49-F238E27FC236}">
                <a16:creationId xmlns:a16="http://schemas.microsoft.com/office/drawing/2014/main" xmlns="" id="{812F8F86-DB07-40F9-9D56-5DB3F049D107}"/>
              </a:ext>
            </a:extLst>
          </p:cNvPr>
          <p:cNvSpPr/>
          <p:nvPr/>
        </p:nvSpPr>
        <p:spPr>
          <a:xfrm>
            <a:off x="10149840" y="3307080"/>
            <a:ext cx="518160" cy="564186"/>
          </a:xfrm>
          <a:prstGeom prst="striped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1A4D683-AE29-4C20-A0D1-2FE45CC7727D}"/>
              </a:ext>
            </a:extLst>
          </p:cNvPr>
          <p:cNvSpPr/>
          <p:nvPr/>
        </p:nvSpPr>
        <p:spPr>
          <a:xfrm>
            <a:off x="10728230" y="2813334"/>
            <a:ext cx="104009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295393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2C554-6A6A-4146-9659-F33982CB5CEA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5" name="Шестиугольник 4"/>
          <p:cNvSpPr/>
          <p:nvPr/>
        </p:nvSpPr>
        <p:spPr>
          <a:xfrm>
            <a:off x="4983104" y="569192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Технические комитеты по стандартизации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6919982" y="162943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Промышленные союзы и объединения</a:t>
            </a:r>
            <a:endParaRPr lang="ru-RU" sz="1200" dirty="0">
              <a:solidFill>
                <a:schemeClr val="tx1"/>
              </a:solidFill>
            </a:endParaRP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3046226" y="162943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Организации – разработчики стандартов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3046226" y="3667962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Кафедры ВУЗов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6919982" y="3659617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Системы сертификации</a:t>
            </a:r>
          </a:p>
          <a:p>
            <a:pPr algn="ctr"/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4983104" y="4697009"/>
            <a:ext cx="2313988" cy="196718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relaxedInset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Средства массовой информации, конференции</a:t>
            </a:r>
          </a:p>
        </p:txBody>
      </p:sp>
      <p:sp>
        <p:nvSpPr>
          <p:cNvPr id="14" name="Заголовок 13"/>
          <p:cNvSpPr>
            <a:spLocks noGrp="1"/>
          </p:cNvSpPr>
          <p:nvPr>
            <p:ph type="title" idx="4294967295"/>
          </p:nvPr>
        </p:nvSpPr>
        <p:spPr>
          <a:xfrm>
            <a:off x="838200" y="-119238"/>
            <a:ext cx="10515600" cy="5938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Комплексный подход к развитию национальной ИТ стандартизации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284748" y="569192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Экспертиза национальных, межгосударственных и международных ИТ стандартов;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Выдача рекомендаций о принятии ИТ стандартов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проектов программ ИТ стандартизации</a:t>
            </a:r>
          </a:p>
        </p:txBody>
      </p:sp>
      <p:sp>
        <p:nvSpPr>
          <p:cNvPr id="15" name="Загнутый угол 14"/>
          <p:cNvSpPr/>
          <p:nvPr/>
        </p:nvSpPr>
        <p:spPr>
          <a:xfrm>
            <a:off x="284748" y="2613027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Разработка ИТ стандартов;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Выполнение научных исследований в области ИТ стандартизации;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11379" y="1107583"/>
            <a:ext cx="2580397" cy="128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511379" y="1104302"/>
            <a:ext cx="2580397" cy="1287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284748" y="4651552"/>
            <a:ext cx="2226631" cy="170479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Подготовка специалистов в области стандартизации в сфере информационных технологий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511379" y="3415502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2529620" y="5382724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нутый угол 20"/>
          <p:cNvSpPr/>
          <p:nvPr/>
        </p:nvSpPr>
        <p:spPr>
          <a:xfrm>
            <a:off x="9731557" y="569192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Межотраслевая координация работ в области ИТ стандартизации;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Участие в выработке предложений в нормативной и законодательной области в сфере стандартизации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8871407" y="1762659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нутый угол 24"/>
          <p:cNvSpPr/>
          <p:nvPr/>
        </p:nvSpPr>
        <p:spPr>
          <a:xfrm>
            <a:off x="9768817" y="4660482"/>
            <a:ext cx="2226631" cy="169586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Популяризация работ в области ИТ стандартизации.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 flipV="1">
            <a:off x="7284390" y="5972451"/>
            <a:ext cx="2447167" cy="1274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Загнутый угол 30"/>
          <p:cNvSpPr/>
          <p:nvPr/>
        </p:nvSpPr>
        <p:spPr>
          <a:xfrm>
            <a:off x="9768817" y="2613027"/>
            <a:ext cx="2226631" cy="1776518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tx1"/>
                </a:solidFill>
              </a:rPr>
              <a:t>Сертификация ИТ продуктов, процессов, услуг, физических лиц. </a:t>
            </a:r>
            <a:endParaRPr lang="ru-RU" sz="1200" dirty="0"/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8908667" y="3867554"/>
            <a:ext cx="860150" cy="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10415DC0-EC90-48D0-9705-0D589EF6EF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-126207" y="-38883"/>
            <a:ext cx="964407" cy="681515"/>
          </a:xfrm>
          <a:prstGeom prst="rect">
            <a:avLst/>
          </a:prstGeom>
        </p:spPr>
      </p:pic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6648C47F-7CAF-4425-9CCA-3475C1F16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9" name="Дата 18">
            <a:extLst>
              <a:ext uri="{FF2B5EF4-FFF2-40B4-BE49-F238E27FC236}">
                <a16:creationId xmlns:a16="http://schemas.microsoft.com/office/drawing/2014/main" xmlns="" id="{AE6D7C3D-F915-456C-A7E0-5234303C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47160-1786-4C28-9469-EA6AC03118B9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398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63BB1536-D781-4B08-AAD6-3194C8607CF2}"/>
              </a:ext>
            </a:extLst>
          </p:cNvPr>
          <p:cNvCxnSpPr>
            <a:cxnSpLocks/>
          </p:cNvCxnSpPr>
          <p:nvPr/>
        </p:nvCxnSpPr>
        <p:spPr>
          <a:xfrm>
            <a:off x="5390698" y="3598407"/>
            <a:ext cx="314301" cy="557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9A92C99-FEFC-480A-BA4D-F1224D377BC8}"/>
              </a:ext>
            </a:extLst>
          </p:cNvPr>
          <p:cNvCxnSpPr/>
          <p:nvPr/>
        </p:nvCxnSpPr>
        <p:spPr>
          <a:xfrm>
            <a:off x="2856590" y="3695363"/>
            <a:ext cx="57760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82E43A-BD3F-41B5-ACA2-DECC06CEA33B}"/>
              </a:ext>
            </a:extLst>
          </p:cNvPr>
          <p:cNvCxnSpPr>
            <a:cxnSpLocks/>
          </p:cNvCxnSpPr>
          <p:nvPr/>
        </p:nvCxnSpPr>
        <p:spPr>
          <a:xfrm>
            <a:off x="3538323" y="2232932"/>
            <a:ext cx="0" cy="1203066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45615" y="2809955"/>
            <a:ext cx="2181136" cy="117442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Совместный технический комитет 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 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«Информационные технологии»</a:t>
            </a:r>
          </a:p>
          <a:p>
            <a:pPr algn="ctr"/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(JTC1)</a:t>
            </a:r>
            <a:endParaRPr lang="ru-RU" sz="12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5175" y="2859692"/>
            <a:ext cx="2181225" cy="120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561750" y="444914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29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Взаимодействие национального и межгосударственного ТК-МТК-22 «Информационные технологии»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 с международными и региональными организациями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555" y="3495338"/>
            <a:ext cx="971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4193" y="3496707"/>
            <a:ext cx="9715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МТК-22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723" y="2849601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«Информационные</a:t>
            </a:r>
          </a:p>
          <a:p>
            <a:pPr algn="ctr"/>
            <a:r>
              <a:rPr lang="ru-RU" sz="1200" b="1" dirty="0"/>
              <a:t>технологии»</a:t>
            </a:r>
          </a:p>
          <a:p>
            <a:pPr algn="ctr"/>
            <a:r>
              <a:rPr lang="ru-RU" sz="1200" dirty="0"/>
              <a:t>(ТК-МТК-22)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9912" y="1292404"/>
            <a:ext cx="1266825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>
                    <a:lumMod val="75000"/>
                  </a:schemeClr>
                </a:solidFill>
              </a:rPr>
              <a:t>МГС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1605" y="1289037"/>
            <a:ext cx="1253877" cy="94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ФА </a:t>
            </a:r>
            <a:r>
              <a:rPr lang="ru-RU" sz="1400" dirty="0" err="1">
                <a:solidFill>
                  <a:schemeClr val="tx1"/>
                </a:solidFill>
              </a:rPr>
              <a:t>Росстандарт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91237" y="1233527"/>
            <a:ext cx="1562100" cy="99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организация по стандартизации</a:t>
            </a: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33532" y="1254571"/>
            <a:ext cx="1562100" cy="99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электротехническая комиссия</a:t>
            </a: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43699" y="4526886"/>
            <a:ext cx="1562100" cy="895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союз электросвязи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2856590" y="4886285"/>
            <a:ext cx="6231059" cy="1476375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принципы взаимодействия: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информации о текстах разрабатываемых международных и межгосударственных ИТ стандартов на всех этапах обсуждения;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с правом решающего голоса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Право вносить предложения по продвижению национальных стандартов на межгосударственный и международный уровень.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17DBF41E-FCEB-4EB4-AADD-87CE284FBDDC}"/>
              </a:ext>
            </a:extLst>
          </p:cNvPr>
          <p:cNvCxnSpPr>
            <a:cxnSpLocks/>
          </p:cNvCxnSpPr>
          <p:nvPr/>
        </p:nvCxnSpPr>
        <p:spPr>
          <a:xfrm>
            <a:off x="5255363" y="2265653"/>
            <a:ext cx="0" cy="122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B072588-F09C-4566-922F-30C8F8C081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6573" y="843851"/>
            <a:ext cx="488790" cy="410720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85550019-10E8-4E21-8D84-488A5022D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3230992"/>
              </p:ext>
            </p:extLst>
          </p:nvPr>
        </p:nvGraphicFramePr>
        <p:xfrm>
          <a:off x="184894" y="1233527"/>
          <a:ext cx="241927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73">
                  <a:extLst>
                    <a:ext uri="{9D8B030D-6E8A-4147-A177-3AD203B41FA5}">
                      <a16:colId xmlns:a16="http://schemas.microsoft.com/office/drawing/2014/main" xmlns="" val="1447442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Состав совета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116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Азербайджанская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09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Армения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37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Беларусь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29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Грузия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645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Казахстан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5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Кыргызская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840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Молдова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98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Российская Федерация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13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Таджикистан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467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Туркменистан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5132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Республика Узбекистан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283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chemeClr val="bg1">
                              <a:lumMod val="75000"/>
                            </a:schemeClr>
                          </a:solidFill>
                        </a:rPr>
                        <a:t>Украина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797837"/>
                  </a:ext>
                </a:extLst>
              </a:tr>
            </a:tbl>
          </a:graphicData>
        </a:graphic>
      </p:graphicFrame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F52405E5-B27E-40CE-B391-F3E414FA21DE}"/>
              </a:ext>
            </a:extLst>
          </p:cNvPr>
          <p:cNvSpPr/>
          <p:nvPr/>
        </p:nvSpPr>
        <p:spPr>
          <a:xfrm>
            <a:off x="2660251" y="1181824"/>
            <a:ext cx="433772" cy="429131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7EF3F511-0228-4FFB-93F2-2FDD1ECD8D47}"/>
              </a:ext>
            </a:extLst>
          </p:cNvPr>
          <p:cNvSpPr/>
          <p:nvPr/>
        </p:nvSpPr>
        <p:spPr>
          <a:xfrm>
            <a:off x="5587469" y="2603351"/>
            <a:ext cx="3139670" cy="143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D3B24A4C-AC7D-438A-A4BF-9C79DF062D03}"/>
              </a:ext>
            </a:extLst>
          </p:cNvPr>
          <p:cNvCxnSpPr>
            <a:cxnSpLocks/>
          </p:cNvCxnSpPr>
          <p:nvPr/>
        </p:nvCxnSpPr>
        <p:spPr>
          <a:xfrm>
            <a:off x="9252482" y="2267446"/>
            <a:ext cx="0" cy="542509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13955EE-61B8-4560-88FF-90D3ACF786C0}"/>
              </a:ext>
            </a:extLst>
          </p:cNvPr>
          <p:cNvCxnSpPr>
            <a:cxnSpLocks/>
          </p:cNvCxnSpPr>
          <p:nvPr/>
        </p:nvCxnSpPr>
        <p:spPr>
          <a:xfrm>
            <a:off x="10502162" y="2267446"/>
            <a:ext cx="0" cy="542509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E07B1B3-6C5B-4D25-9657-DFEC1CCD0895}"/>
              </a:ext>
            </a:extLst>
          </p:cNvPr>
          <p:cNvSpPr/>
          <p:nvPr/>
        </p:nvSpPr>
        <p:spPr>
          <a:xfrm>
            <a:off x="5728438" y="2859692"/>
            <a:ext cx="903902" cy="948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173D070-0670-4C3E-8624-1B8AE92A21AC}"/>
              </a:ext>
            </a:extLst>
          </p:cNvPr>
          <p:cNvSpPr/>
          <p:nvPr/>
        </p:nvSpPr>
        <p:spPr>
          <a:xfrm>
            <a:off x="7701449" y="2834051"/>
            <a:ext cx="903902" cy="948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en-US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JTC1</a:t>
            </a:r>
            <a:endParaRPr lang="ru-RU" sz="1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: влево-вправо 40">
            <a:extLst>
              <a:ext uri="{FF2B5EF4-FFF2-40B4-BE49-F238E27FC236}">
                <a16:creationId xmlns:a16="http://schemas.microsoft.com/office/drawing/2014/main" xmlns="" id="{503EB8BE-4FFB-4B60-8C53-5CB941C9E34F}"/>
              </a:ext>
            </a:extLst>
          </p:cNvPr>
          <p:cNvSpPr/>
          <p:nvPr/>
        </p:nvSpPr>
        <p:spPr>
          <a:xfrm>
            <a:off x="6658403" y="3001511"/>
            <a:ext cx="1021336" cy="534762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Зеркало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B2BF8A36-9FB5-4A08-9FFC-CB70864BE253}"/>
              </a:ext>
            </a:extLst>
          </p:cNvPr>
          <p:cNvCxnSpPr>
            <a:cxnSpLocks/>
          </p:cNvCxnSpPr>
          <p:nvPr/>
        </p:nvCxnSpPr>
        <p:spPr>
          <a:xfrm flipH="1">
            <a:off x="8605351" y="3433209"/>
            <a:ext cx="314301" cy="557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6C88CC6-C512-4ADF-84E4-AB4E6AB4D070}"/>
              </a:ext>
            </a:extLst>
          </p:cNvPr>
          <p:cNvCxnSpPr>
            <a:cxnSpLocks/>
          </p:cNvCxnSpPr>
          <p:nvPr/>
        </p:nvCxnSpPr>
        <p:spPr>
          <a:xfrm flipH="1">
            <a:off x="6180389" y="4739939"/>
            <a:ext cx="307209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50651884-6A45-4488-AA98-F64A4375D4C5}"/>
              </a:ext>
            </a:extLst>
          </p:cNvPr>
          <p:cNvCxnSpPr>
            <a:cxnSpLocks/>
          </p:cNvCxnSpPr>
          <p:nvPr/>
        </p:nvCxnSpPr>
        <p:spPr>
          <a:xfrm flipV="1">
            <a:off x="6180389" y="3808440"/>
            <a:ext cx="1195" cy="93149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C24B70D-EA55-4FCE-81DF-A6B76BA78C43}"/>
              </a:ext>
            </a:extLst>
          </p:cNvPr>
          <p:cNvCxnSpPr/>
          <p:nvPr/>
        </p:nvCxnSpPr>
        <p:spPr>
          <a:xfrm>
            <a:off x="2856590" y="2021840"/>
            <a:ext cx="0" cy="225552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B413054-C36E-47F7-A653-737793D6DC5A}"/>
              </a:ext>
            </a:extLst>
          </p:cNvPr>
          <p:cNvCxnSpPr/>
          <p:nvPr/>
        </p:nvCxnSpPr>
        <p:spPr>
          <a:xfrm>
            <a:off x="2604167" y="2021840"/>
            <a:ext cx="2524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7EC65D8-D8DE-417C-AEA5-FC110EECDCAF}"/>
              </a:ext>
            </a:extLst>
          </p:cNvPr>
          <p:cNvCxnSpPr/>
          <p:nvPr/>
        </p:nvCxnSpPr>
        <p:spPr>
          <a:xfrm>
            <a:off x="2598289" y="2397760"/>
            <a:ext cx="2524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DD9CDA46-67B6-40C5-A0C7-481D96F08E06}"/>
              </a:ext>
            </a:extLst>
          </p:cNvPr>
          <p:cNvCxnSpPr/>
          <p:nvPr/>
        </p:nvCxnSpPr>
        <p:spPr>
          <a:xfrm>
            <a:off x="2598289" y="3149600"/>
            <a:ext cx="2524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00C7E234-63F2-4537-97F7-9B9602256DCE}"/>
              </a:ext>
            </a:extLst>
          </p:cNvPr>
          <p:cNvCxnSpPr/>
          <p:nvPr/>
        </p:nvCxnSpPr>
        <p:spPr>
          <a:xfrm>
            <a:off x="2598290" y="4257040"/>
            <a:ext cx="25242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8907681-82D1-4E82-AC76-D9C3A5293807}"/>
              </a:ext>
            </a:extLst>
          </p:cNvPr>
          <p:cNvCxnSpPr>
            <a:stCxn id="3" idx="2"/>
          </p:cNvCxnSpPr>
          <p:nvPr/>
        </p:nvCxnSpPr>
        <p:spPr>
          <a:xfrm>
            <a:off x="4915330" y="3895388"/>
            <a:ext cx="0" cy="361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ABB4F5B7-9A4F-4835-8F34-BC214D3591EA}"/>
              </a:ext>
            </a:extLst>
          </p:cNvPr>
          <p:cNvCxnSpPr/>
          <p:nvPr/>
        </p:nvCxnSpPr>
        <p:spPr>
          <a:xfrm>
            <a:off x="4915330" y="4274189"/>
            <a:ext cx="519387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2D2C194E-7055-4573-88AF-EA83CC7996C8}"/>
              </a:ext>
            </a:extLst>
          </p:cNvPr>
          <p:cNvCxnSpPr/>
          <p:nvPr/>
        </p:nvCxnSpPr>
        <p:spPr>
          <a:xfrm flipV="1">
            <a:off x="10109200" y="4034118"/>
            <a:ext cx="0" cy="24007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61524D2E-3043-4D8F-BAE1-B0E5C18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C091B-760B-4074-823E-8064471FC9B6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1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647" y="159798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161" y="273919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Количественное</a:t>
            </a:r>
            <a:r>
              <a:rPr lang="ru-RU" sz="2400" b="1" baseline="0" dirty="0">
                <a:solidFill>
                  <a:schemeClr val="accent1"/>
                </a:solidFill>
              </a:rPr>
              <a:t> соотношение международных и национальных ИТ стандартов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8" name="Взрыв: 8 точек 7">
            <a:extLst>
              <a:ext uri="{FF2B5EF4-FFF2-40B4-BE49-F238E27FC236}">
                <a16:creationId xmlns:a16="http://schemas.microsoft.com/office/drawing/2014/main" xmlns="" id="{5F0CD388-7A82-4319-8443-9C5D04A7AC83}"/>
              </a:ext>
            </a:extLst>
          </p:cNvPr>
          <p:cNvSpPr/>
          <p:nvPr/>
        </p:nvSpPr>
        <p:spPr>
          <a:xfrm>
            <a:off x="6582730" y="1526105"/>
            <a:ext cx="4379119" cy="4107656"/>
          </a:xfrm>
          <a:prstGeom prst="irregularSeal1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&lt; 5-7%</a:t>
            </a:r>
            <a:endParaRPr lang="ru-RU" sz="5400" dirty="0"/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000126" y="2266950"/>
            <a:ext cx="5295900" cy="2589077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Доля национальных ИТ стандартов относительно количества международных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F3BC9912-2CC6-405C-A1F2-9366ACA9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223D-1E7F-4C54-A0AA-EF62B6B6A9DD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21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63BB1536-D781-4B08-AAD6-3194C8607CF2}"/>
              </a:ext>
            </a:extLst>
          </p:cNvPr>
          <p:cNvCxnSpPr>
            <a:cxnSpLocks/>
          </p:cNvCxnSpPr>
          <p:nvPr/>
        </p:nvCxnSpPr>
        <p:spPr>
          <a:xfrm>
            <a:off x="5390698" y="3598407"/>
            <a:ext cx="314301" cy="557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8907681-82D1-4E82-AC76-D9C3A5293807}"/>
              </a:ext>
            </a:extLst>
          </p:cNvPr>
          <p:cNvCxnSpPr>
            <a:stCxn id="3" idx="2"/>
          </p:cNvCxnSpPr>
          <p:nvPr/>
        </p:nvCxnSpPr>
        <p:spPr>
          <a:xfrm>
            <a:off x="4915330" y="3895388"/>
            <a:ext cx="0" cy="361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ABB4F5B7-9A4F-4835-8F34-BC214D3591EA}"/>
              </a:ext>
            </a:extLst>
          </p:cNvPr>
          <p:cNvCxnSpPr/>
          <p:nvPr/>
        </p:nvCxnSpPr>
        <p:spPr>
          <a:xfrm>
            <a:off x="4915330" y="4274189"/>
            <a:ext cx="519387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8945615" y="2809955"/>
            <a:ext cx="2181136" cy="1174422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Совместный технический комитет 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 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«Информационные технологии»</a:t>
            </a:r>
          </a:p>
          <a:p>
            <a:pPr algn="ctr"/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(JTC1)</a:t>
            </a:r>
            <a:endParaRPr lang="ru-RU" sz="12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5175" y="2859692"/>
            <a:ext cx="2181225" cy="120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561750" y="444914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30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Взаимодействие национального и межгосударственного ТК-МТК-22 «Информационные технологии»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 с международными и региональными организациями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555" y="3495338"/>
            <a:ext cx="971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4193" y="3496707"/>
            <a:ext cx="9715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МТК-22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723" y="2849601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«Информационные</a:t>
            </a:r>
          </a:p>
          <a:p>
            <a:pPr algn="ctr"/>
            <a:r>
              <a:rPr lang="ru-RU" sz="1200" b="1" dirty="0"/>
              <a:t>технологии»</a:t>
            </a:r>
          </a:p>
          <a:p>
            <a:pPr algn="ctr"/>
            <a:r>
              <a:rPr lang="ru-RU" sz="1200" dirty="0"/>
              <a:t>(ТК-МТК-22)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9912" y="1292404"/>
            <a:ext cx="1266825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МГС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1605" y="1289037"/>
            <a:ext cx="1253877" cy="94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ФА </a:t>
            </a:r>
            <a:r>
              <a:rPr lang="ru-RU" sz="1400" dirty="0" err="1">
                <a:solidFill>
                  <a:schemeClr val="tx1"/>
                </a:solidFill>
              </a:rPr>
              <a:t>Росстандарт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91237" y="1233527"/>
            <a:ext cx="1562100" cy="99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организация по стандартизации</a:t>
            </a: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033532" y="1254571"/>
            <a:ext cx="1562100" cy="99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электротехническая комиссия</a:t>
            </a:r>
          </a:p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</a:t>
            </a: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43699" y="4526886"/>
            <a:ext cx="1562100" cy="895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союз электросвязи</a:t>
            </a:r>
            <a:endParaRPr lang="ru-RU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7" name="Загнутый угол 26"/>
          <p:cNvSpPr/>
          <p:nvPr/>
        </p:nvSpPr>
        <p:spPr>
          <a:xfrm>
            <a:off x="2856590" y="4886285"/>
            <a:ext cx="6231059" cy="1476375"/>
          </a:xfrm>
          <a:prstGeom prst="foldedCorner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принципы взаимодействия: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информации о текстах разрабатываемых международных и межгосударственных ИТ стандартов на всех этапах обсуждения;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с правом решающего голоса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Право вносить предложения по продвижению национальных стандартов на межгосударственный и международный уровень.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82E43A-BD3F-41B5-ACA2-DECC06CEA33B}"/>
              </a:ext>
            </a:extLst>
          </p:cNvPr>
          <p:cNvCxnSpPr>
            <a:cxnSpLocks/>
          </p:cNvCxnSpPr>
          <p:nvPr/>
        </p:nvCxnSpPr>
        <p:spPr>
          <a:xfrm>
            <a:off x="3538323" y="2232932"/>
            <a:ext cx="0" cy="1203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17DBF41E-FCEB-4EB4-AADD-87CE284FBDDC}"/>
              </a:ext>
            </a:extLst>
          </p:cNvPr>
          <p:cNvCxnSpPr>
            <a:cxnSpLocks/>
          </p:cNvCxnSpPr>
          <p:nvPr/>
        </p:nvCxnSpPr>
        <p:spPr>
          <a:xfrm>
            <a:off x="5255363" y="2265653"/>
            <a:ext cx="0" cy="122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A9D0822-1CE1-465D-B1F8-44FE9992FE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300" y="820746"/>
            <a:ext cx="488790" cy="4623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B072588-F09C-4566-922F-30C8F8C081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6573" y="843851"/>
            <a:ext cx="488790" cy="410720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85550019-10E8-4E21-8D84-488A5022D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5957793"/>
              </p:ext>
            </p:extLst>
          </p:nvPr>
        </p:nvGraphicFramePr>
        <p:xfrm>
          <a:off x="184894" y="1233527"/>
          <a:ext cx="241927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73">
                  <a:extLst>
                    <a:ext uri="{9D8B030D-6E8A-4147-A177-3AD203B41FA5}">
                      <a16:colId xmlns:a16="http://schemas.microsoft.com/office/drawing/2014/main" xmlns="" val="1447442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Состав совета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116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Азербайджанская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909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Республика Армения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037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Республика Беларусь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729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Грузия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3645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Республика Казахстан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295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Кыргызская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1840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Молдова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2098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FF0000"/>
                          </a:solidFill>
                        </a:rPr>
                        <a:t>Российская Федерация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313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Таджикистан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2467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Туркменистан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5132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Узбекистан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71283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Украина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82797837"/>
                  </a:ext>
                </a:extLst>
              </a:tr>
            </a:tbl>
          </a:graphicData>
        </a:graphic>
      </p:graphicFrame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F52405E5-B27E-40CE-B391-F3E414FA21DE}"/>
              </a:ext>
            </a:extLst>
          </p:cNvPr>
          <p:cNvSpPr/>
          <p:nvPr/>
        </p:nvSpPr>
        <p:spPr>
          <a:xfrm>
            <a:off x="2660251" y="1181824"/>
            <a:ext cx="433772" cy="4291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7EF3F511-0228-4FFB-93F2-2FDD1ECD8D47}"/>
              </a:ext>
            </a:extLst>
          </p:cNvPr>
          <p:cNvSpPr/>
          <p:nvPr/>
        </p:nvSpPr>
        <p:spPr>
          <a:xfrm>
            <a:off x="5587469" y="2603351"/>
            <a:ext cx="3139670" cy="14307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D3B24A4C-AC7D-438A-A4BF-9C79DF062D03}"/>
              </a:ext>
            </a:extLst>
          </p:cNvPr>
          <p:cNvCxnSpPr>
            <a:cxnSpLocks/>
          </p:cNvCxnSpPr>
          <p:nvPr/>
        </p:nvCxnSpPr>
        <p:spPr>
          <a:xfrm>
            <a:off x="9252482" y="2267446"/>
            <a:ext cx="0" cy="542509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13955EE-61B8-4560-88FF-90D3ACF786C0}"/>
              </a:ext>
            </a:extLst>
          </p:cNvPr>
          <p:cNvCxnSpPr>
            <a:cxnSpLocks/>
          </p:cNvCxnSpPr>
          <p:nvPr/>
        </p:nvCxnSpPr>
        <p:spPr>
          <a:xfrm>
            <a:off x="10502162" y="2267446"/>
            <a:ext cx="0" cy="542509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E07B1B3-6C5B-4D25-9657-DFEC1CCD0895}"/>
              </a:ext>
            </a:extLst>
          </p:cNvPr>
          <p:cNvSpPr/>
          <p:nvPr/>
        </p:nvSpPr>
        <p:spPr>
          <a:xfrm>
            <a:off x="5728438" y="2859692"/>
            <a:ext cx="903902" cy="948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173D070-0670-4C3E-8624-1B8AE92A21AC}"/>
              </a:ext>
            </a:extLst>
          </p:cNvPr>
          <p:cNvSpPr/>
          <p:nvPr/>
        </p:nvSpPr>
        <p:spPr>
          <a:xfrm>
            <a:off x="7701449" y="2834051"/>
            <a:ext cx="903902" cy="948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en-US" sz="14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JTC1</a:t>
            </a:r>
            <a:endParaRPr lang="ru-RU" sz="1400" dirty="0">
              <a:ln w="0"/>
              <a:solidFill>
                <a:schemeClr val="bg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: влево-вправо 40">
            <a:extLst>
              <a:ext uri="{FF2B5EF4-FFF2-40B4-BE49-F238E27FC236}">
                <a16:creationId xmlns:a16="http://schemas.microsoft.com/office/drawing/2014/main" xmlns="" id="{503EB8BE-4FFB-4B60-8C53-5CB941C9E34F}"/>
              </a:ext>
            </a:extLst>
          </p:cNvPr>
          <p:cNvSpPr/>
          <p:nvPr/>
        </p:nvSpPr>
        <p:spPr>
          <a:xfrm>
            <a:off x="6658403" y="3001511"/>
            <a:ext cx="1021336" cy="534762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n w="0"/>
                <a:solidFill>
                  <a:schemeClr val="bg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Зеркало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B2BF8A36-9FB5-4A08-9FFC-CB70864BE253}"/>
              </a:ext>
            </a:extLst>
          </p:cNvPr>
          <p:cNvCxnSpPr>
            <a:cxnSpLocks/>
          </p:cNvCxnSpPr>
          <p:nvPr/>
        </p:nvCxnSpPr>
        <p:spPr>
          <a:xfrm flipH="1">
            <a:off x="8605351" y="3433209"/>
            <a:ext cx="314301" cy="5578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6C88CC6-C512-4ADF-84E4-AB4E6AB4D070}"/>
              </a:ext>
            </a:extLst>
          </p:cNvPr>
          <p:cNvCxnSpPr>
            <a:cxnSpLocks/>
          </p:cNvCxnSpPr>
          <p:nvPr/>
        </p:nvCxnSpPr>
        <p:spPr>
          <a:xfrm flipH="1">
            <a:off x="6180389" y="4739939"/>
            <a:ext cx="307209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50651884-6A45-4488-AA98-F64A4375D4C5}"/>
              </a:ext>
            </a:extLst>
          </p:cNvPr>
          <p:cNvCxnSpPr>
            <a:cxnSpLocks/>
          </p:cNvCxnSpPr>
          <p:nvPr/>
        </p:nvCxnSpPr>
        <p:spPr>
          <a:xfrm flipV="1">
            <a:off x="6180389" y="3808440"/>
            <a:ext cx="1195" cy="931499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C24B70D-EA55-4FCE-81DF-A6B76BA78C43}"/>
              </a:ext>
            </a:extLst>
          </p:cNvPr>
          <p:cNvCxnSpPr/>
          <p:nvPr/>
        </p:nvCxnSpPr>
        <p:spPr>
          <a:xfrm>
            <a:off x="2856590" y="2021840"/>
            <a:ext cx="0" cy="2255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9A92C99-FEFC-480A-BA4D-F1224D377BC8}"/>
              </a:ext>
            </a:extLst>
          </p:cNvPr>
          <p:cNvCxnSpPr/>
          <p:nvPr/>
        </p:nvCxnSpPr>
        <p:spPr>
          <a:xfrm>
            <a:off x="2856590" y="3695363"/>
            <a:ext cx="5776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B413054-C36E-47F7-A653-737793D6DC5A}"/>
              </a:ext>
            </a:extLst>
          </p:cNvPr>
          <p:cNvCxnSpPr/>
          <p:nvPr/>
        </p:nvCxnSpPr>
        <p:spPr>
          <a:xfrm>
            <a:off x="2604167" y="20218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7EC65D8-D8DE-417C-AEA5-FC110EECDCAF}"/>
              </a:ext>
            </a:extLst>
          </p:cNvPr>
          <p:cNvCxnSpPr/>
          <p:nvPr/>
        </p:nvCxnSpPr>
        <p:spPr>
          <a:xfrm>
            <a:off x="2598289" y="239776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DD9CDA46-67B6-40C5-A0C7-481D96F08E06}"/>
              </a:ext>
            </a:extLst>
          </p:cNvPr>
          <p:cNvCxnSpPr/>
          <p:nvPr/>
        </p:nvCxnSpPr>
        <p:spPr>
          <a:xfrm>
            <a:off x="2598289" y="314960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00C7E234-63F2-4537-97F7-9B9602256DCE}"/>
              </a:ext>
            </a:extLst>
          </p:cNvPr>
          <p:cNvCxnSpPr/>
          <p:nvPr/>
        </p:nvCxnSpPr>
        <p:spPr>
          <a:xfrm>
            <a:off x="2598290" y="42570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2D2C194E-7055-4573-88AF-EA83CC7996C8}"/>
              </a:ext>
            </a:extLst>
          </p:cNvPr>
          <p:cNvCxnSpPr/>
          <p:nvPr/>
        </p:nvCxnSpPr>
        <p:spPr>
          <a:xfrm flipV="1">
            <a:off x="10109200" y="4034118"/>
            <a:ext cx="0" cy="240071"/>
          </a:xfrm>
          <a:prstGeom prst="straightConnector1">
            <a:avLst/>
          </a:prstGeom>
          <a:ln w="28575">
            <a:solidFill>
              <a:schemeClr val="bg1">
                <a:lumMod val="8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61524D2E-3043-4D8F-BAE1-B0E5C18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DAC9C-5954-4345-B03E-C73BE5A363C0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543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945615" y="2809955"/>
            <a:ext cx="2181136" cy="117442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Совместный технический комитет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«Информационные технологии»</a:t>
            </a:r>
          </a:p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(JTC1)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5175" y="2859692"/>
            <a:ext cx="2181225" cy="120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561750" y="444914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31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Взаимодействие национального и межгосударственного ТК-МТК-22 «Информационные технологии»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 с международными и региональными организациями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555" y="3495338"/>
            <a:ext cx="971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4193" y="3496707"/>
            <a:ext cx="9715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МТК-22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723" y="2849601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«Информационные</a:t>
            </a:r>
          </a:p>
          <a:p>
            <a:pPr algn="ctr"/>
            <a:r>
              <a:rPr lang="ru-RU" sz="1200" b="1" dirty="0"/>
              <a:t>технологии»</a:t>
            </a:r>
          </a:p>
          <a:p>
            <a:pPr algn="ctr"/>
            <a:r>
              <a:rPr lang="ru-RU" sz="1200" dirty="0"/>
              <a:t>(ТК-МТК-22)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9912" y="1292404"/>
            <a:ext cx="1266825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МГС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1605" y="1289037"/>
            <a:ext cx="1253877" cy="94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ФА </a:t>
            </a:r>
            <a:r>
              <a:rPr lang="ru-RU" sz="1400" dirty="0" err="1">
                <a:solidFill>
                  <a:schemeClr val="tx1"/>
                </a:solidFill>
              </a:rPr>
              <a:t>Росстандарт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91237" y="1233527"/>
            <a:ext cx="1562100" cy="998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организация по стандартизации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33532" y="1254571"/>
            <a:ext cx="1562100" cy="998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электротехническая комиссия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43699" y="4526886"/>
            <a:ext cx="1562100" cy="8953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союз электросвязи</a:t>
            </a:r>
            <a:endParaRPr lang="ru-RU" sz="1200" dirty="0"/>
          </a:p>
        </p:txBody>
      </p:sp>
      <p:sp>
        <p:nvSpPr>
          <p:cNvPr id="27" name="Загнутый угол 26"/>
          <p:cNvSpPr/>
          <p:nvPr/>
        </p:nvSpPr>
        <p:spPr>
          <a:xfrm>
            <a:off x="2856590" y="4886285"/>
            <a:ext cx="6231059" cy="147637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принципы взаимодействия: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информации о текстах разрабатываемых международных и межгосударственных ИТ стандартов на всех этапах обсуждения;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с правом решающего голоса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Право вносить предложения по продвижению национальных стандартов на межгосударственный и международный уровень.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82E43A-BD3F-41B5-ACA2-DECC06CEA33B}"/>
              </a:ext>
            </a:extLst>
          </p:cNvPr>
          <p:cNvCxnSpPr>
            <a:cxnSpLocks/>
          </p:cNvCxnSpPr>
          <p:nvPr/>
        </p:nvCxnSpPr>
        <p:spPr>
          <a:xfrm>
            <a:off x="3538323" y="2232932"/>
            <a:ext cx="0" cy="1203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17DBF41E-FCEB-4EB4-AADD-87CE284FBDDC}"/>
              </a:ext>
            </a:extLst>
          </p:cNvPr>
          <p:cNvCxnSpPr>
            <a:cxnSpLocks/>
          </p:cNvCxnSpPr>
          <p:nvPr/>
        </p:nvCxnSpPr>
        <p:spPr>
          <a:xfrm>
            <a:off x="5255363" y="2265653"/>
            <a:ext cx="0" cy="122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A9D0822-1CE1-465D-B1F8-44FE9992FE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300" y="820746"/>
            <a:ext cx="488790" cy="4623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B072588-F09C-4566-922F-30C8F8C081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6573" y="843851"/>
            <a:ext cx="488790" cy="410720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85550019-10E8-4E21-8D84-488A5022D4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894" y="1233527"/>
          <a:ext cx="241927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73">
                  <a:extLst>
                    <a:ext uri="{9D8B030D-6E8A-4147-A177-3AD203B41FA5}">
                      <a16:colId xmlns:a16="http://schemas.microsoft.com/office/drawing/2014/main" xmlns="" val="1447442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Состав совета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116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Азербайджанская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909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Армения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037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Республика Беларусь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729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Грузия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3645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Казахстан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295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Кыргызская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1840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Молдова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2098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Российская Федерация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313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Таджикистан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2467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Туркменистан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5132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Узбекистан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71283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Украина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82797837"/>
                  </a:ext>
                </a:extLst>
              </a:tr>
            </a:tbl>
          </a:graphicData>
        </a:graphic>
      </p:graphicFrame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F52405E5-B27E-40CE-B391-F3E414FA21DE}"/>
              </a:ext>
            </a:extLst>
          </p:cNvPr>
          <p:cNvSpPr/>
          <p:nvPr/>
        </p:nvSpPr>
        <p:spPr>
          <a:xfrm>
            <a:off x="2660251" y="1181824"/>
            <a:ext cx="433772" cy="4291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7EF3F511-0228-4FFB-93F2-2FDD1ECD8D47}"/>
              </a:ext>
            </a:extLst>
          </p:cNvPr>
          <p:cNvSpPr/>
          <p:nvPr/>
        </p:nvSpPr>
        <p:spPr>
          <a:xfrm>
            <a:off x="5587469" y="2603351"/>
            <a:ext cx="3139670" cy="1430767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D3B24A4C-AC7D-438A-A4BF-9C79DF062D03}"/>
              </a:ext>
            </a:extLst>
          </p:cNvPr>
          <p:cNvCxnSpPr>
            <a:cxnSpLocks/>
          </p:cNvCxnSpPr>
          <p:nvPr/>
        </p:nvCxnSpPr>
        <p:spPr>
          <a:xfrm>
            <a:off x="9252482" y="2267446"/>
            <a:ext cx="0" cy="54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13955EE-61B8-4560-88FF-90D3ACF786C0}"/>
              </a:ext>
            </a:extLst>
          </p:cNvPr>
          <p:cNvCxnSpPr>
            <a:cxnSpLocks/>
          </p:cNvCxnSpPr>
          <p:nvPr/>
        </p:nvCxnSpPr>
        <p:spPr>
          <a:xfrm>
            <a:off x="10502162" y="2267446"/>
            <a:ext cx="0" cy="54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E07B1B3-6C5B-4D25-9657-DFEC1CCD0895}"/>
              </a:ext>
            </a:extLst>
          </p:cNvPr>
          <p:cNvSpPr/>
          <p:nvPr/>
        </p:nvSpPr>
        <p:spPr>
          <a:xfrm>
            <a:off x="5728438" y="2859692"/>
            <a:ext cx="903902" cy="94874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173D070-0670-4C3E-8624-1B8AE92A21AC}"/>
              </a:ext>
            </a:extLst>
          </p:cNvPr>
          <p:cNvSpPr/>
          <p:nvPr/>
        </p:nvSpPr>
        <p:spPr>
          <a:xfrm>
            <a:off x="7701449" y="2834051"/>
            <a:ext cx="903902" cy="94874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JTC1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: влево-вправо 40">
            <a:extLst>
              <a:ext uri="{FF2B5EF4-FFF2-40B4-BE49-F238E27FC236}">
                <a16:creationId xmlns:a16="http://schemas.microsoft.com/office/drawing/2014/main" xmlns="" id="{503EB8BE-4FFB-4B60-8C53-5CB941C9E34F}"/>
              </a:ext>
            </a:extLst>
          </p:cNvPr>
          <p:cNvSpPr/>
          <p:nvPr/>
        </p:nvSpPr>
        <p:spPr>
          <a:xfrm>
            <a:off x="6658403" y="3001511"/>
            <a:ext cx="1021336" cy="534762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Зеркало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63BB1536-D781-4B08-AAD6-3194C8607CF2}"/>
              </a:ext>
            </a:extLst>
          </p:cNvPr>
          <p:cNvCxnSpPr>
            <a:cxnSpLocks/>
          </p:cNvCxnSpPr>
          <p:nvPr/>
        </p:nvCxnSpPr>
        <p:spPr>
          <a:xfrm>
            <a:off x="5390698" y="3598407"/>
            <a:ext cx="314301" cy="5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B2BF8A36-9FB5-4A08-9FFC-CB70864BE253}"/>
              </a:ext>
            </a:extLst>
          </p:cNvPr>
          <p:cNvCxnSpPr>
            <a:cxnSpLocks/>
          </p:cNvCxnSpPr>
          <p:nvPr/>
        </p:nvCxnSpPr>
        <p:spPr>
          <a:xfrm flipH="1">
            <a:off x="8605351" y="3433209"/>
            <a:ext cx="314301" cy="557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6C88CC6-C512-4ADF-84E4-AB4E6AB4D070}"/>
              </a:ext>
            </a:extLst>
          </p:cNvPr>
          <p:cNvCxnSpPr>
            <a:cxnSpLocks/>
          </p:cNvCxnSpPr>
          <p:nvPr/>
        </p:nvCxnSpPr>
        <p:spPr>
          <a:xfrm flipH="1">
            <a:off x="6180389" y="4739939"/>
            <a:ext cx="30720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50651884-6A45-4488-AA98-F64A4375D4C5}"/>
              </a:ext>
            </a:extLst>
          </p:cNvPr>
          <p:cNvCxnSpPr>
            <a:cxnSpLocks/>
          </p:cNvCxnSpPr>
          <p:nvPr/>
        </p:nvCxnSpPr>
        <p:spPr>
          <a:xfrm flipV="1">
            <a:off x="6180389" y="3808440"/>
            <a:ext cx="1195" cy="9314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C24B70D-EA55-4FCE-81DF-A6B76BA78C43}"/>
              </a:ext>
            </a:extLst>
          </p:cNvPr>
          <p:cNvCxnSpPr/>
          <p:nvPr/>
        </p:nvCxnSpPr>
        <p:spPr>
          <a:xfrm>
            <a:off x="2856590" y="2021840"/>
            <a:ext cx="0" cy="2255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9A92C99-FEFC-480A-BA4D-F1224D377BC8}"/>
              </a:ext>
            </a:extLst>
          </p:cNvPr>
          <p:cNvCxnSpPr/>
          <p:nvPr/>
        </p:nvCxnSpPr>
        <p:spPr>
          <a:xfrm>
            <a:off x="2856590" y="3695363"/>
            <a:ext cx="5776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B413054-C36E-47F7-A653-737793D6DC5A}"/>
              </a:ext>
            </a:extLst>
          </p:cNvPr>
          <p:cNvCxnSpPr/>
          <p:nvPr/>
        </p:nvCxnSpPr>
        <p:spPr>
          <a:xfrm>
            <a:off x="2604167" y="20218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7EC65D8-D8DE-417C-AEA5-FC110EECDCAF}"/>
              </a:ext>
            </a:extLst>
          </p:cNvPr>
          <p:cNvCxnSpPr/>
          <p:nvPr/>
        </p:nvCxnSpPr>
        <p:spPr>
          <a:xfrm>
            <a:off x="2598289" y="239776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DD9CDA46-67B6-40C5-A0C7-481D96F08E06}"/>
              </a:ext>
            </a:extLst>
          </p:cNvPr>
          <p:cNvCxnSpPr/>
          <p:nvPr/>
        </p:nvCxnSpPr>
        <p:spPr>
          <a:xfrm>
            <a:off x="2598289" y="314960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00C7E234-63F2-4537-97F7-9B9602256DCE}"/>
              </a:ext>
            </a:extLst>
          </p:cNvPr>
          <p:cNvCxnSpPr/>
          <p:nvPr/>
        </p:nvCxnSpPr>
        <p:spPr>
          <a:xfrm>
            <a:off x="2598290" y="42570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8907681-82D1-4E82-AC76-D9C3A5293807}"/>
              </a:ext>
            </a:extLst>
          </p:cNvPr>
          <p:cNvCxnSpPr>
            <a:stCxn id="3" idx="2"/>
          </p:cNvCxnSpPr>
          <p:nvPr/>
        </p:nvCxnSpPr>
        <p:spPr>
          <a:xfrm>
            <a:off x="4915330" y="3895388"/>
            <a:ext cx="0" cy="361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ABB4F5B7-9A4F-4835-8F34-BC214D3591EA}"/>
              </a:ext>
            </a:extLst>
          </p:cNvPr>
          <p:cNvCxnSpPr/>
          <p:nvPr/>
        </p:nvCxnSpPr>
        <p:spPr>
          <a:xfrm>
            <a:off x="4915330" y="4274189"/>
            <a:ext cx="5193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2D2C194E-7055-4573-88AF-EA83CC7996C8}"/>
              </a:ext>
            </a:extLst>
          </p:cNvPr>
          <p:cNvCxnSpPr/>
          <p:nvPr/>
        </p:nvCxnSpPr>
        <p:spPr>
          <a:xfrm flipV="1">
            <a:off x="10109200" y="4034118"/>
            <a:ext cx="0" cy="240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61524D2E-3043-4D8F-BAE1-B0E5C18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D8241-F98B-40E6-8ADB-1C9A12F53BB5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922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8945615" y="2809955"/>
            <a:ext cx="2181136" cy="1174422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Совместный технический комитет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 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«Информационные технологии»</a:t>
            </a:r>
          </a:p>
          <a:p>
            <a:pPr algn="ctr"/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(JTC1)</a:t>
            </a:r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05175" y="2859692"/>
            <a:ext cx="2181225" cy="1204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561750" y="444914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32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Взаимодействие национального и межгосударственного ТК-МТК-22 «Информационные технологии»</a:t>
            </a:r>
            <a:r>
              <a:rPr lang="ru-RU" sz="1800" b="1" dirty="0">
                <a:solidFill>
                  <a:srgbClr val="FF0000"/>
                </a:solidFill>
              </a:rPr>
              <a:t/>
            </a:r>
            <a:br>
              <a:rPr lang="ru-RU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 с международными и региональными организациями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29555" y="3495338"/>
            <a:ext cx="971550" cy="400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34193" y="3496707"/>
            <a:ext cx="97155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МТК-22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723" y="2849601"/>
            <a:ext cx="1515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«Информационные</a:t>
            </a:r>
          </a:p>
          <a:p>
            <a:pPr algn="ctr"/>
            <a:r>
              <a:rPr lang="ru-RU" sz="1200" b="1" dirty="0"/>
              <a:t>технологии»</a:t>
            </a:r>
          </a:p>
          <a:p>
            <a:pPr algn="ctr"/>
            <a:r>
              <a:rPr lang="ru-RU" sz="1200" dirty="0"/>
              <a:t>(ТК-МТК-22)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109912" y="1292404"/>
            <a:ext cx="1266825" cy="9429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МГС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1605" y="1289037"/>
            <a:ext cx="1253877" cy="9429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ФА </a:t>
            </a:r>
            <a:r>
              <a:rPr lang="ru-RU" sz="1400" dirty="0" err="1">
                <a:solidFill>
                  <a:schemeClr val="tx1"/>
                </a:solidFill>
              </a:rPr>
              <a:t>Росстандарт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91237" y="1233527"/>
            <a:ext cx="1562100" cy="998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организация по стандартизации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033532" y="1254571"/>
            <a:ext cx="1562100" cy="99848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электротехническая комиссия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</a:t>
            </a: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243699" y="4526886"/>
            <a:ext cx="1562100" cy="89535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союз электросвязи</a:t>
            </a:r>
            <a:endParaRPr lang="ru-RU" sz="1200" dirty="0"/>
          </a:p>
        </p:txBody>
      </p:sp>
      <p:sp>
        <p:nvSpPr>
          <p:cNvPr id="27" name="Загнутый угол 26"/>
          <p:cNvSpPr/>
          <p:nvPr/>
        </p:nvSpPr>
        <p:spPr>
          <a:xfrm>
            <a:off x="2856590" y="4886285"/>
            <a:ext cx="6231059" cy="1476375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принципы взаимодействия: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Получение информации о текстах разрабатываемых международных и межгосударственных ИТ стандартов на всех этапах обсуждения;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Голосование с правом решающего голоса 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Право вносить предложения по продвижению национальных стандартов на межгосударственный и международный уровень.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C482E43A-BD3F-41B5-ACA2-DECC06CEA33B}"/>
              </a:ext>
            </a:extLst>
          </p:cNvPr>
          <p:cNvCxnSpPr>
            <a:cxnSpLocks/>
          </p:cNvCxnSpPr>
          <p:nvPr/>
        </p:nvCxnSpPr>
        <p:spPr>
          <a:xfrm>
            <a:off x="3538323" y="2232932"/>
            <a:ext cx="0" cy="12030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17DBF41E-FCEB-4EB4-AADD-87CE284FBDDC}"/>
              </a:ext>
            </a:extLst>
          </p:cNvPr>
          <p:cNvCxnSpPr>
            <a:cxnSpLocks/>
          </p:cNvCxnSpPr>
          <p:nvPr/>
        </p:nvCxnSpPr>
        <p:spPr>
          <a:xfrm>
            <a:off x="5255363" y="2265653"/>
            <a:ext cx="0" cy="12296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A9D0822-1CE1-465D-B1F8-44FE9992FE1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80300" y="820746"/>
            <a:ext cx="488790" cy="46236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EB072588-F09C-4566-922F-30C8F8C0814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66573" y="843851"/>
            <a:ext cx="488790" cy="410720"/>
          </a:xfrm>
          <a:prstGeom prst="rect">
            <a:avLst/>
          </a:prstGeom>
        </p:spPr>
      </p:pic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85550019-10E8-4E21-8D84-488A5022D4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894" y="1233527"/>
          <a:ext cx="2419273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273">
                  <a:extLst>
                    <a:ext uri="{9D8B030D-6E8A-4147-A177-3AD203B41FA5}">
                      <a16:colId xmlns:a16="http://schemas.microsoft.com/office/drawing/2014/main" xmlns="" val="14474422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Состав совета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581161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Азербайджанская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990913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Армения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303755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Республика Беларусь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72950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Грузия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636451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Казахстан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229510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Кыргызская Республика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518402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Молдова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282098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Российская Федерация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931326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Таджикистан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24678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Туркменистан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40513265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Республика Узбекистан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712835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/>
                        <a:t>Украина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582797837"/>
                  </a:ext>
                </a:extLst>
              </a:tr>
            </a:tbl>
          </a:graphicData>
        </a:graphic>
      </p:graphicFrame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xmlns="" id="{F52405E5-B27E-40CE-B391-F3E414FA21DE}"/>
              </a:ext>
            </a:extLst>
          </p:cNvPr>
          <p:cNvSpPr/>
          <p:nvPr/>
        </p:nvSpPr>
        <p:spPr>
          <a:xfrm>
            <a:off x="2660251" y="1181824"/>
            <a:ext cx="433772" cy="429131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7EF3F511-0228-4FFB-93F2-2FDD1ECD8D47}"/>
              </a:ext>
            </a:extLst>
          </p:cNvPr>
          <p:cNvSpPr/>
          <p:nvPr/>
        </p:nvSpPr>
        <p:spPr>
          <a:xfrm>
            <a:off x="5587469" y="2603351"/>
            <a:ext cx="3139670" cy="1430767"/>
          </a:xfrm>
          <a:prstGeom prst="round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D3B24A4C-AC7D-438A-A4BF-9C79DF062D03}"/>
              </a:ext>
            </a:extLst>
          </p:cNvPr>
          <p:cNvCxnSpPr>
            <a:cxnSpLocks/>
          </p:cNvCxnSpPr>
          <p:nvPr/>
        </p:nvCxnSpPr>
        <p:spPr>
          <a:xfrm>
            <a:off x="9252482" y="2267446"/>
            <a:ext cx="0" cy="54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713955EE-61B8-4560-88FF-90D3ACF786C0}"/>
              </a:ext>
            </a:extLst>
          </p:cNvPr>
          <p:cNvCxnSpPr>
            <a:cxnSpLocks/>
          </p:cNvCxnSpPr>
          <p:nvPr/>
        </p:nvCxnSpPr>
        <p:spPr>
          <a:xfrm>
            <a:off x="10502162" y="2267446"/>
            <a:ext cx="0" cy="5425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FE07B1B3-6C5B-4D25-9657-DFEC1CCD0895}"/>
              </a:ext>
            </a:extLst>
          </p:cNvPr>
          <p:cNvSpPr/>
          <p:nvPr/>
        </p:nvSpPr>
        <p:spPr>
          <a:xfrm>
            <a:off x="5728438" y="2859692"/>
            <a:ext cx="903902" cy="94874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ТК-22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C173D070-0670-4C3E-8624-1B8AE92A21AC}"/>
              </a:ext>
            </a:extLst>
          </p:cNvPr>
          <p:cNvSpPr/>
          <p:nvPr/>
        </p:nvSpPr>
        <p:spPr>
          <a:xfrm>
            <a:off x="7701449" y="2834051"/>
            <a:ext cx="903902" cy="948748"/>
          </a:xfrm>
          <a:prstGeom prst="rect">
            <a:avLst/>
          </a:prstGeom>
          <a:solidFill>
            <a:schemeClr val="bg1">
              <a:lumMod val="6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Подкомитеты</a:t>
            </a:r>
          </a:p>
          <a:p>
            <a:pPr algn="ctr"/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JTC1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Стрелка: влево-вправо 40">
            <a:extLst>
              <a:ext uri="{FF2B5EF4-FFF2-40B4-BE49-F238E27FC236}">
                <a16:creationId xmlns:a16="http://schemas.microsoft.com/office/drawing/2014/main" xmlns="" id="{503EB8BE-4FFB-4B60-8C53-5CB941C9E34F}"/>
              </a:ext>
            </a:extLst>
          </p:cNvPr>
          <p:cNvSpPr/>
          <p:nvPr/>
        </p:nvSpPr>
        <p:spPr>
          <a:xfrm>
            <a:off x="6658403" y="3001511"/>
            <a:ext cx="1021336" cy="534762"/>
          </a:xfrm>
          <a:prstGeom prst="leftRightArrow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Зеркало</a:t>
            </a:r>
          </a:p>
        </p:txBody>
      </p: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63BB1536-D781-4B08-AAD6-3194C8607CF2}"/>
              </a:ext>
            </a:extLst>
          </p:cNvPr>
          <p:cNvCxnSpPr>
            <a:cxnSpLocks/>
          </p:cNvCxnSpPr>
          <p:nvPr/>
        </p:nvCxnSpPr>
        <p:spPr>
          <a:xfrm>
            <a:off x="5390698" y="3598407"/>
            <a:ext cx="314301" cy="557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B2BF8A36-9FB5-4A08-9FFC-CB70864BE253}"/>
              </a:ext>
            </a:extLst>
          </p:cNvPr>
          <p:cNvCxnSpPr>
            <a:cxnSpLocks/>
          </p:cNvCxnSpPr>
          <p:nvPr/>
        </p:nvCxnSpPr>
        <p:spPr>
          <a:xfrm flipH="1">
            <a:off x="8605351" y="3433209"/>
            <a:ext cx="314301" cy="557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06C88CC6-C512-4ADF-84E4-AB4E6AB4D070}"/>
              </a:ext>
            </a:extLst>
          </p:cNvPr>
          <p:cNvCxnSpPr>
            <a:cxnSpLocks/>
          </p:cNvCxnSpPr>
          <p:nvPr/>
        </p:nvCxnSpPr>
        <p:spPr>
          <a:xfrm flipH="1">
            <a:off x="6180389" y="4739939"/>
            <a:ext cx="3072093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50651884-6A45-4488-AA98-F64A4375D4C5}"/>
              </a:ext>
            </a:extLst>
          </p:cNvPr>
          <p:cNvCxnSpPr>
            <a:cxnSpLocks/>
          </p:cNvCxnSpPr>
          <p:nvPr/>
        </p:nvCxnSpPr>
        <p:spPr>
          <a:xfrm flipV="1">
            <a:off x="6180389" y="3808440"/>
            <a:ext cx="1195" cy="93149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7C24B70D-EA55-4FCE-81DF-A6B76BA78C43}"/>
              </a:ext>
            </a:extLst>
          </p:cNvPr>
          <p:cNvCxnSpPr/>
          <p:nvPr/>
        </p:nvCxnSpPr>
        <p:spPr>
          <a:xfrm>
            <a:off x="2856590" y="2021840"/>
            <a:ext cx="0" cy="22555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D9A92C99-FEFC-480A-BA4D-F1224D377BC8}"/>
              </a:ext>
            </a:extLst>
          </p:cNvPr>
          <p:cNvCxnSpPr/>
          <p:nvPr/>
        </p:nvCxnSpPr>
        <p:spPr>
          <a:xfrm>
            <a:off x="2856590" y="3695363"/>
            <a:ext cx="5776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FB413054-C36E-47F7-A653-737793D6DC5A}"/>
              </a:ext>
            </a:extLst>
          </p:cNvPr>
          <p:cNvCxnSpPr/>
          <p:nvPr/>
        </p:nvCxnSpPr>
        <p:spPr>
          <a:xfrm>
            <a:off x="2604167" y="20218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A7EC65D8-D8DE-417C-AEA5-FC110EECDCAF}"/>
              </a:ext>
            </a:extLst>
          </p:cNvPr>
          <p:cNvCxnSpPr/>
          <p:nvPr/>
        </p:nvCxnSpPr>
        <p:spPr>
          <a:xfrm>
            <a:off x="2598289" y="239776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DD9CDA46-67B6-40C5-A0C7-481D96F08E06}"/>
              </a:ext>
            </a:extLst>
          </p:cNvPr>
          <p:cNvCxnSpPr/>
          <p:nvPr/>
        </p:nvCxnSpPr>
        <p:spPr>
          <a:xfrm>
            <a:off x="2598289" y="314960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00C7E234-63F2-4537-97F7-9B9602256DCE}"/>
              </a:ext>
            </a:extLst>
          </p:cNvPr>
          <p:cNvCxnSpPr/>
          <p:nvPr/>
        </p:nvCxnSpPr>
        <p:spPr>
          <a:xfrm>
            <a:off x="2598290" y="4257040"/>
            <a:ext cx="25242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8907681-82D1-4E82-AC76-D9C3A5293807}"/>
              </a:ext>
            </a:extLst>
          </p:cNvPr>
          <p:cNvCxnSpPr>
            <a:stCxn id="3" idx="2"/>
          </p:cNvCxnSpPr>
          <p:nvPr/>
        </p:nvCxnSpPr>
        <p:spPr>
          <a:xfrm>
            <a:off x="4915330" y="3895388"/>
            <a:ext cx="0" cy="361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ABB4F5B7-9A4F-4835-8F34-BC214D3591EA}"/>
              </a:ext>
            </a:extLst>
          </p:cNvPr>
          <p:cNvCxnSpPr/>
          <p:nvPr/>
        </p:nvCxnSpPr>
        <p:spPr>
          <a:xfrm>
            <a:off x="4915330" y="4274189"/>
            <a:ext cx="51938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2D2C194E-7055-4573-88AF-EA83CC7996C8}"/>
              </a:ext>
            </a:extLst>
          </p:cNvPr>
          <p:cNvCxnSpPr/>
          <p:nvPr/>
        </p:nvCxnSpPr>
        <p:spPr>
          <a:xfrm flipV="1">
            <a:off x="10109200" y="4034118"/>
            <a:ext cx="0" cy="2400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Дата 13">
            <a:extLst>
              <a:ext uri="{FF2B5EF4-FFF2-40B4-BE49-F238E27FC236}">
                <a16:creationId xmlns:a16="http://schemas.microsoft.com/office/drawing/2014/main" xmlns="" id="{61524D2E-3043-4D8F-BAE1-B0E5C18B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9DE1-3F0B-446B-B2E0-0AA56F7E8EC7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19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33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1"/>
                </a:solidFill>
              </a:rPr>
              <a:t>Технические комитеты РФ по стандартизации, работающие в области ИТ и их базовые организации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93353605"/>
              </p:ext>
            </p:extLst>
          </p:nvPr>
        </p:nvGraphicFramePr>
        <p:xfrm>
          <a:off x="684432" y="533855"/>
          <a:ext cx="11101167" cy="57302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700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3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003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ТК21</a:t>
                      </a:r>
                      <a:r>
                        <a:rPr lang="ru-RU" sz="1400" b="0" dirty="0"/>
                        <a:t> </a:t>
                      </a:r>
                      <a:r>
                        <a:rPr lang="ru-RU" sz="1600" b="0" dirty="0"/>
                        <a:t>Услуги связи,</a:t>
                      </a:r>
                      <a:r>
                        <a:rPr lang="ru-RU" sz="1600" b="0" baseline="0" dirty="0"/>
                        <a:t> информатизации, организация и управление связью, строительство и эксплуатация объектов в сфере связи и информационных технологий</a:t>
                      </a:r>
                      <a:endParaRPr lang="ru-RU" sz="1400" b="0" baseline="0" dirty="0"/>
                    </a:p>
                    <a:p>
                      <a:r>
                        <a:rPr lang="ru-RU" sz="1400" b="0" dirty="0">
                          <a:solidFill>
                            <a:srgbClr val="0070C0"/>
                          </a:solidFill>
                        </a:rPr>
                        <a:t>НИИ «</a:t>
                      </a:r>
                      <a:r>
                        <a:rPr lang="ru-RU" sz="1400" b="0" dirty="0" err="1">
                          <a:solidFill>
                            <a:srgbClr val="0070C0"/>
                          </a:solidFill>
                        </a:rPr>
                        <a:t>Интерэкомс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</a:rPr>
                        <a:t>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FF0000"/>
                          </a:solidFill>
                        </a:rPr>
                        <a:t>ТК22</a:t>
                      </a:r>
                      <a:r>
                        <a:rPr lang="ru-RU" sz="14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b="0" dirty="0">
                          <a:solidFill>
                            <a:srgbClr val="FF0000"/>
                          </a:solidFill>
                        </a:rPr>
                        <a:t>Информационные технологии</a:t>
                      </a:r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r>
                        <a:rPr lang="ru-RU" sz="1400" b="0" dirty="0">
                          <a:solidFill>
                            <a:srgbClr val="0070C0"/>
                          </a:solidFill>
                        </a:rPr>
                        <a:t>ФИЦ</a:t>
                      </a:r>
                      <a:r>
                        <a:rPr lang="ru-RU" sz="1400" b="0" baseline="0" dirty="0">
                          <a:solidFill>
                            <a:srgbClr val="0070C0"/>
                          </a:solidFill>
                        </a:rPr>
                        <a:t> «Информатика и управление» РАН</a:t>
                      </a:r>
                      <a:endParaRPr lang="ru-RU" sz="14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ТК26</a:t>
                      </a:r>
                      <a:r>
                        <a:rPr lang="ru-RU" sz="1400" b="0" dirty="0"/>
                        <a:t> </a:t>
                      </a:r>
                      <a:r>
                        <a:rPr lang="ru-RU" sz="1600" b="0" dirty="0"/>
                        <a:t>Криптографическая защита информации</a:t>
                      </a:r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endParaRPr lang="ru-RU" sz="1400" b="0" dirty="0"/>
                    </a:p>
                    <a:p>
                      <a:r>
                        <a:rPr lang="ru-RU" sz="1400" b="0" dirty="0">
                          <a:solidFill>
                            <a:srgbClr val="0070C0"/>
                          </a:solidFill>
                        </a:rPr>
                        <a:t>ОАО «</a:t>
                      </a:r>
                      <a:r>
                        <a:rPr lang="ru-RU" sz="1400" b="0" dirty="0" err="1">
                          <a:solidFill>
                            <a:srgbClr val="0070C0"/>
                          </a:solidFill>
                        </a:rPr>
                        <a:t>ИнфоТеКс</a:t>
                      </a:r>
                      <a:r>
                        <a:rPr lang="ru-RU" sz="1400" b="0" dirty="0">
                          <a:solidFill>
                            <a:srgbClr val="0070C0"/>
                          </a:solidFill>
                        </a:rPr>
                        <a:t>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ТК57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Интеллектуальные транспортные системы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Университет «МАДИ»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ТК77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Операционные среды и совместимость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ОАО «Концерн «Сириус»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ТК120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Центры обработки данных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Ассоциация участников отрасли центров обработки данных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ТК194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Киберфизические системы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АО РВК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ТК362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Защита информации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ГНИИ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ПЕЗИ ФСТЭК России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ТК452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Безопасность аудио-, видео-, электронной аппаратуры, оборудования информационных технологий и телекоммуникационного оборудования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АНО НТЦСЭ ИСЭП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/>
                        <a:t>ТК461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Информационно-коммуникационные технологии в образовании</a:t>
                      </a:r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МГТУ</a:t>
                      </a:r>
                      <a:r>
                        <a:rPr lang="ru-RU" sz="1400" baseline="0" dirty="0">
                          <a:solidFill>
                            <a:srgbClr val="0070C0"/>
                          </a:solidFill>
                        </a:rPr>
                        <a:t> «СТАНКИН»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/>
                        <a:t>ТК468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Информатизация здоровья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ФГБУ «ЦНИИОИЗ»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600" b="1" dirty="0"/>
                        <a:t>ТК700</a:t>
                      </a:r>
                      <a:r>
                        <a:rPr lang="ru-RU" sz="1400" dirty="0"/>
                        <a:t> </a:t>
                      </a:r>
                      <a:r>
                        <a:rPr lang="ru-RU" sz="1600" dirty="0"/>
                        <a:t>Математическое моделирование и высокопроизводительные вычислительные технологии</a:t>
                      </a:r>
                    </a:p>
                    <a:p>
                      <a:pPr marL="0" indent="0">
                        <a:buNone/>
                      </a:pPr>
                      <a:endParaRPr lang="ru-RU" sz="1400" dirty="0"/>
                    </a:p>
                    <a:p>
                      <a:r>
                        <a:rPr lang="ru-RU" sz="1400" dirty="0">
                          <a:solidFill>
                            <a:srgbClr val="0070C0"/>
                          </a:solidFill>
                        </a:rPr>
                        <a:t>ОАО «Т-платформы»</a:t>
                      </a:r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5BF45AE-10E1-4FF2-A0DB-FA5499192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2795-A205-4343-AA0F-38FB22E13F4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798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34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161" y="273919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Проекты международных ИТ стандартов, поступившие в ТК-22 «Информационные технологии» за 10 дней (среднее поступление)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F590012-D321-48A1-BAF7-0A0F731B7B1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771" y="906963"/>
            <a:ext cx="5937443" cy="563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ADF7B768-4608-47A7-92FA-CC241A37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05895-B5A4-4491-8745-79D799DEF3D6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514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35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8161" y="273919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Проекты международных ИТ стандартов, поступившие в период с 1 по 10 ноября 2017 г.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(продолжение) 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D0EFA2-4D2E-4784-955D-0E2B758B93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9862" y="1785937"/>
            <a:ext cx="6772275" cy="328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B4D84A83-CA03-4CD2-B83D-7287DA4A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A48D-9975-4CCE-A159-D705861A5214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813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49949" y="3880107"/>
            <a:ext cx="966874" cy="405808"/>
          </a:xfrm>
        </p:spPr>
        <p:txBody>
          <a:bodyPr/>
          <a:lstStyle/>
          <a:p>
            <a:pPr algn="l">
              <a:lnSpc>
                <a:spcPct val="80000"/>
              </a:lnSpc>
            </a:pPr>
            <a:fld id="{B8534844-FAAD-45C5-950B-4AF1907923A1}" type="slidenum">
              <a:rPr lang="ru-RU" sz="1400" b="1" smtClean="0"/>
              <a:pPr algn="l">
                <a:lnSpc>
                  <a:spcPct val="80000"/>
                </a:lnSpc>
              </a:pPr>
              <a:t>36</a:t>
            </a:fld>
            <a:endParaRPr lang="ru-RU" sz="1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5033" y="87474"/>
            <a:ext cx="10909003" cy="56570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Укрупненная структура ЦК «ИТ стандарты» на базе АНО «ИТ-Стандарт» (АНО ИТС)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99A5756-C8AF-4AD2-BC76-4B9258A6604D}"/>
              </a:ext>
            </a:extLst>
          </p:cNvPr>
          <p:cNvSpPr/>
          <p:nvPr/>
        </p:nvSpPr>
        <p:spPr>
          <a:xfrm>
            <a:off x="4738565" y="564122"/>
            <a:ext cx="2714869" cy="471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Председатель наблюдательного совета АНО ИТС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8862FBC-B48A-4879-B3CE-0B661D101142}"/>
              </a:ext>
            </a:extLst>
          </p:cNvPr>
          <p:cNvSpPr/>
          <p:nvPr/>
        </p:nvSpPr>
        <p:spPr>
          <a:xfrm>
            <a:off x="4738563" y="1258825"/>
            <a:ext cx="2714869" cy="471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Председатель правления АНО ИТС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EA1A7B9-F4F7-4253-B5E8-E2811ADC5D7F}"/>
              </a:ext>
            </a:extLst>
          </p:cNvPr>
          <p:cNvSpPr/>
          <p:nvPr/>
        </p:nvSpPr>
        <p:spPr>
          <a:xfrm>
            <a:off x="4738564" y="1994642"/>
            <a:ext cx="2714869" cy="471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Исполнительный директор АНО ИТС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990E832-77BD-4093-8EBD-D31E63579884}"/>
              </a:ext>
            </a:extLst>
          </p:cNvPr>
          <p:cNvSpPr/>
          <p:nvPr/>
        </p:nvSpPr>
        <p:spPr>
          <a:xfrm>
            <a:off x="283210" y="3027770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Организационно-плановая группа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0CEC1F2C-3BB7-48D2-967A-019E1FE43900}"/>
              </a:ext>
            </a:extLst>
          </p:cNvPr>
          <p:cNvSpPr/>
          <p:nvPr/>
        </p:nvSpPr>
        <p:spPr>
          <a:xfrm>
            <a:off x="9951819" y="3037697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поддержки баз данных и популяризации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393A05E-DF43-405A-A7AD-26BD8C6C3ED9}"/>
              </a:ext>
            </a:extLst>
          </p:cNvPr>
          <p:cNvSpPr/>
          <p:nvPr/>
        </p:nvSpPr>
        <p:spPr>
          <a:xfrm>
            <a:off x="8027303" y="3050420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подготовки материалов для обучения ИТ стандартизации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66D6109D-A04E-42F3-BBF2-F657DB15F6A6}"/>
              </a:ext>
            </a:extLst>
          </p:cNvPr>
          <p:cNvSpPr/>
          <p:nvPr/>
        </p:nvSpPr>
        <p:spPr>
          <a:xfrm>
            <a:off x="6102787" y="3046368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редакции и </a:t>
            </a: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нормоконтроля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3874E83-FDD0-4630-8ACD-B9186807A3FB}"/>
              </a:ext>
            </a:extLst>
          </p:cNvPr>
          <p:cNvSpPr/>
          <p:nvPr/>
        </p:nvSpPr>
        <p:spPr>
          <a:xfrm>
            <a:off x="4178271" y="3046368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Группа переводчиков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36FD7DE1-FF04-4315-9E24-EF80E8C99AE5}"/>
              </a:ext>
            </a:extLst>
          </p:cNvPr>
          <p:cNvSpPr/>
          <p:nvPr/>
        </p:nvSpPr>
        <p:spPr>
          <a:xfrm>
            <a:off x="2221880" y="3039279"/>
            <a:ext cx="176500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Группы специалистов по направлениям ИТ стандартизации</a:t>
            </a:r>
          </a:p>
        </p:txBody>
      </p:sp>
      <p:sp>
        <p:nvSpPr>
          <p:cNvPr id="19" name="Прямоугольник: загнутый угол 18">
            <a:extLst>
              <a:ext uri="{FF2B5EF4-FFF2-40B4-BE49-F238E27FC236}">
                <a16:creationId xmlns:a16="http://schemas.microsoft.com/office/drawing/2014/main" xmlns="" id="{271B5CBA-4F71-4DB2-AEEA-31E9ECB3AECC}"/>
              </a:ext>
            </a:extLst>
          </p:cNvPr>
          <p:cNvSpPr/>
          <p:nvPr/>
        </p:nvSpPr>
        <p:spPr>
          <a:xfrm>
            <a:off x="283006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взаимодействие с ФА Росстандарт;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Подготовка проектов планов и контроль их выполнения;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проведения мероприятий АНО ИТС</a:t>
            </a:r>
          </a:p>
        </p:txBody>
      </p:sp>
      <p:sp>
        <p:nvSpPr>
          <p:cNvPr id="21" name="Прямоугольник: загнутый угол 20">
            <a:extLst>
              <a:ext uri="{FF2B5EF4-FFF2-40B4-BE49-F238E27FC236}">
                <a16:creationId xmlns:a16="http://schemas.microsoft.com/office/drawing/2014/main" xmlns="" id="{0BF0B8DD-CB12-4536-B183-F4C6DA14F132}"/>
              </a:ext>
            </a:extLst>
          </p:cNvPr>
          <p:cNvSpPr/>
          <p:nvPr/>
        </p:nvSpPr>
        <p:spPr>
          <a:xfrm>
            <a:off x="2230980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Консультации по конкретному направлению;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Формирование  программ и контроль их исполнения; </a:t>
            </a:r>
          </a:p>
          <a:p>
            <a:pPr marL="171450" indent="-1714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Участие в заседаниях международных органов по стандартизации</a:t>
            </a:r>
          </a:p>
        </p:txBody>
      </p:sp>
      <p:sp>
        <p:nvSpPr>
          <p:cNvPr id="22" name="Прямоугольник: загнутый угол 21">
            <a:extLst>
              <a:ext uri="{FF2B5EF4-FFF2-40B4-BE49-F238E27FC236}">
                <a16:creationId xmlns:a16="http://schemas.microsoft.com/office/drawing/2014/main" xmlns="" id="{1FC50C2C-2B5D-4810-9BBE-86991701B2B8}"/>
              </a:ext>
            </a:extLst>
          </p:cNvPr>
          <p:cNvSpPr/>
          <p:nvPr/>
        </p:nvSpPr>
        <p:spPr>
          <a:xfrm>
            <a:off x="4165268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Ведение единого англо-русского тезауруса в области ИТ;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ИТ стандартов в едином стиле;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Перевод на русский язык материалов по ИТ стандартизации</a:t>
            </a:r>
          </a:p>
        </p:txBody>
      </p:sp>
      <p:sp>
        <p:nvSpPr>
          <p:cNvPr id="23" name="Прямоугольник: загнутый угол 22">
            <a:extLst>
              <a:ext uri="{FF2B5EF4-FFF2-40B4-BE49-F238E27FC236}">
                <a16:creationId xmlns:a16="http://schemas.microsoft.com/office/drawing/2014/main" xmlns="" id="{DB25CB1C-A1C3-474D-8DAF-94A63B63F012}"/>
              </a:ext>
            </a:extLst>
          </p:cNvPr>
          <p:cNvSpPr/>
          <p:nvPr/>
        </p:nvSpPr>
        <p:spPr>
          <a:xfrm>
            <a:off x="6095997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Редактирование проектов стандартов в едином стиле;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Осуществление </a:t>
            </a: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нормоконтроля</a:t>
            </a: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проектов ИТ стандартов по требованиям ФА «Росстандарт»</a:t>
            </a:r>
          </a:p>
        </p:txBody>
      </p:sp>
      <p:sp>
        <p:nvSpPr>
          <p:cNvPr id="24" name="Прямоугольник: загнутый угол 23">
            <a:extLst>
              <a:ext uri="{FF2B5EF4-FFF2-40B4-BE49-F238E27FC236}">
                <a16:creationId xmlns:a16="http://schemas.microsoft.com/office/drawing/2014/main" xmlns="" id="{601CECFA-7F04-47A9-B9E9-7FD0259EBE29}"/>
              </a:ext>
            </a:extLst>
          </p:cNvPr>
          <p:cNvSpPr/>
          <p:nvPr/>
        </p:nvSpPr>
        <p:spPr>
          <a:xfrm>
            <a:off x="8043971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Подготовка учебных программ в области ИТС;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обмена опытом обучения;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Координация работ по подготовке </a:t>
            </a:r>
            <a:r>
              <a:rPr lang="ru-RU" sz="1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профстандартов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загнутый угол 24">
            <a:extLst>
              <a:ext uri="{FF2B5EF4-FFF2-40B4-BE49-F238E27FC236}">
                <a16:creationId xmlns:a16="http://schemas.microsoft.com/office/drawing/2014/main" xmlns="" id="{78FF5301-9FF9-4E8D-A0FE-7DCB883972F8}"/>
              </a:ext>
            </a:extLst>
          </p:cNvPr>
          <p:cNvSpPr/>
          <p:nvPr/>
        </p:nvSpPr>
        <p:spPr>
          <a:xfrm>
            <a:off x="9951819" y="3880106"/>
            <a:ext cx="1765004" cy="2765237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Ведение необходимых БД и организация допуска к ним специалистов;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выпуска журнала ИТС;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Ведение портала ИТС;</a:t>
            </a:r>
          </a:p>
          <a:p>
            <a:pPr marL="180975" indent="-180975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 конференций,  семинаров и т.п.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3EDBFEF3-4BBB-4A10-B1DE-4E27F80A7826}"/>
              </a:ext>
            </a:extLst>
          </p:cNvPr>
          <p:cNvSpPr/>
          <p:nvPr/>
        </p:nvSpPr>
        <p:spPr>
          <a:xfrm>
            <a:off x="8050087" y="567069"/>
            <a:ext cx="3142231" cy="471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Наблюдательный совет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D0B745E0-4A69-4D6D-8F2E-103DC3523407}"/>
              </a:ext>
            </a:extLst>
          </p:cNvPr>
          <p:cNvSpPr/>
          <p:nvPr/>
        </p:nvSpPr>
        <p:spPr>
          <a:xfrm>
            <a:off x="8049057" y="1266127"/>
            <a:ext cx="3142231" cy="471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Научно-технический совет</a:t>
            </a: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1139FE15-7349-42A3-9C7A-252033C50230}"/>
              </a:ext>
            </a:extLst>
          </p:cNvPr>
          <p:cNvCxnSpPr>
            <a:stCxn id="8" idx="3"/>
          </p:cNvCxnSpPr>
          <p:nvPr/>
        </p:nvCxnSpPr>
        <p:spPr>
          <a:xfrm flipV="1">
            <a:off x="7453434" y="799872"/>
            <a:ext cx="567081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77AD51D4-1B9B-4B00-AB11-15E7ADEAD305}"/>
              </a:ext>
            </a:extLst>
          </p:cNvPr>
          <p:cNvCxnSpPr/>
          <p:nvPr/>
        </p:nvCxnSpPr>
        <p:spPr>
          <a:xfrm flipV="1">
            <a:off x="7459658" y="1476562"/>
            <a:ext cx="567081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2ED86BF8-D7DF-41AF-9471-296D2397D222}"/>
              </a:ext>
            </a:extLst>
          </p:cNvPr>
          <p:cNvCxnSpPr>
            <a:stCxn id="8" idx="2"/>
            <a:endCxn id="11" idx="0"/>
          </p:cNvCxnSpPr>
          <p:nvPr/>
        </p:nvCxnSpPr>
        <p:spPr>
          <a:xfrm flipH="1">
            <a:off x="6095998" y="1035623"/>
            <a:ext cx="2" cy="223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375FE7A0-6137-4026-8CEA-7BBAFF2D0542}"/>
              </a:ext>
            </a:extLst>
          </p:cNvPr>
          <p:cNvCxnSpPr/>
          <p:nvPr/>
        </p:nvCxnSpPr>
        <p:spPr>
          <a:xfrm flipH="1">
            <a:off x="6127357" y="1737628"/>
            <a:ext cx="2" cy="223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816FD13F-ABB5-44B7-9200-814E10CDF634}"/>
              </a:ext>
            </a:extLst>
          </p:cNvPr>
          <p:cNvCxnSpPr/>
          <p:nvPr/>
        </p:nvCxnSpPr>
        <p:spPr>
          <a:xfrm>
            <a:off x="1121014" y="2728289"/>
            <a:ext cx="97075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A2B2D5D4-BB49-459B-9A01-7685460ACD5E}"/>
              </a:ext>
            </a:extLst>
          </p:cNvPr>
          <p:cNvCxnSpPr/>
          <p:nvPr/>
        </p:nvCxnSpPr>
        <p:spPr>
          <a:xfrm flipH="1">
            <a:off x="6102787" y="2509962"/>
            <a:ext cx="2" cy="2232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511761C2-FD24-4B7D-9271-8AB62A690F46}"/>
              </a:ext>
            </a:extLst>
          </p:cNvPr>
          <p:cNvCxnSpPr>
            <a:cxnSpLocks/>
          </p:cNvCxnSpPr>
          <p:nvPr/>
        </p:nvCxnSpPr>
        <p:spPr>
          <a:xfrm>
            <a:off x="1122977" y="2728289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54AC28AF-F2C2-412F-B889-CF1DF82D630D}"/>
              </a:ext>
            </a:extLst>
          </p:cNvPr>
          <p:cNvCxnSpPr>
            <a:cxnSpLocks/>
          </p:cNvCxnSpPr>
          <p:nvPr/>
        </p:nvCxnSpPr>
        <p:spPr>
          <a:xfrm>
            <a:off x="3104382" y="2746007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C9CBB5AB-8A63-4C9E-8BAA-9A0CA014DB9F}"/>
              </a:ext>
            </a:extLst>
          </p:cNvPr>
          <p:cNvCxnSpPr>
            <a:cxnSpLocks/>
          </p:cNvCxnSpPr>
          <p:nvPr/>
        </p:nvCxnSpPr>
        <p:spPr>
          <a:xfrm>
            <a:off x="5060773" y="2749927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xmlns="" id="{AE47AA20-6458-4293-A1D6-C3D1E3DBD94E}"/>
              </a:ext>
            </a:extLst>
          </p:cNvPr>
          <p:cNvCxnSpPr>
            <a:cxnSpLocks/>
          </p:cNvCxnSpPr>
          <p:nvPr/>
        </p:nvCxnSpPr>
        <p:spPr>
          <a:xfrm>
            <a:off x="6978499" y="2749928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8492FF7D-35B7-4707-B992-56B1105CE341}"/>
              </a:ext>
            </a:extLst>
          </p:cNvPr>
          <p:cNvCxnSpPr>
            <a:cxnSpLocks/>
          </p:cNvCxnSpPr>
          <p:nvPr/>
        </p:nvCxnSpPr>
        <p:spPr>
          <a:xfrm>
            <a:off x="8926473" y="2749929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30C7EC1A-0E2C-48B6-8BAC-C986DBB8B565}"/>
              </a:ext>
            </a:extLst>
          </p:cNvPr>
          <p:cNvCxnSpPr>
            <a:cxnSpLocks/>
          </p:cNvCxnSpPr>
          <p:nvPr/>
        </p:nvCxnSpPr>
        <p:spPr>
          <a:xfrm>
            <a:off x="10816326" y="2728289"/>
            <a:ext cx="0" cy="2615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C7BEECCA-3058-46C1-A998-247C13FD25EF}"/>
              </a:ext>
            </a:extLst>
          </p:cNvPr>
          <p:cNvSpPr/>
          <p:nvPr/>
        </p:nvSpPr>
        <p:spPr>
          <a:xfrm>
            <a:off x="2477386" y="1973819"/>
            <a:ext cx="1640525" cy="4715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Секретариат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C44C7157-5F51-4442-9326-2B0CCC4F38FB}"/>
              </a:ext>
            </a:extLst>
          </p:cNvPr>
          <p:cNvCxnSpPr/>
          <p:nvPr/>
        </p:nvCxnSpPr>
        <p:spPr>
          <a:xfrm flipV="1">
            <a:off x="4148026" y="2196580"/>
            <a:ext cx="567081" cy="1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Дата 45">
            <a:extLst>
              <a:ext uri="{FF2B5EF4-FFF2-40B4-BE49-F238E27FC236}">
                <a16:creationId xmlns:a16="http://schemas.microsoft.com/office/drawing/2014/main" xmlns="" id="{ABF83A83-0301-425E-B957-21455218C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7114-EC4D-4446-81A1-9ADDCC761F2D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47" name="Нижний колонтитул 46">
            <a:extLst>
              <a:ext uri="{FF2B5EF4-FFF2-40B4-BE49-F238E27FC236}">
                <a16:creationId xmlns:a16="http://schemas.microsoft.com/office/drawing/2014/main" xmlns="" id="{1D220175-B165-438A-87E1-8F2187C6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</p:spTree>
    <p:extLst>
      <p:ext uri="{BB962C8B-B14F-4D97-AF65-F5344CB8AC3E}">
        <p14:creationId xmlns:p14="http://schemas.microsoft.com/office/powerpoint/2010/main" xmlns="" val="214926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37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968" y="136525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Перечень рабочих групп ЦК «ИТ стандарты»</a:t>
            </a:r>
            <a:br>
              <a:rPr lang="ru-RU" sz="2400" b="1" dirty="0">
                <a:solidFill>
                  <a:schemeClr val="accent1"/>
                </a:solidFill>
              </a:rPr>
            </a:br>
            <a:r>
              <a:rPr lang="ru-RU" sz="2400" b="1" dirty="0">
                <a:solidFill>
                  <a:schemeClr val="accent1"/>
                </a:solidFill>
              </a:rPr>
              <a:t>(в основном соответствует структуре </a:t>
            </a:r>
            <a:r>
              <a:rPr lang="en-US" sz="2400" b="1" dirty="0">
                <a:solidFill>
                  <a:schemeClr val="accent1"/>
                </a:solidFill>
              </a:rPr>
              <a:t>JTC1 ISO/IEC)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A27DFB04-8BB2-49BD-A68F-7F7E259EE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4250513"/>
              </p:ext>
            </p:extLst>
          </p:nvPr>
        </p:nvGraphicFramePr>
        <p:xfrm>
          <a:off x="424348" y="1330153"/>
          <a:ext cx="11323226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xmlns="" val="1728762704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xmlns="" val="76065818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xmlns="" val="1214217943"/>
                    </a:ext>
                  </a:extLst>
                </a:gridCol>
                <a:gridCol w="8637176">
                  <a:extLst>
                    <a:ext uri="{9D8B030D-6E8A-4147-A177-3AD203B41FA5}">
                      <a16:colId xmlns:a16="http://schemas.microsoft.com/office/drawing/2014/main" xmlns="" val="3554970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№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ПК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JTC1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ПК ТК22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Название рабочей группы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82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Телекоммуникации и обмен информацией между системами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6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Системная и программная инженерия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35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Идентификационные карты и устройства идентификации личности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96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Языки программирования, их окружение, системные и программные интерфейсы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08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Цифровые носители для обмена и хранения информации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3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Компьютерная графика, обработка изображений и представление данных об окружающей среде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9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Взаимосвязь оборудования для информационных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7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Безопасность информационных технологий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92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128, 134,135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Оборудование офисов. Описание документов и языки обработки. Пользовательские интерфейсы.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260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Кодированное представление видео/аудио информации, мультимедийной и </a:t>
                      </a:r>
                      <a:r>
                        <a:rPr lang="ru-RU" sz="1400" dirty="0" err="1">
                          <a:solidFill>
                            <a:schemeClr val="tx1"/>
                          </a:solidFill>
                        </a:rPr>
                        <a:t>гипермедийной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информации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755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ТК 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Автоматическая идентификация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379471"/>
                  </a:ext>
                </a:extLst>
              </a:tr>
            </a:tbl>
          </a:graphicData>
        </a:graphic>
      </p:graphicFrame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BA1BD675-81E8-42A1-8817-22A879978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7A030-E474-48CA-9350-353A83F045B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12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38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39642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Продолжение перечня рабочих групп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D2334E79-925F-4907-9C8C-77D544D3B8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6339399"/>
              </p:ext>
            </p:extLst>
          </p:nvPr>
        </p:nvGraphicFramePr>
        <p:xfrm>
          <a:off x="424348" y="1330153"/>
          <a:ext cx="1132322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413">
                  <a:extLst>
                    <a:ext uri="{9D8B030D-6E8A-4147-A177-3AD203B41FA5}">
                      <a16:colId xmlns:a16="http://schemas.microsoft.com/office/drawing/2014/main" xmlns="" val="1728762704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xmlns="" val="760658182"/>
                    </a:ext>
                  </a:extLst>
                </a:gridCol>
                <a:gridCol w="885825">
                  <a:extLst>
                    <a:ext uri="{9D8B030D-6E8A-4147-A177-3AD203B41FA5}">
                      <a16:colId xmlns:a16="http://schemas.microsoft.com/office/drawing/2014/main" xmlns="" val="1214217943"/>
                    </a:ext>
                  </a:extLst>
                </a:gridCol>
                <a:gridCol w="8637176">
                  <a:extLst>
                    <a:ext uri="{9D8B030D-6E8A-4147-A177-3AD203B41FA5}">
                      <a16:colId xmlns:a16="http://schemas.microsoft.com/office/drawing/2014/main" xmlns="" val="35549706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№ группы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ПК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JTC1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ПК ТК22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bg1"/>
                          </a:solidFill>
                        </a:rPr>
                        <a:t>Название рабочей группы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3823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SC32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Менеджмент данных и обмен данными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246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SC36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Информационно-коммуникационные технологии в образовании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8357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SC37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ТК 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Биометрия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96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SC38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Платформы и сервисы для распределенных приложений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8089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SC39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Экологическая устойчивость 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54302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SC40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Управление информационными технологиями и услугами ИТ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4944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Информационные технологии для интернета вещей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9784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SC42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Искусственный интеллект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0926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Терминология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2603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ПК 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Интероперабельность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87559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Группа перспективных направлений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349886"/>
                  </a:ext>
                </a:extLst>
              </a:tr>
            </a:tbl>
          </a:graphicData>
        </a:graphic>
      </p:graphicFrame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9DD2748-24D0-4D7D-BF7D-08116DEFF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378BD-7E15-4C7F-B60A-B7A2F60F1E2B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42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39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39642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Потребный численный состав и  финансирование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3EE98AE4-B328-40AD-93E5-ECDD5FF48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3908123"/>
              </p:ext>
            </p:extLst>
          </p:nvPr>
        </p:nvGraphicFramePr>
        <p:xfrm>
          <a:off x="578811" y="1177222"/>
          <a:ext cx="11217349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7938">
                  <a:extLst>
                    <a:ext uri="{9D8B030D-6E8A-4147-A177-3AD203B41FA5}">
                      <a16:colId xmlns:a16="http://schemas.microsoft.com/office/drawing/2014/main" xmlns="" val="3676268135"/>
                    </a:ext>
                  </a:extLst>
                </a:gridCol>
                <a:gridCol w="9373506">
                  <a:extLst>
                    <a:ext uri="{9D8B030D-6E8A-4147-A177-3AD203B41FA5}">
                      <a16:colId xmlns:a16="http://schemas.microsoft.com/office/drawing/2014/main" xmlns="" val="2035570410"/>
                    </a:ext>
                  </a:extLst>
                </a:gridCol>
                <a:gridCol w="815905">
                  <a:extLst>
                    <a:ext uri="{9D8B030D-6E8A-4147-A177-3AD203B41FA5}">
                      <a16:colId xmlns:a16="http://schemas.microsoft.com/office/drawing/2014/main" xmlns="" val="2293972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Подразделение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Штат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1270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Руководство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498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Секретариат и канцелярия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359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Группы специалистов по направлениям ИТ стандартизации (22 группы по 3 человека)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264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Организационно-плановая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7911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Группа переводчиков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21434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Группа редакции и </a:t>
                      </a:r>
                      <a:r>
                        <a:rPr lang="ru-RU" sz="1800" dirty="0" err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нормоконтроля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0832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Группа подготовки материалов для обучения ИТ стандартизации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67693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Группа поддержки баз данных и популяризации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38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/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9700966"/>
                  </a:ext>
                </a:extLst>
              </a:tr>
            </a:tbl>
          </a:graphicData>
        </a:graphic>
      </p:graphicFrame>
      <p:sp>
        <p:nvSpPr>
          <p:cNvPr id="8" name="Дата 7">
            <a:extLst>
              <a:ext uri="{FF2B5EF4-FFF2-40B4-BE49-F238E27FC236}">
                <a16:creationId xmlns:a16="http://schemas.microsoft.com/office/drawing/2014/main" xmlns="" id="{F3B51C8C-FCED-4F28-B360-43AF5CC8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334E4-2817-4F57-A2ED-B2D84843DD71}" type="datetime1">
              <a:rPr lang="ru-RU" sz="1800" b="1" smtClean="0">
                <a:solidFill>
                  <a:schemeClr val="tx1"/>
                </a:solidFill>
              </a:rPr>
              <a:pPr/>
              <a:t>21.05.2018</a:t>
            </a:fld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A84E424-E2DC-4D2B-A590-4349855F863B}"/>
              </a:ext>
            </a:extLst>
          </p:cNvPr>
          <p:cNvSpPr txBox="1"/>
          <p:nvPr/>
        </p:nvSpPr>
        <p:spPr>
          <a:xfrm>
            <a:off x="838200" y="4942114"/>
            <a:ext cx="1012873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 средней заработной плате 130 000 </a:t>
            </a:r>
            <a:r>
              <a:rPr lang="ru-RU" dirty="0" smtClean="0"/>
              <a:t>руб. </a:t>
            </a:r>
            <a:r>
              <a:rPr lang="ru-RU" dirty="0"/>
              <a:t>месячный ФЗП –  11 960 000 </a:t>
            </a:r>
            <a:r>
              <a:rPr lang="ru-RU" dirty="0" smtClean="0"/>
              <a:t>руб.</a:t>
            </a:r>
            <a:endParaRPr lang="ru-RU" dirty="0"/>
          </a:p>
          <a:p>
            <a:r>
              <a:rPr lang="ru-RU" dirty="0"/>
              <a:t>                                                                               годовой    ФЗП -  143 520 000 </a:t>
            </a:r>
            <a:r>
              <a:rPr lang="ru-RU" dirty="0" smtClean="0"/>
              <a:t>руб. </a:t>
            </a:r>
            <a:r>
              <a:rPr lang="ru-RU" dirty="0"/>
              <a:t>(300 </a:t>
            </a:r>
            <a:r>
              <a:rPr lang="ru-RU" dirty="0" smtClean="0"/>
              <a:t>000 руб. </a:t>
            </a:r>
            <a:r>
              <a:rPr lang="ru-RU" dirty="0"/>
              <a:t>с налогами)</a:t>
            </a:r>
          </a:p>
          <a:p>
            <a:r>
              <a:rPr lang="ru-RU" dirty="0"/>
              <a:t>Участие в международных мероприятиях                                  5 000 </a:t>
            </a:r>
            <a:r>
              <a:rPr lang="ru-RU" dirty="0" smtClean="0"/>
              <a:t>000 руб.</a:t>
            </a:r>
            <a:endParaRPr lang="ru-RU" dirty="0"/>
          </a:p>
          <a:p>
            <a:r>
              <a:rPr lang="ru-RU" dirty="0"/>
              <a:t>Организация проведения внутренних мероприятий (конференции, курсы</a:t>
            </a:r>
          </a:p>
          <a:p>
            <a:r>
              <a:rPr lang="ru-RU" dirty="0"/>
              <a:t> подготовки, издание литературы:                                                 10 </a:t>
            </a:r>
            <a:r>
              <a:rPr lang="ru-RU" dirty="0" smtClean="0"/>
              <a:t>000 руб.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1F50B14-D340-47DC-85A7-947CBB3B89B0}"/>
              </a:ext>
            </a:extLst>
          </p:cNvPr>
          <p:cNvSpPr txBox="1"/>
          <p:nvPr/>
        </p:nvSpPr>
        <p:spPr>
          <a:xfrm>
            <a:off x="8720309" y="5877961"/>
            <a:ext cx="3183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Итого:325 000 </a:t>
            </a:r>
            <a:r>
              <a:rPr lang="ru-RU" sz="2400" b="1" dirty="0" smtClean="0">
                <a:solidFill>
                  <a:srgbClr val="FF0000"/>
                </a:solidFill>
              </a:rPr>
              <a:t>000 руб.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3722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430829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Основные проблемные вопросы в развитии национальной ИТ стандартизации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7670A18-F64F-4567-84B8-933D8A8E6B8B}"/>
              </a:ext>
            </a:extLst>
          </p:cNvPr>
          <p:cNvSpPr/>
          <p:nvPr/>
        </p:nvSpPr>
        <p:spPr>
          <a:xfrm>
            <a:off x="3449372" y="179845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не имеют текстов  большинства принятых международных ИТ стандартов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897B9B7-CC49-41FF-8CE0-C7E1D40AC673}"/>
              </a:ext>
            </a:extLst>
          </p:cNvPr>
          <p:cNvSpPr/>
          <p:nvPr/>
        </p:nvSpPr>
        <p:spPr>
          <a:xfrm>
            <a:off x="561750" y="3742467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государстве отсутствуют организации, разъясняющие тексты ИТ стандартов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D1F8382-F1D1-407B-A362-DC4BD052F4C2}"/>
              </a:ext>
            </a:extLst>
          </p:cNvPr>
          <p:cNvSpPr/>
          <p:nvPr/>
        </p:nvSpPr>
        <p:spPr>
          <a:xfrm>
            <a:off x="8969608" y="179845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Руководители и специалисты компаний, в основном, не знают и не понимают, действующего законодательства в области стандартизации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8AD0B5C-3D60-46B0-8AF1-7419E240E22C}"/>
              </a:ext>
            </a:extLst>
          </p:cNvPr>
          <p:cNvSpPr/>
          <p:nvPr/>
        </p:nvSpPr>
        <p:spPr>
          <a:xfrm>
            <a:off x="6180606" y="373816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формировании государственных программ ИТ стандартизация не относится к числу приоритетных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CDFDC589-57CD-4CDC-BCE8-21B6D1F8D2E6}"/>
              </a:ext>
            </a:extLst>
          </p:cNvPr>
          <p:cNvSpPr/>
          <p:nvPr/>
        </p:nvSpPr>
        <p:spPr>
          <a:xfrm>
            <a:off x="3418803" y="373816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Отсутствует система научных исследований в области ИТ стандартизации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1885421-2458-48A4-BEE6-C8FAAF85EC60}"/>
              </a:ext>
            </a:extLst>
          </p:cNvPr>
          <p:cNvSpPr/>
          <p:nvPr/>
        </p:nvSpPr>
        <p:spPr>
          <a:xfrm>
            <a:off x="6180606" y="179845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не знают как правильно разработать и изложить стандарт и как его согласовать и утвердить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D50D0AD6-A7E8-4D8A-8712-0D91AA71ACB5}"/>
              </a:ext>
            </a:extLst>
          </p:cNvPr>
          <p:cNvSpPr/>
          <p:nvPr/>
        </p:nvSpPr>
        <p:spPr>
          <a:xfrm>
            <a:off x="629800" y="179845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предприятий и заказчиков нет понимания необходимости разработки и применения ИТ стандартов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D078804B-DCB0-486D-AF69-D26213E7C0A6}"/>
              </a:ext>
            </a:extLst>
          </p:cNvPr>
          <p:cNvSpPr/>
          <p:nvPr/>
        </p:nvSpPr>
        <p:spPr>
          <a:xfrm>
            <a:off x="8969608" y="3716734"/>
            <a:ext cx="2592592" cy="15859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Большинство ИТ стандартов должно носить межведомственный характер. Необходима соответствующая система координации и финансирования 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D6CBE7B-F32A-4BB4-B200-92B3F069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0D38-436D-4D48-BF9C-AB7628AFD32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150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40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158299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Ожидаемые результаты за 2018 - 2019 г.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3540" y="6418956"/>
            <a:ext cx="4114800" cy="365125"/>
          </a:xfrm>
        </p:spPr>
        <p:txBody>
          <a:bodyPr/>
          <a:lstStyle/>
          <a:p>
            <a:r>
              <a:rPr lang="ru-RU"/>
              <a:t>ИТ-Стандарт     С. Головин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67A87ED-D223-4C88-8D4B-574F50F4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DB454-E82F-4E8C-89CE-00D6796E0984}" type="datetime1">
              <a:rPr lang="ru-RU" sz="1400" b="1" smtClean="0">
                <a:solidFill>
                  <a:schemeClr val="tx1"/>
                </a:solidFill>
              </a:rPr>
              <a:pPr/>
              <a:t>21.05.2018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E36BE822-85F2-4A89-8115-340828B561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7908973"/>
              </p:ext>
            </p:extLst>
          </p:nvPr>
        </p:nvGraphicFramePr>
        <p:xfrm>
          <a:off x="525872" y="724000"/>
          <a:ext cx="11323227" cy="54959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2382">
                  <a:extLst>
                    <a:ext uri="{9D8B030D-6E8A-4147-A177-3AD203B41FA5}">
                      <a16:colId xmlns:a16="http://schemas.microsoft.com/office/drawing/2014/main" xmlns="" val="584602003"/>
                    </a:ext>
                  </a:extLst>
                </a:gridCol>
                <a:gridCol w="10610845">
                  <a:extLst>
                    <a:ext uri="{9D8B030D-6E8A-4147-A177-3AD203B41FA5}">
                      <a16:colId xmlns:a16="http://schemas.microsoft.com/office/drawing/2014/main" xmlns="" val="914118473"/>
                    </a:ext>
                  </a:extLst>
                </a:gridCol>
              </a:tblGrid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510171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Становление и начало полноценной работы ЦК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2870491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анализа национальных, межгосударственных и международных ИТ стандартов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8321222"/>
                  </a:ext>
                </a:extLst>
              </a:tr>
              <a:tr h="66907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Формирование приоритетов и разработка годовой, среднесрочной и перспективной программы стандартизации, на основе координации работ различных ведомств и технических комитетов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2925450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Подготовка предложений по отмене устаревших ИТ стандартов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3211551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Активизация работы экспертов в международных организациях по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0077921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Подготовка предложений по программам изучения ИТ стандартизации в ВУЗах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1450792"/>
                  </a:ext>
                </a:extLst>
              </a:tr>
              <a:tr h="66907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Разработка и ввод в эксплуатацию первой очереди информационной системы в области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0543115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регулярного выпуска аналитических материалов в области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522224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проведения регулярных конференций и семинаров в регионах РФ по тематике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2898036"/>
                  </a:ext>
                </a:extLst>
              </a:tr>
              <a:tr h="66907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Взятие на себя в полном объеме перевода международных ИТ стандартов, их редактирование и </a:t>
                      </a:r>
                      <a:r>
                        <a:rPr lang="ru-RU" dirty="0" err="1"/>
                        <a:t>нормоконтроль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2906360"/>
                  </a:ext>
                </a:extLst>
              </a:tr>
              <a:tr h="38763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Активизация в СМИ работ по популяризации ИТ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70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12891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41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Компетенции наблюдательного совета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8320-F4D6-469A-9A57-E38FBE8D43AD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9907FB-25F4-4F71-A4F6-84B23A0DA7AC}"/>
              </a:ext>
            </a:extLst>
          </p:cNvPr>
          <p:cNvSpPr txBox="1"/>
          <p:nvPr/>
        </p:nvSpPr>
        <p:spPr>
          <a:xfrm>
            <a:off x="1259640" y="727234"/>
            <a:ext cx="10260418" cy="526297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стратегии работы Организации и ключевых показателей ее эффективности;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годовых планов работы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проектов и инициатив Организации в рамках целей ее деятельности;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приоритетов в деятельности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сметы расходов Организации и внесение в нее изменений;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организационной структуры организации и перечня координируемых организаций;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 за деятельностью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условий трудового договора с исполнительным директором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Избрание председателя наблюдательного совета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председателю совета директоров и исполнительному директору по любым вопросам деятельности организации;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Одобрение сделок, совершаемых Организацией сумма которых превышает 5 миллионов рублей;</a:t>
            </a:r>
          </a:p>
          <a:p>
            <a:pPr marL="342900" indent="-342900">
              <a:buFont typeface="+mj-lt"/>
              <a:buAutoNum type="alphaL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lphaL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72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42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29686" y="251004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Состав и задачи  научно-технического совета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9031D12-0A3C-4FC8-9A79-423AEF970A42}"/>
              </a:ext>
            </a:extLst>
          </p:cNvPr>
          <p:cNvSpPr/>
          <p:nvPr/>
        </p:nvSpPr>
        <p:spPr>
          <a:xfrm>
            <a:off x="1509823" y="1212112"/>
            <a:ext cx="3391786" cy="49973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Руководители групп АНО ИТС;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Председатели заинтересованных ТК и МТК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Представители организаций ФА «Росстандарт»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Представители ЕЭК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Представители организаций – разработчиков ИТ стандартов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Выноска: стрелка влево 9">
            <a:extLst>
              <a:ext uri="{FF2B5EF4-FFF2-40B4-BE49-F238E27FC236}">
                <a16:creationId xmlns:a16="http://schemas.microsoft.com/office/drawing/2014/main" xmlns="" id="{B03BF286-80DE-42FF-BDE3-F7BB02B8B0C9}"/>
              </a:ext>
            </a:extLst>
          </p:cNvPr>
          <p:cNvSpPr/>
          <p:nvPr/>
        </p:nvSpPr>
        <p:spPr>
          <a:xfrm>
            <a:off x="5114261" y="1212113"/>
            <a:ext cx="6209414" cy="5081630"/>
          </a:xfrm>
          <a:prstGeom prst="leftArrowCallout">
            <a:avLst>
              <a:gd name="adj1" fmla="val 25000"/>
              <a:gd name="adj2" fmla="val 23326"/>
              <a:gd name="adj3" fmla="val 14747"/>
              <a:gd name="adj4" fmla="val 80217"/>
            </a:avLst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C33B323-EE31-494B-8FD1-827F08007955}"/>
              </a:ext>
            </a:extLst>
          </p:cNvPr>
          <p:cNvSpPr txBox="1"/>
          <p:nvPr/>
        </p:nvSpPr>
        <p:spPr>
          <a:xfrm>
            <a:off x="2730073" y="1337563"/>
            <a:ext cx="951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СОСТАВ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5FE091D-EB3D-4602-A3D8-C63FF95C969F}"/>
              </a:ext>
            </a:extLst>
          </p:cNvPr>
          <p:cNvSpPr txBox="1"/>
          <p:nvPr/>
        </p:nvSpPr>
        <p:spPr>
          <a:xfrm>
            <a:off x="6655981" y="1337563"/>
            <a:ext cx="4305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Функционал:</a:t>
            </a:r>
          </a:p>
          <a:p>
            <a:endParaRPr lang="ru-RU" b="1" dirty="0"/>
          </a:p>
          <a:p>
            <a:r>
              <a:rPr lang="ru-RU" b="1" dirty="0"/>
              <a:t>Выработка рекомендаций по текущей деятельности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11BD34-4C48-4274-8728-D1F290E9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B5951-1287-4E5D-A2CA-7A92C575437D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0460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56D5899-B909-46EC-AF55-C2CCB683021A}"/>
              </a:ext>
            </a:extLst>
          </p:cNvPr>
          <p:cNvSpPr/>
          <p:nvPr/>
        </p:nvSpPr>
        <p:spPr>
          <a:xfrm>
            <a:off x="4757229" y="2517643"/>
            <a:ext cx="2547257" cy="2550626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43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Международные связи АНО «ИТ-Стандарт»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F315F-1B2E-471C-86D4-CDA65D2C6C3E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DA4FEC-EAD8-415E-9919-B39F8C41BD93}"/>
              </a:ext>
            </a:extLst>
          </p:cNvPr>
          <p:cNvSpPr/>
          <p:nvPr/>
        </p:nvSpPr>
        <p:spPr>
          <a:xfrm>
            <a:off x="5292859" y="3026415"/>
            <a:ext cx="1586204" cy="8024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АНО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«ИТ-Стандарт»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6290206A-FBB8-4F06-8214-7646F6E7F138}"/>
              </a:ext>
            </a:extLst>
          </p:cNvPr>
          <p:cNvSpPr/>
          <p:nvPr/>
        </p:nvSpPr>
        <p:spPr>
          <a:xfrm>
            <a:off x="8579916" y="1636082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181B9A4-D931-4274-ACF5-36477F7F4E04}"/>
              </a:ext>
            </a:extLst>
          </p:cNvPr>
          <p:cNvSpPr/>
          <p:nvPr/>
        </p:nvSpPr>
        <p:spPr>
          <a:xfrm>
            <a:off x="948612" y="4346542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Международный союз электросвязи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(ITU)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178A1BA0-9C92-4D50-9048-B09DC4363109}"/>
              </a:ext>
            </a:extLst>
          </p:cNvPr>
          <p:cNvSpPr/>
          <p:nvPr/>
        </p:nvSpPr>
        <p:spPr>
          <a:xfrm>
            <a:off x="948612" y="2998556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электротехническая комиссия (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IEC)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A1EDCA13-73F3-42C8-BBA4-EE902DC1954E}"/>
              </a:ext>
            </a:extLst>
          </p:cNvPr>
          <p:cNvSpPr/>
          <p:nvPr/>
        </p:nvSpPr>
        <p:spPr>
          <a:xfrm>
            <a:off x="948612" y="1614195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Международная организация по стандартизации (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ISO)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025D8AD4-73EA-44D9-9654-2C4A413CF40A}"/>
              </a:ext>
            </a:extLst>
          </p:cNvPr>
          <p:cNvSpPr/>
          <p:nvPr/>
        </p:nvSpPr>
        <p:spPr>
          <a:xfrm>
            <a:off x="8579916" y="2998556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2E242597-8356-49F5-BD41-158C54D55052}"/>
              </a:ext>
            </a:extLst>
          </p:cNvPr>
          <p:cNvSpPr/>
          <p:nvPr/>
        </p:nvSpPr>
        <p:spPr>
          <a:xfrm>
            <a:off x="8647922" y="4345187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xmlns="" id="{F6A79345-81C4-4BE8-9B63-35C1AA6532F7}"/>
              </a:ext>
            </a:extLst>
          </p:cNvPr>
          <p:cNvCxnSpPr>
            <a:cxnSpLocks/>
            <a:stCxn id="3" idx="1"/>
            <a:endCxn id="14" idx="3"/>
          </p:cNvCxnSpPr>
          <p:nvPr/>
        </p:nvCxnSpPr>
        <p:spPr>
          <a:xfrm flipH="1" flipV="1">
            <a:off x="3654490" y="2141375"/>
            <a:ext cx="1638369" cy="1286256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75DFA101-9170-43D2-BF67-AA5C2E19A883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654491" y="3427631"/>
            <a:ext cx="1638368" cy="141595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DE3EAEA7-F0A5-4A15-BF4D-F5670C0AC257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629359" y="3427631"/>
            <a:ext cx="1663500" cy="10190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87680F71-80C6-4604-B901-52790EF1D5DB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930436" y="2163262"/>
            <a:ext cx="1649480" cy="1293383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664A16C1-3CBD-483F-880B-A00A0C0BDEE5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931230" y="3431976"/>
            <a:ext cx="1648686" cy="9376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xmlns="" id="{66C6BD7B-F463-41DA-8578-8F413EF66D1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6934834" y="3424683"/>
            <a:ext cx="1713088" cy="14476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A18130C9-CACD-454E-B7DE-804177D64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738938" y="2554241"/>
            <a:ext cx="536981" cy="379467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4D9797C5-E823-4BEC-802F-ADBA16B2FDC1}"/>
              </a:ext>
            </a:extLst>
          </p:cNvPr>
          <p:cNvSpPr/>
          <p:nvPr/>
        </p:nvSpPr>
        <p:spPr>
          <a:xfrm>
            <a:off x="4688065" y="5409956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xmlns="" id="{A41EA023-B52E-400C-B5CE-76566A74D2F3}"/>
              </a:ext>
            </a:extLst>
          </p:cNvPr>
          <p:cNvSpPr/>
          <p:nvPr/>
        </p:nvSpPr>
        <p:spPr>
          <a:xfrm>
            <a:off x="4679721" y="1060144"/>
            <a:ext cx="2705878" cy="10543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Межгосударственный совет по стандартизации, метрологии и сертификации</a:t>
            </a:r>
          </a:p>
        </p:txBody>
      </p: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66F870F3-5438-4BF9-890F-22B4D9F5426E}"/>
              </a:ext>
            </a:extLst>
          </p:cNvPr>
          <p:cNvCxnSpPr>
            <a:cxnSpLocks/>
          </p:cNvCxnSpPr>
          <p:nvPr/>
        </p:nvCxnSpPr>
        <p:spPr>
          <a:xfrm flipH="1">
            <a:off x="6029054" y="2130478"/>
            <a:ext cx="1803" cy="89440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BDBD6B30-45C5-4C46-A50B-011D93D25A2F}"/>
              </a:ext>
            </a:extLst>
          </p:cNvPr>
          <p:cNvCxnSpPr>
            <a:cxnSpLocks/>
          </p:cNvCxnSpPr>
          <p:nvPr/>
        </p:nvCxnSpPr>
        <p:spPr>
          <a:xfrm>
            <a:off x="6009022" y="3840344"/>
            <a:ext cx="0" cy="156588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DE6F946-4C3B-4564-A491-721A2F275AAC}"/>
              </a:ext>
            </a:extLst>
          </p:cNvPr>
          <p:cNvSpPr txBox="1"/>
          <p:nvPr/>
        </p:nvSpPr>
        <p:spPr>
          <a:xfrm>
            <a:off x="4997925" y="4083513"/>
            <a:ext cx="2161827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/>
              <a:t>Комитет РСПП по техническому регулированию, стандартизации и оценке соответствия</a:t>
            </a:r>
          </a:p>
        </p:txBody>
      </p:sp>
    </p:spTree>
    <p:extLst>
      <p:ext uri="{BB962C8B-B14F-4D97-AF65-F5344CB8AC3E}">
        <p14:creationId xmlns:p14="http://schemas.microsoft.com/office/powerpoint/2010/main" xmlns="" val="1010095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44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F657561-E691-4552-BF88-638DB2C98BDA}"/>
              </a:ext>
            </a:extLst>
          </p:cNvPr>
          <p:cNvSpPr/>
          <p:nvPr/>
        </p:nvSpPr>
        <p:spPr>
          <a:xfrm>
            <a:off x="2747187" y="941602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/>
                <a:solidFill>
                  <a:srgbClr val="FF0000"/>
                </a:solidFill>
                <a:effectLst/>
              </a:rPr>
              <a:t>Спасибо за внимание!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6E2E8C20-8836-4F71-B3D6-A71676DA5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5204373"/>
              </p:ext>
            </p:extLst>
          </p:nvPr>
        </p:nvGraphicFramePr>
        <p:xfrm>
          <a:off x="1163690" y="2031257"/>
          <a:ext cx="9864620" cy="3688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32310">
                  <a:extLst>
                    <a:ext uri="{9D8B030D-6E8A-4147-A177-3AD203B41FA5}">
                      <a16:colId xmlns:a16="http://schemas.microsoft.com/office/drawing/2014/main" xmlns="" val="222735502"/>
                    </a:ext>
                  </a:extLst>
                </a:gridCol>
                <a:gridCol w="4932310">
                  <a:extLst>
                    <a:ext uri="{9D8B030D-6E8A-4147-A177-3AD203B41FA5}">
                      <a16:colId xmlns:a16="http://schemas.microsoft.com/office/drawing/2014/main" xmlns="" val="1581716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80975" indent="0"/>
                      <a:r>
                        <a:rPr lang="ru-RU" dirty="0"/>
                        <a:t>1-ый заместитель Председателя Комитета РСПП по техническому регулированию, стандартизации и оценке соответствия</a:t>
                      </a:r>
                    </a:p>
                    <a:p>
                      <a:pPr marL="180975" indent="0"/>
                      <a:r>
                        <a:rPr lang="ru-RU" sz="2000" b="1" dirty="0"/>
                        <a:t>Лоцманов Андрей Николаевич</a:t>
                      </a:r>
                    </a:p>
                    <a:p>
                      <a:pPr marL="180975" indent="0"/>
                      <a:r>
                        <a:rPr lang="ru-RU" dirty="0">
                          <a:hlinkClick r:id="rId4"/>
                        </a:rPr>
                        <a:t>LotsmanovAN@rspp.ru</a:t>
                      </a:r>
                      <a:endParaRPr lang="ru-RU" dirty="0"/>
                    </a:p>
                    <a:p>
                      <a:pPr marL="180975" indent="0"/>
                      <a:r>
                        <a:rPr lang="ru-RU" dirty="0"/>
                        <a:t>+7 915 328 98 37</a:t>
                      </a:r>
                    </a:p>
                    <a:p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ru-RU" dirty="0"/>
                        <a:t>Председатель правления АНО «Группа ИТ-Стандарт, Председатель межотраслевого совета Комитета РСПП по ТР, стандартизации о оценке соответствия по </a:t>
                      </a:r>
                      <a:r>
                        <a:rPr lang="ru-RU"/>
                        <a:t>ИТ, Председатель </a:t>
                      </a:r>
                      <a:r>
                        <a:rPr lang="ru-RU" dirty="0"/>
                        <a:t>Технического комитета по стандартизации «Информационные технологии» (ТК-МТК-22), Заведующий кафедрой «Математическое обеспечение и стандартизация информационных технологий» МИРЭА</a:t>
                      </a:r>
                    </a:p>
                    <a:p>
                      <a:pPr marL="180975" indent="0"/>
                      <a:r>
                        <a:rPr lang="ru-RU" sz="2000" dirty="0"/>
                        <a:t>Головин Сергей Анатольевич</a:t>
                      </a:r>
                    </a:p>
                    <a:p>
                      <a:pPr marL="180975" indent="0"/>
                      <a:r>
                        <a:rPr lang="en-US" dirty="0">
                          <a:hlinkClick r:id="rId5"/>
                        </a:rPr>
                        <a:t>sgolovin@itstandard.ru</a:t>
                      </a:r>
                      <a:endParaRPr lang="en-US" dirty="0"/>
                    </a:p>
                    <a:p>
                      <a:pPr marL="180975" indent="0"/>
                      <a:r>
                        <a:rPr lang="en-US" dirty="0"/>
                        <a:t>+7 903 799 66 81</a:t>
                      </a:r>
                      <a:endParaRPr lang="ru-RU" dirty="0"/>
                    </a:p>
                  </a:txBody>
                  <a:tcPr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358695422"/>
                  </a:ext>
                </a:extLst>
              </a:tr>
            </a:tbl>
          </a:graphicData>
        </a:graphic>
      </p:graphicFrame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00FA-B56B-44CB-A7B3-ACA801AF1F9D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64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45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АНО «Цифровая экономика»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A7921-F01F-4654-9C27-D7848E974F2D}" type="datetime1">
              <a:rPr lang="ru-RU" smtClean="0"/>
              <a:pPr/>
              <a:t>21.05.2018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F94FF2-C4CF-4E45-BA93-60FBC89B25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7299" y="810446"/>
            <a:ext cx="1054234" cy="1054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9177BD-58B4-41E2-8A8E-EDEF599E3591}"/>
              </a:ext>
            </a:extLst>
          </p:cNvPr>
          <p:cNvSpPr txBox="1"/>
          <p:nvPr/>
        </p:nvSpPr>
        <p:spPr>
          <a:xfrm>
            <a:off x="6096000" y="1037704"/>
            <a:ext cx="3320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Евгений </a:t>
            </a:r>
            <a:r>
              <a:rPr lang="ru-RU" b="1" dirty="0" err="1"/>
              <a:t>Ковнир</a:t>
            </a:r>
            <a:r>
              <a:rPr lang="ru-RU" b="1" dirty="0"/>
              <a:t> </a:t>
            </a:r>
          </a:p>
          <a:p>
            <a:r>
              <a:rPr lang="ru-RU" dirty="0"/>
              <a:t> Генеральный директор АНО ЦЭ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4F9A83C-A8CB-4487-9604-B5DFC6705A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1750" y="2216426"/>
            <a:ext cx="1062038" cy="10048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84FFBA6-E95A-4F06-8D90-E4BFEAAE5079}"/>
              </a:ext>
            </a:extLst>
          </p:cNvPr>
          <p:cNvSpPr txBox="1"/>
          <p:nvPr/>
        </p:nvSpPr>
        <p:spPr>
          <a:xfrm>
            <a:off x="1689728" y="2306985"/>
            <a:ext cx="37833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Дмитрий Марков</a:t>
            </a:r>
          </a:p>
          <a:p>
            <a:r>
              <a:rPr lang="ru-RU" dirty="0"/>
              <a:t>ИО директора</a:t>
            </a:r>
          </a:p>
          <a:p>
            <a:r>
              <a:rPr lang="ru-RU" dirty="0"/>
              <a:t>«Информационная инфраструктура»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4EDCFEE1-CA7F-42E0-A7C9-AA2395B0B13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29313" y="2046033"/>
            <a:ext cx="1033463" cy="10953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2F89C32-6058-4FE5-BF0D-1C416C45D9A3}"/>
              </a:ext>
            </a:extLst>
          </p:cNvPr>
          <p:cNvSpPr txBox="1"/>
          <p:nvPr/>
        </p:nvSpPr>
        <p:spPr>
          <a:xfrm>
            <a:off x="7392871" y="2042460"/>
            <a:ext cx="4237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Сергей </a:t>
            </a:r>
            <a:r>
              <a:rPr lang="ru-RU" b="1" dirty="0" err="1"/>
              <a:t>Наквасин</a:t>
            </a:r>
            <a:endParaRPr lang="ru-RU" b="1" dirty="0"/>
          </a:p>
          <a:p>
            <a:r>
              <a:rPr lang="ru-RU" dirty="0"/>
              <a:t>ИО </a:t>
            </a:r>
            <a:r>
              <a:rPr lang="ru-RU" dirty="0" err="1"/>
              <a:t>лиректора</a:t>
            </a:r>
            <a:r>
              <a:rPr lang="ru-RU" dirty="0"/>
              <a:t> направления</a:t>
            </a:r>
          </a:p>
          <a:p>
            <a:r>
              <a:rPr lang="ru-RU" dirty="0"/>
              <a:t>«Формирование исследовательских компетенций и технологических заделов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804DF51-3F39-42F7-BDBF-B4EADE7788E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1159" y="3631940"/>
            <a:ext cx="1153305" cy="10953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92248CA-09DC-459C-8A98-C5454E75C1FE}"/>
              </a:ext>
            </a:extLst>
          </p:cNvPr>
          <p:cNvSpPr txBox="1"/>
          <p:nvPr/>
        </p:nvSpPr>
        <p:spPr>
          <a:xfrm>
            <a:off x="1810722" y="3755537"/>
            <a:ext cx="35413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Георгий Грицай</a:t>
            </a:r>
          </a:p>
          <a:p>
            <a:r>
              <a:rPr lang="ru-RU" dirty="0"/>
              <a:t>ИО директора </a:t>
            </a:r>
          </a:p>
          <a:p>
            <a:r>
              <a:rPr lang="ru-RU" dirty="0"/>
              <a:t>«Информационная безопасность»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314C80E-5064-4B57-8052-4F88B85718A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3602" y="3409131"/>
            <a:ext cx="1054476" cy="12339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54BE76-5BBC-4ED7-936F-810647999DBF}"/>
              </a:ext>
            </a:extLst>
          </p:cNvPr>
          <p:cNvSpPr txBox="1"/>
          <p:nvPr/>
        </p:nvSpPr>
        <p:spPr>
          <a:xfrm>
            <a:off x="7467836" y="3397293"/>
            <a:ext cx="318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Дмитрий Тер-Степанов</a:t>
            </a:r>
          </a:p>
          <a:p>
            <a:r>
              <a:rPr lang="ru-RU" dirty="0"/>
              <a:t>ИО директора направления</a:t>
            </a:r>
          </a:p>
          <a:p>
            <a:r>
              <a:rPr lang="ru-RU" dirty="0"/>
              <a:t>«Нормативное регулирование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74D39483-E703-4194-AA47-B6BB4D24A96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4184" y="4380534"/>
            <a:ext cx="3257550" cy="22383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7C99F77-8974-4DC1-9F9B-A37993E8F9C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6848" y="5078117"/>
            <a:ext cx="1153305" cy="111644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E8CA37-0179-4D10-83D4-311861E8DE95}"/>
              </a:ext>
            </a:extLst>
          </p:cNvPr>
          <p:cNvSpPr txBox="1"/>
          <p:nvPr/>
        </p:nvSpPr>
        <p:spPr>
          <a:xfrm>
            <a:off x="1937288" y="5238427"/>
            <a:ext cx="2914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Андрей Сельский</a:t>
            </a:r>
          </a:p>
          <a:p>
            <a:r>
              <a:rPr lang="ru-RU" dirty="0"/>
              <a:t>ИО директора направления</a:t>
            </a:r>
          </a:p>
          <a:p>
            <a:r>
              <a:rPr lang="ru-RU" dirty="0"/>
              <a:t>«Кадры и 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xmlns="" val="34208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46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Рабочая группа «Нормативное регулирование»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8DAA-A596-4448-AED6-6210511513E5}" type="datetime1">
              <a:rPr lang="ru-RU" smtClean="0"/>
              <a:pPr/>
              <a:t>21.05.2018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8C153EF-BCEB-48CA-9187-4FA110C5A7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5216" y="1343885"/>
            <a:ext cx="1193800" cy="11217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07E3067-DAD6-4463-B05F-5C4111F84EEC}"/>
              </a:ext>
            </a:extLst>
          </p:cNvPr>
          <p:cNvSpPr txBox="1"/>
          <p:nvPr/>
        </p:nvSpPr>
        <p:spPr>
          <a:xfrm>
            <a:off x="3581400" y="886935"/>
            <a:ext cx="316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Руководитель рабочей группы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6BB2F74-223B-4FC8-97C9-2B56E84887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54768" y="948982"/>
            <a:ext cx="3352800" cy="34671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1B6476D-C693-4393-A201-0FE66C7D80CD}"/>
              </a:ext>
            </a:extLst>
          </p:cNvPr>
          <p:cNvSpPr/>
          <p:nvPr/>
        </p:nvSpPr>
        <p:spPr>
          <a:xfrm>
            <a:off x="1828799" y="3164114"/>
            <a:ext cx="3924585" cy="17334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DD0E0123-9D51-43DD-A34F-C9906041147A}"/>
              </a:ext>
            </a:extLst>
          </p:cNvPr>
          <p:cNvSpPr/>
          <p:nvPr/>
        </p:nvSpPr>
        <p:spPr>
          <a:xfrm>
            <a:off x="1981199" y="3316514"/>
            <a:ext cx="3924585" cy="1733459"/>
          </a:xfrm>
          <a:prstGeom prst="rect">
            <a:avLst/>
          </a:prstGeom>
          <a:solidFill>
            <a:schemeClr val="bg2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CD66CD4-0BEA-46DE-9E57-FF82BF2D6E61}"/>
              </a:ext>
            </a:extLst>
          </p:cNvPr>
          <p:cNvSpPr/>
          <p:nvPr/>
        </p:nvSpPr>
        <p:spPr>
          <a:xfrm>
            <a:off x="2133599" y="3468914"/>
            <a:ext cx="3924585" cy="17334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27 членов рабочей группы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Специалистов, занимающихся профессионально ИТ стандартизацией - нет</a:t>
            </a:r>
          </a:p>
        </p:txBody>
      </p:sp>
    </p:spTree>
    <p:extLst>
      <p:ext uri="{BB962C8B-B14F-4D97-AF65-F5344CB8AC3E}">
        <p14:creationId xmlns:p14="http://schemas.microsoft.com/office/powerpoint/2010/main" xmlns="" val="691107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47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Заголовок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8053F-E21F-4C58-9F3F-A011A5C6C1FE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0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48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Заголовок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F023-B475-4593-8F0F-53B473C16CE8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9831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49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Заголовок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46E33-55C2-4091-BD7E-FE2B03D4E431}" type="datetime1">
              <a:rPr lang="ru-RU" smtClean="0"/>
              <a:pPr/>
              <a:t>21.05.2018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0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5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Структура управления Программой ЦЭ РФ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647A-AB50-4E73-A122-969D6A3E5D84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42EA1CF-E342-4161-900E-80983FEB1575}"/>
              </a:ext>
            </a:extLst>
          </p:cNvPr>
          <p:cNvSpPr/>
          <p:nvPr/>
        </p:nvSpPr>
        <p:spPr>
          <a:xfrm>
            <a:off x="1123501" y="1091167"/>
            <a:ext cx="4471387" cy="13420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Утверждает программы и Планы мероприятий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Организует работы по реализации программы и Планов мероприятий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Осуществляет мониторинг и контроль реализации программы и Планов мероприятий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09C7B5E-28C8-4AB8-A29C-F7FF846CE5C0}"/>
              </a:ext>
            </a:extLst>
          </p:cNvPr>
          <p:cNvSpPr/>
          <p:nvPr/>
        </p:nvSpPr>
        <p:spPr>
          <a:xfrm>
            <a:off x="6658159" y="1050789"/>
            <a:ext cx="4471387" cy="13420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Определяет стратегию развития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Формирует контент программы и Планов мероприятий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</a:rPr>
              <a:t>Оценивает эффективность реализации программы и Планов мероприятий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2607573-B48B-41F8-9598-3B4334A51AC1}"/>
              </a:ext>
            </a:extLst>
          </p:cNvPr>
          <p:cNvSpPr/>
          <p:nvPr/>
        </p:nvSpPr>
        <p:spPr>
          <a:xfrm>
            <a:off x="6658159" y="2854701"/>
            <a:ext cx="4516119" cy="130168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АНО «Цифровая экономика»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009B5A7-93ED-4513-876E-FD8A5F60ED12}"/>
              </a:ext>
            </a:extLst>
          </p:cNvPr>
          <p:cNvSpPr/>
          <p:nvPr/>
        </p:nvSpPr>
        <p:spPr>
          <a:xfrm>
            <a:off x="7842142" y="3429000"/>
            <a:ext cx="2030278" cy="44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309AB29-7158-4CEB-8595-95FEC8D036D2}"/>
              </a:ext>
            </a:extLst>
          </p:cNvPr>
          <p:cNvSpPr/>
          <p:nvPr/>
        </p:nvSpPr>
        <p:spPr>
          <a:xfrm>
            <a:off x="7946640" y="3552733"/>
            <a:ext cx="2030278" cy="44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4211FA4-1EC5-4238-894B-14C0C13EA407}"/>
              </a:ext>
            </a:extLst>
          </p:cNvPr>
          <p:cNvSpPr/>
          <p:nvPr/>
        </p:nvSpPr>
        <p:spPr>
          <a:xfrm>
            <a:off x="8051138" y="3651788"/>
            <a:ext cx="2030278" cy="4455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Направления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C74F63B-D370-4863-B0D4-722358F676B1}"/>
              </a:ext>
            </a:extLst>
          </p:cNvPr>
          <p:cNvSpPr/>
          <p:nvPr/>
        </p:nvSpPr>
        <p:spPr>
          <a:xfrm>
            <a:off x="6658159" y="4448014"/>
            <a:ext cx="2253366" cy="17684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Рабочая группа</a:t>
            </a:r>
          </a:p>
          <a:p>
            <a:pPr algn="ctr"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Готовит предложения в проект Плана. Участвует в проведении оценки эффективности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CE29315-7943-4CEF-B10E-484815C1EC29}"/>
              </a:ext>
            </a:extLst>
          </p:cNvPr>
          <p:cNvSpPr/>
          <p:nvPr/>
        </p:nvSpPr>
        <p:spPr>
          <a:xfrm>
            <a:off x="9005863" y="4422314"/>
            <a:ext cx="2168415" cy="17941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tx1"/>
                </a:solidFill>
              </a:rPr>
              <a:t>Центр компетенций</a:t>
            </a:r>
          </a:p>
          <a:p>
            <a:pPr algn="ctr"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Обеспечивает сбор предложений в проект Плана. </a:t>
            </a:r>
            <a:r>
              <a:rPr lang="ru-RU" sz="1400" b="1" dirty="0">
                <a:solidFill>
                  <a:srgbClr val="FF0000"/>
                </a:solidFill>
              </a:rPr>
              <a:t>Выполняет план мероприятий в рамках своей компетенций</a:t>
            </a:r>
          </a:p>
          <a:p>
            <a:pPr>
              <a:lnSpc>
                <a:spcPct val="8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3E6B0C-C0F2-4FC1-91AA-48250D4F3187}"/>
              </a:ext>
            </a:extLst>
          </p:cNvPr>
          <p:cNvSpPr txBox="1"/>
          <p:nvPr/>
        </p:nvSpPr>
        <p:spPr>
          <a:xfrm>
            <a:off x="1062454" y="722763"/>
            <a:ext cx="137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Государство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1A35701-ACDB-4369-82B2-F6639F2306D7}"/>
              </a:ext>
            </a:extLst>
          </p:cNvPr>
          <p:cNvSpPr txBox="1"/>
          <p:nvPr/>
        </p:nvSpPr>
        <p:spPr>
          <a:xfrm>
            <a:off x="6591910" y="6882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Бизнес</a:t>
            </a:r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xmlns="" id="{A3C2A074-DAD4-4B0A-AEE4-16B29C088725}"/>
              </a:ext>
            </a:extLst>
          </p:cNvPr>
          <p:cNvCxnSpPr/>
          <p:nvPr/>
        </p:nvCxnSpPr>
        <p:spPr>
          <a:xfrm>
            <a:off x="8307092" y="3998309"/>
            <a:ext cx="0" cy="424005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9AF3A0EA-A08F-47AC-9264-403E5B38FADB}"/>
              </a:ext>
            </a:extLst>
          </p:cNvPr>
          <p:cNvCxnSpPr/>
          <p:nvPr/>
        </p:nvCxnSpPr>
        <p:spPr>
          <a:xfrm>
            <a:off x="9621865" y="4024009"/>
            <a:ext cx="0" cy="424005"/>
          </a:xfrm>
          <a:prstGeom prst="straightConnector1">
            <a:avLst/>
          </a:prstGeom>
          <a:ln w="5715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D709879-5E39-45BF-AB75-F9B6F5BE00F7}"/>
              </a:ext>
            </a:extLst>
          </p:cNvPr>
          <p:cNvSpPr/>
          <p:nvPr/>
        </p:nvSpPr>
        <p:spPr>
          <a:xfrm>
            <a:off x="1123501" y="2854701"/>
            <a:ext cx="2224133" cy="156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Подкомиссия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Рассмотрение проектов планов мероприятий и представление на рассмотрение комиссии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B395B93B-3CBB-47BE-91CE-7871A9A0499E}"/>
              </a:ext>
            </a:extLst>
          </p:cNvPr>
          <p:cNvSpPr/>
          <p:nvPr/>
        </p:nvSpPr>
        <p:spPr>
          <a:xfrm>
            <a:off x="3419550" y="2854700"/>
            <a:ext cx="2224133" cy="156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Проектный офис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Обеспечивает информационно-аналитическое сопровождение Программы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852FA2C9-5D44-4333-B2A3-994BE2134821}"/>
              </a:ext>
            </a:extLst>
          </p:cNvPr>
          <p:cNvSpPr/>
          <p:nvPr/>
        </p:nvSpPr>
        <p:spPr>
          <a:xfrm>
            <a:off x="1123500" y="4648812"/>
            <a:ext cx="2224133" cy="15676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ФОИВ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1400" dirty="0">
                <a:solidFill>
                  <a:schemeClr val="tx1"/>
                </a:solidFill>
              </a:rPr>
              <a:t>Координация исполнения планов мероприятий и представление Комиссии одобренных подкомиссией планов</a:t>
            </a:r>
          </a:p>
        </p:txBody>
      </p:sp>
    </p:spTree>
    <p:extLst>
      <p:ext uri="{BB962C8B-B14F-4D97-AF65-F5344CB8AC3E}">
        <p14:creationId xmlns:p14="http://schemas.microsoft.com/office/powerpoint/2010/main" xmlns="" val="221882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-115961" y="72550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6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Центр компетенций «Нормативное регулирование»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20110-7005-4032-8A7F-CEDF4F5292BC}" type="datetime1">
              <a:rPr lang="ru-RU" smtClean="0"/>
              <a:pPr/>
              <a:t>21.05.2018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E133135-D0A4-4BA5-93CF-E1ABD1762EC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97715" y="983212"/>
            <a:ext cx="1120775" cy="8103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5B67F5D-D88B-4E69-82FB-F38FAFE00A3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35722" y="878710"/>
            <a:ext cx="1123501" cy="10828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11EC06-D77D-42E9-B24B-A855E09697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0984" y="702957"/>
            <a:ext cx="3181143" cy="29718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7BF1050-B6F4-40B4-B8E2-547B4B7544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0444" y="2008190"/>
            <a:ext cx="5604328" cy="16285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F071531F-3C1B-4696-8352-826EB637C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3467907"/>
              </p:ext>
            </p:extLst>
          </p:nvPr>
        </p:nvGraphicFramePr>
        <p:xfrm>
          <a:off x="1994510" y="3900176"/>
          <a:ext cx="8128000" cy="2595880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204832758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4801574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Правовые ограничения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Большие данные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03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Управление изменениями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Киберфизические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 системы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0944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LegalTech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Интеллектуальная собственность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08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Интеграционное регулирование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Антимонопольное регулирование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5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Электронный гражданский оборот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Специальные правовые режимы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035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Цифровая среда доверия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Стандартизация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2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chemeClr val="tx1"/>
                          </a:solidFill>
                        </a:rPr>
                        <a:t>Финтех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Трудовое законодательство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9533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45632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0" y="31522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7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Стандарты в Программе «Цифровая экономика РФ»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1170-1C39-4D96-9A0E-F8DE2F9AA05C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9CC6BFA5-02F0-4B89-99C8-84AFB77FA7D9}"/>
              </a:ext>
            </a:extLst>
          </p:cNvPr>
          <p:cNvSpPr/>
          <p:nvPr/>
        </p:nvSpPr>
        <p:spPr>
          <a:xfrm>
            <a:off x="438912" y="1337562"/>
            <a:ext cx="1856232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«Цифровая экономика Российской Федерации»</a:t>
            </a:r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xmlns="" id="{C3C0FB2E-90BD-4EDB-A97E-B49B17CC1CDC}"/>
              </a:ext>
            </a:extLst>
          </p:cNvPr>
          <p:cNvSpPr/>
          <p:nvPr/>
        </p:nvSpPr>
        <p:spPr>
          <a:xfrm>
            <a:off x="2605434" y="1337563"/>
            <a:ext cx="1362456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Раздел по нормативам и стандартам</a:t>
            </a: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xmlns="" id="{7FDB8E20-C31D-4F2B-885B-A167428B2DDB}"/>
              </a:ext>
            </a:extLst>
          </p:cNvPr>
          <p:cNvSpPr/>
          <p:nvPr/>
        </p:nvSpPr>
        <p:spPr>
          <a:xfrm>
            <a:off x="6871815" y="4479578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Законы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xmlns="" id="{0B3B6924-9B6F-4822-AF1C-6C20B38A5EAA}"/>
              </a:ext>
            </a:extLst>
          </p:cNvPr>
          <p:cNvSpPr/>
          <p:nvPr/>
        </p:nvSpPr>
        <p:spPr>
          <a:xfrm>
            <a:off x="6871815" y="4040016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Стандарты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xmlns="" id="{C94E3196-827D-44F3-B22C-72882B462A1D}"/>
              </a:ext>
            </a:extLst>
          </p:cNvPr>
          <p:cNvSpPr/>
          <p:nvPr/>
        </p:nvSpPr>
        <p:spPr>
          <a:xfrm>
            <a:off x="438912" y="3116805"/>
            <a:ext cx="5310510" cy="3090672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Приложение №1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протоколу заседания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Правительственной комиссии по использованию ИТ … от  18.12.2017 г. №2</a:t>
            </a: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МЕРОПРИЯТИЙ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направлению «Нормативное регулирование»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«Цифровая экономика РФ»</a:t>
            </a:r>
          </a:p>
          <a:p>
            <a:pPr algn="ctr"/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(68 страниц)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26E4A02-51E1-46F5-BDE7-091AFBA25175}"/>
              </a:ext>
            </a:extLst>
          </p:cNvPr>
          <p:cNvCxnSpPr>
            <a:stCxn id="3" idx="3"/>
            <a:endCxn id="11" idx="1"/>
          </p:cNvCxnSpPr>
          <p:nvPr/>
        </p:nvCxnSpPr>
        <p:spPr>
          <a:xfrm>
            <a:off x="2295144" y="1874637"/>
            <a:ext cx="3102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D8D439D-E496-41DC-9DCF-BAEE4360C684}"/>
              </a:ext>
            </a:extLst>
          </p:cNvPr>
          <p:cNvCxnSpPr>
            <a:stCxn id="11" idx="2"/>
          </p:cNvCxnSpPr>
          <p:nvPr/>
        </p:nvCxnSpPr>
        <p:spPr>
          <a:xfrm>
            <a:off x="3286662" y="2411712"/>
            <a:ext cx="0" cy="705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8A64CC9-4B73-4875-AAA8-6E03482E9810}"/>
              </a:ext>
            </a:extLst>
          </p:cNvPr>
          <p:cNvSpPr/>
          <p:nvPr/>
        </p:nvSpPr>
        <p:spPr>
          <a:xfrm>
            <a:off x="6241774" y="5218043"/>
            <a:ext cx="5112026" cy="9894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 разработать (доработать) </a:t>
            </a:r>
            <a:r>
              <a:rPr lang="ru-RU" sz="1600" b="1" u="sng" dirty="0">
                <a:solidFill>
                  <a:schemeClr val="tx1"/>
                </a:solidFill>
              </a:rPr>
              <a:t>конкретные</a:t>
            </a:r>
            <a:r>
              <a:rPr lang="ru-RU" sz="1600" dirty="0">
                <a:solidFill>
                  <a:schemeClr val="tx1"/>
                </a:solidFill>
              </a:rPr>
              <a:t> законы и нормативные акты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(64 страниц)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05DC91D6-3784-4000-B40F-9E7FEE763072}"/>
              </a:ext>
            </a:extLst>
          </p:cNvPr>
          <p:cNvSpPr/>
          <p:nvPr/>
        </p:nvSpPr>
        <p:spPr>
          <a:xfrm>
            <a:off x="6241774" y="1453905"/>
            <a:ext cx="5112026" cy="2009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Предложено, </a:t>
            </a:r>
            <a:r>
              <a:rPr lang="ru-RU" sz="1600" b="1" u="sng" dirty="0">
                <a:solidFill>
                  <a:schemeClr val="tx1"/>
                </a:solidFill>
              </a:rPr>
              <a:t>без конкретизации</a:t>
            </a:r>
            <a:r>
              <a:rPr lang="ru-RU" sz="1600" dirty="0">
                <a:solidFill>
                  <a:schemeClr val="tx1"/>
                </a:solidFill>
              </a:rPr>
              <a:t>,  разработать ряд стандартов, по тематике, охватывающей не более 20% направлений ИТ стандартизации</a:t>
            </a:r>
          </a:p>
          <a:p>
            <a:pPr algn="ctr"/>
            <a:r>
              <a:rPr lang="ru-RU" sz="1600" i="1" dirty="0">
                <a:solidFill>
                  <a:srgbClr val="0070C0"/>
                </a:solidFill>
              </a:rPr>
              <a:t>(На международном уровне сейчас находится в разработке более 500 ИТ стандартов)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(4 страницы)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80EEA64-DC5B-4D9D-89C7-1045B7920553}"/>
              </a:ext>
            </a:extLst>
          </p:cNvPr>
          <p:cNvCxnSpPr>
            <a:cxnSpLocks/>
          </p:cNvCxnSpPr>
          <p:nvPr/>
        </p:nvCxnSpPr>
        <p:spPr>
          <a:xfrm>
            <a:off x="5749422" y="4214191"/>
            <a:ext cx="11223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C38F7AD-AB3B-4C16-9BC3-783E87C9FFD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749422" y="4654827"/>
            <a:ext cx="1122393" cy="7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651771B-52BA-4200-8BB8-BEC6B1AD802F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060635" y="3463412"/>
            <a:ext cx="6908" cy="576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AD8CEDDB-D2AC-49D0-BA30-5E1AA0065469}"/>
              </a:ext>
            </a:extLst>
          </p:cNvPr>
          <p:cNvCxnSpPr>
            <a:cxnSpLocks/>
          </p:cNvCxnSpPr>
          <p:nvPr/>
        </p:nvCxnSpPr>
        <p:spPr>
          <a:xfrm>
            <a:off x="8083827" y="4855305"/>
            <a:ext cx="0" cy="362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992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204477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8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/>
                </a:solidFill>
              </a:rPr>
              <a:t>Стандарты в Программе «Цифровая экономика РФ»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BF49-B3FB-460D-BFB0-A4237C55CC36}" type="datetime1">
              <a:rPr lang="ru-RU" smtClean="0"/>
              <a:pPr/>
              <a:t>21.05.2018</a:t>
            </a:fld>
            <a:endParaRPr lang="ru-RU"/>
          </a:p>
        </p:txBody>
      </p:sp>
      <p:sp>
        <p:nvSpPr>
          <p:cNvPr id="3" name="Прямоугольник: загнутый угол 2">
            <a:extLst>
              <a:ext uri="{FF2B5EF4-FFF2-40B4-BE49-F238E27FC236}">
                <a16:creationId xmlns:a16="http://schemas.microsoft.com/office/drawing/2014/main" xmlns="" id="{9CC6BFA5-02F0-4B89-99C8-84AFB77FA7D9}"/>
              </a:ext>
            </a:extLst>
          </p:cNvPr>
          <p:cNvSpPr/>
          <p:nvPr/>
        </p:nvSpPr>
        <p:spPr>
          <a:xfrm>
            <a:off x="438912" y="1337562"/>
            <a:ext cx="1856232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70000"/>
              </a:lnSpc>
            </a:pP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Программа </a:t>
            </a:r>
          </a:p>
          <a:p>
            <a:pPr algn="ctr">
              <a:lnSpc>
                <a:spcPct val="70000"/>
              </a:lnSpc>
            </a:pP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«Цифровая экономика Российской Федерации»</a:t>
            </a:r>
          </a:p>
        </p:txBody>
      </p:sp>
      <p:sp>
        <p:nvSpPr>
          <p:cNvPr id="11" name="Прямоугольник: загнутый угол 10">
            <a:extLst>
              <a:ext uri="{FF2B5EF4-FFF2-40B4-BE49-F238E27FC236}">
                <a16:creationId xmlns:a16="http://schemas.microsoft.com/office/drawing/2014/main" xmlns="" id="{C3C0FB2E-90BD-4EDB-A97E-B49B17CC1CDC}"/>
              </a:ext>
            </a:extLst>
          </p:cNvPr>
          <p:cNvSpPr/>
          <p:nvPr/>
        </p:nvSpPr>
        <p:spPr>
          <a:xfrm>
            <a:off x="2605434" y="1337563"/>
            <a:ext cx="1362456" cy="1074149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нормативам и стандартам</a:t>
            </a:r>
          </a:p>
        </p:txBody>
      </p:sp>
      <p:sp>
        <p:nvSpPr>
          <p:cNvPr id="12" name="Прямоугольник: загнутый угол 11">
            <a:extLst>
              <a:ext uri="{FF2B5EF4-FFF2-40B4-BE49-F238E27FC236}">
                <a16:creationId xmlns:a16="http://schemas.microsoft.com/office/drawing/2014/main" xmlns="" id="{7FDB8E20-C31D-4F2B-885B-A167428B2DDB}"/>
              </a:ext>
            </a:extLst>
          </p:cNvPr>
          <p:cNvSpPr/>
          <p:nvPr/>
        </p:nvSpPr>
        <p:spPr>
          <a:xfrm>
            <a:off x="6871815" y="4479578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Законы</a:t>
            </a:r>
          </a:p>
        </p:txBody>
      </p:sp>
      <p:sp>
        <p:nvSpPr>
          <p:cNvPr id="13" name="Прямоугольник: загнутый угол 12">
            <a:extLst>
              <a:ext uri="{FF2B5EF4-FFF2-40B4-BE49-F238E27FC236}">
                <a16:creationId xmlns:a16="http://schemas.microsoft.com/office/drawing/2014/main" xmlns="" id="{0B3B6924-9B6F-4822-AF1C-6C20B38A5EAA}"/>
              </a:ext>
            </a:extLst>
          </p:cNvPr>
          <p:cNvSpPr/>
          <p:nvPr/>
        </p:nvSpPr>
        <p:spPr>
          <a:xfrm>
            <a:off x="6871815" y="4040016"/>
            <a:ext cx="2391455" cy="365126"/>
          </a:xfrm>
          <a:prstGeom prst="foldedCorne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Стандарты</a:t>
            </a:r>
          </a:p>
        </p:txBody>
      </p:sp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xmlns="" id="{C94E3196-827D-44F3-B22C-72882B462A1D}"/>
              </a:ext>
            </a:extLst>
          </p:cNvPr>
          <p:cNvSpPr/>
          <p:nvPr/>
        </p:nvSpPr>
        <p:spPr>
          <a:xfrm>
            <a:off x="438912" y="3116805"/>
            <a:ext cx="5310510" cy="3090672"/>
          </a:xfrm>
          <a:prstGeom prst="foldedCorner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Приложение №1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 протоколу заседания </a:t>
            </a:r>
          </a:p>
          <a:p>
            <a:pPr algn="ctr"/>
            <a:r>
              <a:rPr lang="ru-RU" sz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Правительственной комиссии по использованию ИТ … от  18.12.2017 г. №2</a:t>
            </a: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ПЛАН МЕРОПРИЯТИЙ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 направлению «Нормативное регулирование»</a:t>
            </a: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Программы «Цифровая экономика РФ»</a:t>
            </a:r>
          </a:p>
          <a:p>
            <a:pPr algn="ctr"/>
            <a:endParaRPr lang="ru-RU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(69 страниц)</a:t>
            </a:r>
          </a:p>
          <a:p>
            <a:pPr algn="ctr"/>
            <a:endParaRPr lang="ru-RU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626E4A02-51E1-46F5-BDE7-091AFBA25175}"/>
              </a:ext>
            </a:extLst>
          </p:cNvPr>
          <p:cNvCxnSpPr>
            <a:stCxn id="3" idx="3"/>
            <a:endCxn id="11" idx="1"/>
          </p:cNvCxnSpPr>
          <p:nvPr/>
        </p:nvCxnSpPr>
        <p:spPr>
          <a:xfrm>
            <a:off x="2295144" y="1874637"/>
            <a:ext cx="310290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6D8D439D-E496-41DC-9DCF-BAEE4360C684}"/>
              </a:ext>
            </a:extLst>
          </p:cNvPr>
          <p:cNvCxnSpPr>
            <a:stCxn id="11" idx="2"/>
          </p:cNvCxnSpPr>
          <p:nvPr/>
        </p:nvCxnSpPr>
        <p:spPr>
          <a:xfrm>
            <a:off x="3286662" y="2411712"/>
            <a:ext cx="0" cy="705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28A64CC9-4B73-4875-AAA8-6E03482E9810}"/>
              </a:ext>
            </a:extLst>
          </p:cNvPr>
          <p:cNvSpPr/>
          <p:nvPr/>
        </p:nvSpPr>
        <p:spPr>
          <a:xfrm>
            <a:off x="6241774" y="5218043"/>
            <a:ext cx="5112026" cy="9894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 разработать (доработать) </a:t>
            </a:r>
            <a:r>
              <a:rPr lang="ru-RU" sz="1600" b="1" u="sng" dirty="0">
                <a:solidFill>
                  <a:schemeClr val="tx1"/>
                </a:solidFill>
              </a:rPr>
              <a:t>конкретные</a:t>
            </a:r>
            <a:r>
              <a:rPr lang="ru-RU" sz="1600" dirty="0">
                <a:solidFill>
                  <a:schemeClr val="tx1"/>
                </a:solidFill>
              </a:rPr>
              <a:t> законы и нормативные акты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(64 страницы)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05DC91D6-3784-4000-B40F-9E7FEE763072}"/>
              </a:ext>
            </a:extLst>
          </p:cNvPr>
          <p:cNvSpPr/>
          <p:nvPr/>
        </p:nvSpPr>
        <p:spPr>
          <a:xfrm>
            <a:off x="6241774" y="1453905"/>
            <a:ext cx="5112026" cy="200950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Предложено, </a:t>
            </a:r>
            <a:r>
              <a:rPr lang="ru-RU" sz="1600" b="1" u="sng" dirty="0">
                <a:solidFill>
                  <a:schemeClr val="tx1"/>
                </a:solidFill>
              </a:rPr>
              <a:t>без конкретизации</a:t>
            </a:r>
            <a:r>
              <a:rPr lang="ru-RU" sz="1600" dirty="0">
                <a:solidFill>
                  <a:schemeClr val="tx1"/>
                </a:solidFill>
              </a:rPr>
              <a:t>,  разработать ряд стандартов, по тематике, охватывающей не более 20% направлений ИТ стандартизации</a:t>
            </a:r>
          </a:p>
          <a:p>
            <a:pPr algn="ctr"/>
            <a:r>
              <a:rPr lang="ru-RU" sz="1600" i="1" dirty="0">
                <a:solidFill>
                  <a:srgbClr val="0070C0"/>
                </a:solidFill>
              </a:rPr>
              <a:t>(На международном уровне сейчас находится в разработке более 500 ИТ стандартов)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</a:rPr>
              <a:t>(4 страницы)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A80EEA64-DC5B-4D9D-89C7-1045B7920553}"/>
              </a:ext>
            </a:extLst>
          </p:cNvPr>
          <p:cNvCxnSpPr>
            <a:cxnSpLocks/>
          </p:cNvCxnSpPr>
          <p:nvPr/>
        </p:nvCxnSpPr>
        <p:spPr>
          <a:xfrm>
            <a:off x="5749422" y="4214191"/>
            <a:ext cx="112239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AC38F7AD-AB3B-4C16-9BC3-783E87C9FFDB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5749422" y="4654827"/>
            <a:ext cx="1122393" cy="7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1651771B-52BA-4200-8BB8-BEC6B1AD802F}"/>
              </a:ext>
            </a:extLst>
          </p:cNvPr>
          <p:cNvCxnSpPr>
            <a:stCxn id="13" idx="0"/>
          </p:cNvCxnSpPr>
          <p:nvPr/>
        </p:nvCxnSpPr>
        <p:spPr>
          <a:xfrm flipH="1" flipV="1">
            <a:off x="8060635" y="3463412"/>
            <a:ext cx="6908" cy="5766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xmlns="" id="{AD8CEDDB-D2AC-49D0-BA30-5E1AA0065469}"/>
              </a:ext>
            </a:extLst>
          </p:cNvPr>
          <p:cNvCxnSpPr>
            <a:cxnSpLocks/>
          </p:cNvCxnSpPr>
          <p:nvPr/>
        </p:nvCxnSpPr>
        <p:spPr>
          <a:xfrm>
            <a:off x="8083827" y="4855305"/>
            <a:ext cx="0" cy="3627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xmlns="" id="{F562F3F1-6A08-491F-82E2-25F94F59B769}"/>
              </a:ext>
            </a:extLst>
          </p:cNvPr>
          <p:cNvSpPr/>
          <p:nvPr/>
        </p:nvSpPr>
        <p:spPr>
          <a:xfrm>
            <a:off x="684432" y="1635919"/>
            <a:ext cx="4419161" cy="4228168"/>
          </a:xfrm>
          <a:prstGeom prst="wedgeRectCallout">
            <a:avLst>
              <a:gd name="adj1" fmla="val 75204"/>
              <a:gd name="adj2" fmla="val -3065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РЯД ВОПРОСОВ: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>
                <a:solidFill>
                  <a:srgbClr val="FF0000"/>
                </a:solidFill>
              </a:rPr>
              <a:t>Действует более 3000 актуальных международных ИТ стандартов. Более 500 находится в разработке. </a:t>
            </a:r>
            <a:r>
              <a:rPr lang="ru-RU" sz="1600" b="1" dirty="0">
                <a:solidFill>
                  <a:srgbClr val="FF0000"/>
                </a:solidFill>
              </a:rPr>
              <a:t>Предложенного в Программе достаточно?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>
                <a:solidFill>
                  <a:srgbClr val="FF0000"/>
                </a:solidFill>
              </a:rPr>
              <a:t>Разработка среднесрочной и долгосрочной программы ИТ стандартизации нужно?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>
                <a:solidFill>
                  <a:srgbClr val="FF0000"/>
                </a:solidFill>
              </a:rPr>
              <a:t>Разработаем ряд ИТ стандартов, а применять их будут? (или хотя бы знать о их)?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1600" dirty="0">
                <a:solidFill>
                  <a:srgbClr val="FF0000"/>
                </a:solidFill>
              </a:rPr>
              <a:t>Какая цель???:  </a:t>
            </a:r>
            <a:r>
              <a:rPr lang="ru-RU" sz="1600" b="1" dirty="0">
                <a:solidFill>
                  <a:schemeClr val="tx1"/>
                </a:solidFill>
              </a:rPr>
              <a:t>продолжать разработку отдельных стандартов в каком-то количестве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или</a:t>
            </a:r>
            <a:r>
              <a:rPr lang="ru-RU" sz="1600" dirty="0">
                <a:solidFill>
                  <a:srgbClr val="FF0000"/>
                </a:solidFill>
              </a:rPr>
              <a:t> </a:t>
            </a:r>
            <a:r>
              <a:rPr lang="ru-RU" sz="1600" b="1" u="sng" dirty="0">
                <a:solidFill>
                  <a:srgbClr val="FF0000"/>
                </a:solidFill>
              </a:rPr>
              <a:t>повысить  эффективность развития экономического потенциала страны и качества жизни населения, на основе эффективного применения ИТ стандартов?</a:t>
            </a: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4F98B211-1E64-4AF9-B677-AA98747F2DFF}"/>
              </a:ext>
            </a:extLst>
          </p:cNvPr>
          <p:cNvSpPr/>
          <p:nvPr/>
        </p:nvSpPr>
        <p:spPr>
          <a:xfrm>
            <a:off x="1123501" y="4040016"/>
            <a:ext cx="1339664" cy="365126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792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0D30CC4-0EE8-4973-9F25-AAA54FFEDF3A}"/>
              </a:ext>
            </a:extLst>
          </p:cNvPr>
          <p:cNvSpPr/>
          <p:nvPr/>
        </p:nvSpPr>
        <p:spPr>
          <a:xfrm>
            <a:off x="60230" y="71181"/>
            <a:ext cx="12051463" cy="6712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5ED433-7AE2-4BD9-84B5-B2B11648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0" y="136885"/>
            <a:ext cx="1123501" cy="79394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83A78B1-27B3-443D-8086-D6EC05961123}"/>
              </a:ext>
            </a:extLst>
          </p:cNvPr>
          <p:cNvSpPr/>
          <p:nvPr/>
        </p:nvSpPr>
        <p:spPr>
          <a:xfrm>
            <a:off x="684432" y="383281"/>
            <a:ext cx="1132322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ru-RU" sz="4000" b="1" cap="none" spc="0" dirty="0">
                <a:ln/>
                <a:solidFill>
                  <a:schemeClr val="accent3"/>
                </a:solidFill>
                <a:effectLst/>
              </a:rPr>
              <a:t>    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54F7B94-72B8-4804-8585-655D4E5F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849" y="6356349"/>
            <a:ext cx="966874" cy="365125"/>
          </a:xfrm>
        </p:spPr>
        <p:txBody>
          <a:bodyPr/>
          <a:lstStyle/>
          <a:p>
            <a:fld id="{B8534844-FAAD-45C5-950B-4AF1907923A1}" type="slidenum">
              <a:rPr lang="ru-RU" sz="2400" b="1" smtClean="0"/>
              <a:pPr/>
              <a:t>9</a:t>
            </a:fld>
            <a:endParaRPr lang="ru-RU" sz="2400" b="1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BFDBE973-6FB9-480F-8D33-7A6B02A61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113578"/>
            <a:ext cx="10515600" cy="56570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</a:rPr>
              <a:t>Цели и вехи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xmlns="" id="{AAF1DECE-F8F6-4175-B48A-AF22DF9C2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ИТ-Стандарт     С. Головин</a:t>
            </a:r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xmlns="" id="{0740B31D-030C-449B-8996-CC75D9824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6D6D0-2F6A-43D9-B647-EE6D2ED1BF93}" type="datetime1">
              <a:rPr lang="ru-RU" smtClean="0"/>
              <a:pPr/>
              <a:t>21.05.2018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3A4B680-48A9-435D-99EB-EA68ACD93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3710758"/>
              </p:ext>
            </p:extLst>
          </p:nvPr>
        </p:nvGraphicFramePr>
        <p:xfrm>
          <a:off x="612648" y="719666"/>
          <a:ext cx="11055096" cy="5859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4688">
                  <a:extLst>
                    <a:ext uri="{9D8B030D-6E8A-4147-A177-3AD203B41FA5}">
                      <a16:colId xmlns:a16="http://schemas.microsoft.com/office/drawing/2014/main" xmlns="" val="3181935817"/>
                    </a:ext>
                  </a:extLst>
                </a:gridCol>
                <a:gridCol w="5550408">
                  <a:extLst>
                    <a:ext uri="{9D8B030D-6E8A-4147-A177-3AD203B41FA5}">
                      <a16:colId xmlns:a16="http://schemas.microsoft.com/office/drawing/2014/main" xmlns="" val="4281086499"/>
                    </a:ext>
                  </a:extLst>
                </a:gridCol>
              </a:tblGrid>
              <a:tr h="326052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Программа «Цифровая экономика РФ»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Немецкая стратегия стандартизации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4108111"/>
                  </a:ext>
                </a:extLst>
              </a:tr>
              <a:tr h="1045154">
                <a:tc>
                  <a:txBody>
                    <a:bodyPr/>
                    <a:lstStyle/>
                    <a:p>
                      <a:pPr marL="0" indent="182563"/>
                      <a:r>
                        <a:rPr lang="ru-RU" sz="1200" dirty="0"/>
                        <a:t>1.18 Реализовать комплекс мер по совершенствованию механизмов стандартизации, направленных на обеспечение соответствия  системы ТР и единства измерений целям развития цифровой экономики, в том числе в качестве «драйвера» такого развития, включая формирование соответствующей нормативно правовой базы, а также библиотеки действующих национальных стандартов по приоритетным направлениям в машиночитаемом формате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2563"/>
                      <a:r>
                        <a:rPr lang="ru-RU" sz="1200" dirty="0"/>
                        <a:t>Немецкая стратегия стандартизации представляет собой своевременную корректировку немецкой системы стандартизации в целях удовлетворения  все возрастающих запросов рынка и общества.</a:t>
                      </a:r>
                    </a:p>
                    <a:p>
                      <a:pPr marL="0" indent="182563"/>
                      <a:r>
                        <a:rPr lang="ru-RU" sz="1200" dirty="0"/>
                        <a:t>Стандартизация это форма сотрудничества и коллективной работы, которая представляет для немецкой экономики ежегодную выгоду около 16 миллиардов  евро,  т.е.  1% немецкого ВВП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8709062"/>
                  </a:ext>
                </a:extLst>
              </a:tr>
              <a:tr h="326052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Вехи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Цели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23665214"/>
                  </a:ext>
                </a:extLst>
              </a:tr>
              <a:tr h="3939425">
                <a:tc>
                  <a:txBody>
                    <a:bodyPr/>
                    <a:lstStyle/>
                    <a:p>
                      <a:pPr marL="0" indent="182563"/>
                      <a:r>
                        <a:rPr lang="ru-RU" dirty="0"/>
                        <a:t>1.18.1 Сформирована концепция стандартизации в области цифровой экономики…  2 кв. 18</a:t>
                      </a:r>
                    </a:p>
                    <a:p>
                      <a:pPr marL="0" indent="182563"/>
                      <a:r>
                        <a:rPr lang="ru-RU" dirty="0"/>
                        <a:t>1.18.2 Разработана программа стандартизации… 4 кв. 18 г.</a:t>
                      </a:r>
                    </a:p>
                    <a:p>
                      <a:pPr marL="0" indent="182563"/>
                      <a:r>
                        <a:rPr lang="ru-RU" dirty="0"/>
                        <a:t>1.18.3 Разработаны, утверждены и введены в действие документы по стандартизации в соответствие с программой …   4 кв. 19 г.</a:t>
                      </a:r>
                    </a:p>
                    <a:p>
                      <a:pPr marL="0" indent="182563"/>
                      <a:r>
                        <a:rPr lang="ru-RU" dirty="0"/>
                        <a:t>1.18.4 Приняты нормативные правовые акты во исполнение концепции … 20 г.</a:t>
                      </a:r>
                    </a:p>
                    <a:p>
                      <a:pPr marL="0" indent="182563"/>
                      <a:r>
                        <a:rPr lang="ru-RU" dirty="0"/>
                        <a:t>1.18.5 Программа стандартизации актуализирована с учетом нормативно-правовых актов… 4 кв. 20 г.</a:t>
                      </a:r>
                    </a:p>
                    <a:p>
                      <a:pPr marL="0" indent="182563"/>
                      <a:r>
                        <a:rPr lang="ru-RU" dirty="0"/>
                        <a:t>1.18.6 Сформирована библиотека действующих национальных стандартов…. 4 кв.  20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Стандартизация должна сохранить позицию Германии, как ведущей индустриальной страны.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Стандартизация как стратегический инструмент должна поддерживать успешное общество и экономику.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Стандартизация должна является инструментом дерегулирования (сокращения объема вмешательства государства в экономику).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Стандартизация и органы по стандартизации должны способствовать взаимопроникновению технологий.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dirty="0"/>
                        <a:t>Органы по стандартизации должны представлять эффективные процедуры и инструменты.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6612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603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9649</TotalTime>
  <Words>4798</Words>
  <Application>Microsoft Office PowerPoint</Application>
  <PresentationFormat>Произвольный</PresentationFormat>
  <Paragraphs>1171</Paragraphs>
  <Slides>49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Слайд 1</vt:lpstr>
      <vt:lpstr>Причины возникновения  проблем в ИТ стандартизации</vt:lpstr>
      <vt:lpstr>Количественное соотношение международных и национальных ИТ стандартов</vt:lpstr>
      <vt:lpstr>Основные проблемные вопросы в развитии национальной ИТ стандартизации</vt:lpstr>
      <vt:lpstr>Структура управления Программой ЦЭ РФ</vt:lpstr>
      <vt:lpstr>Центр компетенций «Нормативное регулирование»</vt:lpstr>
      <vt:lpstr>Стандарты в Программе «Цифровая экономика РФ»</vt:lpstr>
      <vt:lpstr>Стандарты в Программе «Цифровая экономика РФ»</vt:lpstr>
      <vt:lpstr>Цели и вехи</vt:lpstr>
      <vt:lpstr>Финансирование на 2018 г. </vt:lpstr>
      <vt:lpstr>Стандарты в Программе «Цифровая экономика РФ»</vt:lpstr>
      <vt:lpstr>Подкомитеты технического комитета ТК 22 «Информационные технологии», зеркальные со структурой  JTC1 ISO/IEC</vt:lpstr>
      <vt:lpstr>Действующие международные ИТ ISO и IEC в области ИТ (состояние на октябрь) 2017 г.</vt:lpstr>
      <vt:lpstr>Этапы работы рабочей группы №1 Индустрии 4.0 (эталонные архитектуры, стандарты и нормы)</vt:lpstr>
      <vt:lpstr>Предложение по созданию нового центра компетенций в области стандартизации информационных технологий</vt:lpstr>
      <vt:lpstr>Предложение по созданию нового центра компетенций в области стандартизации информационных технологий</vt:lpstr>
      <vt:lpstr>Задачи, возлагаемые на центр компетенций в области ИТ стандартизации</vt:lpstr>
      <vt:lpstr>Предпосылки для создания Центра компетенций в области ИТ стандартизации на базе Комитета РСПП по техническому регулированию, стандартизации и оценке соответствия и ТК-МТК-22</vt:lpstr>
      <vt:lpstr>Предложения  по созданию «Центра компетенций в области ИТ стандартизации» на базе Комитета РСПП по техническому регулированию, стандартизации и оценке соответствия</vt:lpstr>
      <vt:lpstr>Центр компетенций  в области ИТ стандартизации (на базе АНО «ИТ- стандарт»)</vt:lpstr>
      <vt:lpstr>Слайд 21</vt:lpstr>
      <vt:lpstr>Заголовок</vt:lpstr>
      <vt:lpstr>Заголовок</vt:lpstr>
      <vt:lpstr>Динамика развития Индустрии 4.0</vt:lpstr>
      <vt:lpstr> Взаимодействие Центра компетенций с Индустриальной платформой 4.0   </vt:lpstr>
      <vt:lpstr>Стандарты индустрии 4.0</vt:lpstr>
      <vt:lpstr>Стартовала Программа создания единого цифрового пространства промышленности России «4.0 RU»</vt:lpstr>
      <vt:lpstr>Комплексный подход к развитию национальной ИТ стандартизации</vt:lpstr>
      <vt:lpstr>Взаимодействие национального и межгосударственного ТК-МТК-22 «Информационные технологии»  с международными и региональными организациями</vt:lpstr>
      <vt:lpstr>Взаимодействие национального и межгосударственного ТК-МТК-22 «Информационные технологии»  с международными и региональными организациями</vt:lpstr>
      <vt:lpstr>Взаимодействие национального и межгосударственного ТК-МТК-22 «Информационные технологии»  с международными и региональными организациями</vt:lpstr>
      <vt:lpstr>Взаимодействие национального и межгосударственного ТК-МТК-22 «Информационные технологии»  с международными и региональными организациями</vt:lpstr>
      <vt:lpstr>Технические комитеты РФ по стандартизации, работающие в области ИТ и их базовые организации</vt:lpstr>
      <vt:lpstr>Проекты международных ИТ стандартов, поступившие в ТК-22 «Информационные технологии» за 10 дней (среднее поступление) </vt:lpstr>
      <vt:lpstr>Проекты международных ИТ стандартов, поступившие в период с 1 по 10 ноября 2017 г. (продолжение) </vt:lpstr>
      <vt:lpstr>Укрупненная структура ЦК «ИТ стандарты» на базе АНО «ИТ-Стандарт» (АНО ИТС)</vt:lpstr>
      <vt:lpstr>Перечень рабочих групп ЦК «ИТ стандарты» (в основном соответствует структуре JTC1 ISO/IEC)</vt:lpstr>
      <vt:lpstr>Продолжение перечня рабочих групп</vt:lpstr>
      <vt:lpstr>Потребный численный состав и  финансирование</vt:lpstr>
      <vt:lpstr>Ожидаемые результаты за 2018 - 2019 г.</vt:lpstr>
      <vt:lpstr>Компетенции наблюдательного совета</vt:lpstr>
      <vt:lpstr>Состав и задачи  научно-технического совета</vt:lpstr>
      <vt:lpstr>Международные связи АНО «ИТ-Стандарт»</vt:lpstr>
      <vt:lpstr>Слайд 44</vt:lpstr>
      <vt:lpstr>АНО «Цифровая экономика»</vt:lpstr>
      <vt:lpstr>Рабочая группа «Нормативное регулирование»</vt:lpstr>
      <vt:lpstr>Заголовок</vt:lpstr>
      <vt:lpstr>Заголовок</vt:lpstr>
      <vt:lpstr>Заголовок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Головин</dc:creator>
  <cp:lastModifiedBy>aligay</cp:lastModifiedBy>
  <cp:revision>216</cp:revision>
  <dcterms:created xsi:type="dcterms:W3CDTF">2017-10-24T17:07:30Z</dcterms:created>
  <dcterms:modified xsi:type="dcterms:W3CDTF">2018-05-21T08:52:18Z</dcterms:modified>
</cp:coreProperties>
</file>