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59" r:id="rId6"/>
    <p:sldId id="267" r:id="rId7"/>
    <p:sldId id="263" r:id="rId8"/>
    <p:sldId id="266" r:id="rId9"/>
    <p:sldId id="264" r:id="rId10"/>
    <p:sldId id="261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80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astasia\Desktop\&#1055;&#1088;&#1077;&#1079;&#1077;&#1085;&#1090;&#1072;&#1094;&#1080;&#1103;\&#1051;&#1080;&#1089;&#1090;%20Microsoft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astasia\Desktop\&#1055;&#1088;&#1077;&#1079;&#1077;&#1085;&#1090;&#1072;&#1094;&#1080;&#1103;\&#1055;&#1077;&#1088;&#1077;&#1095;&#1077;&#1085;&#1100;%20&#1087;&#1077;&#1088;&#1077;&#1074;&#1086;&#1076;&#1086;&#1074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astasia\Desktop\&#1055;&#1088;&#1077;&#1079;&#1077;&#1085;&#1090;&#1072;&#1094;&#1080;&#1103;\&#1055;&#1077;&#1088;&#1077;&#1095;&#1077;&#1085;&#1100;%20&#1087;&#1077;&#1088;&#1077;&#1074;&#1086;&#1076;&#1086;&#1074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1537915639522524"/>
          <c:y val="4.135413815921260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1794240871989646E-2"/>
          <c:y val="0.33015152124110769"/>
          <c:w val="0.42809687624680537"/>
          <c:h val="0.56054308851030243"/>
        </c:manualLayout>
      </c:layout>
      <c:doughnutChart>
        <c:varyColors val="1"/>
        <c:ser>
          <c:idx val="0"/>
          <c:order val="0"/>
          <c:tx>
            <c:strRef>
              <c:f>Лист1!$B$3</c:f>
              <c:strCache>
                <c:ptCount val="1"/>
                <c:pt idx="0">
                  <c:v>ЧЛЕНЫ НПАА</c:v>
                </c:pt>
              </c:strCache>
            </c:strRef>
          </c:tx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</c:dPt>
          <c:dLbls>
            <c:dLbl>
              <c:idx val="0"/>
              <c:layout>
                <c:manualLayout>
                  <c:x val="-3.5576011989945709E-3"/>
                  <c:y val="4.898547283652432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 smtClean="0"/>
                      <a:t>Производство -80%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207349394670878"/>
                      <c:h val="5.3108998834451977E-2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7.4697874519335711E-2"/>
                  <c:y val="3.609784289950340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 smtClean="0"/>
                      <a:t>Наука – 15%</a:t>
                    </a:r>
                    <a:r>
                      <a:rPr lang="ru-RU" sz="1600" baseline="0" dirty="0" smtClean="0"/>
                      <a:t> 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22804701080782"/>
                      <c:h val="5.5661147060005613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0085778034314062"/>
                  <c:y val="-3.216639143974466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 smtClean="0"/>
                      <a:t>Поставщики – 3%</a:t>
                    </a:r>
                    <a:r>
                      <a:rPr lang="ru-RU" sz="1600" baseline="0" dirty="0" smtClean="0"/>
                      <a:t> 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803353780667883"/>
                      <c:h val="5.5661235845201287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2.2566607545418762E-3"/>
                  <c:y val="-0.1377960172432614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sz="1600" dirty="0" smtClean="0"/>
                      <a:t>Сервис –</a:t>
                    </a:r>
                    <a:r>
                      <a:rPr lang="ru-RU" sz="1600" baseline="0" dirty="0" smtClean="0"/>
                      <a:t> 2% </a:t>
                    </a:r>
                  </a:p>
                </c:rich>
              </c:tx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94794422211169"/>
                      <c:h val="5.2676457930430992E-2"/>
                    </c:manualLayout>
                  </c15:layout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Лист1!$C$2:$F$2</c:f>
              <c:strCache>
                <c:ptCount val="4"/>
                <c:pt idx="0">
                  <c:v>производство</c:v>
                </c:pt>
                <c:pt idx="1">
                  <c:v>наука</c:v>
                </c:pt>
                <c:pt idx="2">
                  <c:v>поставки</c:v>
                </c:pt>
                <c:pt idx="3">
                  <c:v>сервис</c:v>
                </c:pt>
              </c:strCache>
            </c:strRef>
          </c:cat>
          <c:val>
            <c:numRef>
              <c:f>Лист1!$C$3:$F$3</c:f>
              <c:numCache>
                <c:formatCode>0%</c:formatCode>
                <c:ptCount val="4"/>
                <c:pt idx="0">
                  <c:v>0.8</c:v>
                </c:pt>
                <c:pt idx="1">
                  <c:v>0.15</c:v>
                </c:pt>
                <c:pt idx="2">
                  <c:v>0.03</c:v>
                </c:pt>
                <c:pt idx="3">
                  <c:v>0.02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364385639283594"/>
          <c:y val="0.22443631686829307"/>
          <c:w val="0.33971168847771926"/>
          <c:h val="0.60085707969936886"/>
        </c:manualLayout>
      </c:layout>
      <c:overlay val="0"/>
      <c:spPr>
        <a:noFill/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gradFill>
        <a:gsLst>
          <a:gs pos="0">
            <a:schemeClr val="accent1">
              <a:lumMod val="5000"/>
              <a:lumOff val="95000"/>
            </a:schemeClr>
          </a:gs>
          <a:gs pos="74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chemeClr val="accent1">
              <a:lumMod val="30000"/>
              <a:lumOff val="70000"/>
            </a:schemeClr>
          </a:gs>
        </a:gsLst>
        <a:lin ang="5400000" scaled="1"/>
      </a:gradFill>
      <a:round/>
    </a:ln>
    <a:effectLst>
      <a:outerShdw blurRad="50800" dist="38100" dir="5400000" algn="t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Выполнено переводов за период </a:t>
            </a:r>
          </a:p>
          <a:p>
            <a: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2005 - 2015</a:t>
            </a:r>
          </a:p>
        </c:rich>
      </c:tx>
      <c:layout>
        <c:manualLayout>
          <c:xMode val="edge"/>
          <c:yMode val="edge"/>
          <c:x val="0.20683386064298379"/>
          <c:y val="1.553657043524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8909231424547904"/>
          <c:y val="0.18500609906332929"/>
          <c:w val="0.35731378819520415"/>
          <c:h val="0.71406652018143701"/>
        </c:manualLayout>
      </c:layout>
      <c:pie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164216955681863"/>
          <c:y val="0.14015227731486968"/>
          <c:w val="0.18099598954462107"/>
          <c:h val="0.76066625689423739"/>
        </c:manualLayout>
      </c:layout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Лист1!$C$162</c:f>
              <c:strCache>
                <c:ptCount val="1"/>
                <c:pt idx="0">
                  <c:v>API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Лист1!$D$161:$G$161</c:f>
              <c:numCache>
                <c:formatCode>General</c:formatCode>
                <c:ptCount val="4"/>
                <c:pt idx="0">
                  <c:v>2007</c:v>
                </c:pt>
                <c:pt idx="1">
                  <c:v>2008</c:v>
                </c:pt>
                <c:pt idx="2">
                  <c:v>2014</c:v>
                </c:pt>
                <c:pt idx="3">
                  <c:v>2015</c:v>
                </c:pt>
              </c:numCache>
            </c:numRef>
          </c:cat>
          <c:val>
            <c:numRef>
              <c:f>Лист1!$D$162:$G$162</c:f>
              <c:numCache>
                <c:formatCode>General</c:formatCode>
                <c:ptCount val="4"/>
                <c:pt idx="0">
                  <c:v>11</c:v>
                </c:pt>
                <c:pt idx="1">
                  <c:v>1</c:v>
                </c:pt>
                <c:pt idx="2">
                  <c:v>1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145753192"/>
        <c:axId val="145753576"/>
      </c:barChart>
      <c:catAx>
        <c:axId val="1457531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753576"/>
        <c:crosses val="autoZero"/>
        <c:auto val="1"/>
        <c:lblAlgn val="ctr"/>
        <c:lblOffset val="100"/>
        <c:noMultiLvlLbl val="0"/>
      </c:catAx>
      <c:valAx>
        <c:axId val="145753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5753192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6A4D6-E247-4A47-8B13-88EF4AAC7C41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32ACA-C23E-48AF-BB19-B6E04F40B1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155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32ACA-C23E-48AF-BB19-B6E04F40B19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710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CE72-E3C3-44D1-99FA-5FC614B4A974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9B11-7821-4E91-AD95-1F4E68308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126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CE72-E3C3-44D1-99FA-5FC614B4A974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9B11-7821-4E91-AD95-1F4E68308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048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CE72-E3C3-44D1-99FA-5FC614B4A974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9B11-7821-4E91-AD95-1F4E683084C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2021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CE72-E3C3-44D1-99FA-5FC614B4A974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9B11-7821-4E91-AD95-1F4E68308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8690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CE72-E3C3-44D1-99FA-5FC614B4A974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9B11-7821-4E91-AD95-1F4E683084C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1989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CE72-E3C3-44D1-99FA-5FC614B4A974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9B11-7821-4E91-AD95-1F4E68308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458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CE72-E3C3-44D1-99FA-5FC614B4A974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9B11-7821-4E91-AD95-1F4E68308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2532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CE72-E3C3-44D1-99FA-5FC614B4A974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9B11-7821-4E91-AD95-1F4E68308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99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CE72-E3C3-44D1-99FA-5FC614B4A974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9B11-7821-4E91-AD95-1F4E68308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444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CE72-E3C3-44D1-99FA-5FC614B4A974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9B11-7821-4E91-AD95-1F4E68308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39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CE72-E3C3-44D1-99FA-5FC614B4A974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9B11-7821-4E91-AD95-1F4E68308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869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CE72-E3C3-44D1-99FA-5FC614B4A974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9B11-7821-4E91-AD95-1F4E68308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484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CE72-E3C3-44D1-99FA-5FC614B4A974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9B11-7821-4E91-AD95-1F4E68308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268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CE72-E3C3-44D1-99FA-5FC614B4A974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9B11-7821-4E91-AD95-1F4E68308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82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CE72-E3C3-44D1-99FA-5FC614B4A974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9B11-7821-4E91-AD95-1F4E68308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178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0CE72-E3C3-44D1-99FA-5FC614B4A974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9B11-7821-4E91-AD95-1F4E68308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7679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0CE72-E3C3-44D1-99FA-5FC614B4A974}" type="datetimeFigureOut">
              <a:rPr lang="ru-RU" smtClean="0"/>
              <a:t>22.05.2017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31DF9B11-7821-4E91-AD95-1F4E683084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45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a-arm.org/" TargetMode="External"/><Relationship Id="rId2" Type="http://schemas.openxmlformats.org/officeDocument/2006/relationships/hyperlink" Target="mailto:npaa@npa-arm.org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chart" Target="../charts/chart1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1922" y="-204496"/>
            <a:ext cx="8632558" cy="3313857"/>
          </a:xfrm>
        </p:spPr>
        <p:txBody>
          <a:bodyPr/>
          <a:lstStyle/>
          <a:p>
            <a:r>
              <a:rPr lang="ru-RU" sz="3700" dirty="0" smtClean="0"/>
              <a:t>НАУЧНО-ПРОМЫШЛЕННАЯ АССОЦИАЦИЯ АРМАТУРОСТРОИТЕЛЕЙ </a:t>
            </a:r>
            <a:r>
              <a:rPr lang="ru-RU" sz="3700" dirty="0"/>
              <a:t/>
            </a:r>
            <a:br>
              <a:rPr lang="ru-RU" sz="3700" dirty="0"/>
            </a:br>
            <a:r>
              <a:rPr lang="ru-RU" sz="3700" dirty="0" smtClean="0"/>
              <a:t>(НПАА)</a:t>
            </a:r>
            <a:br>
              <a:rPr lang="ru-RU" sz="3700" dirty="0" smtClean="0"/>
            </a:br>
            <a:endParaRPr lang="ru-RU" sz="3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6638" y="2554486"/>
            <a:ext cx="8427842" cy="1392071"/>
          </a:xfrm>
        </p:spPr>
        <p:txBody>
          <a:bodyPr/>
          <a:lstStyle/>
          <a:p>
            <a:r>
              <a:rPr lang="ru-RU" dirty="0" smtClean="0"/>
              <a:t>ДЕЯТЕЛЬНОСТЬ В НАПРАВЛЕНИИ ПОДДЕРЖКИ И РАЗВИТИЯ РОССИЙСКИХ ПРОИЗВОДИТЕЛЕЙ ПРОМЫШЛЕННОЙ ТРУБОПРОВОДНОЙ АРМАТУРЫ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188" y="5615118"/>
            <a:ext cx="876068" cy="80544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18" y="3413760"/>
            <a:ext cx="1749996" cy="1061670"/>
          </a:xfrm>
          <a:prstGeom prst="rect">
            <a:avLst/>
          </a:prstGeom>
        </p:spPr>
      </p:pic>
      <p:pic>
        <p:nvPicPr>
          <p:cNvPr id="8" name="Picture 3" descr="\\192.168.0.11\иац\Выставки\2015\АС-Форум\Рекламная кампания\Презентация Форума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7156" y="3413760"/>
            <a:ext cx="802965" cy="1061670"/>
          </a:xfrm>
          <a:prstGeom prst="rect">
            <a:avLst/>
          </a:prstGeom>
          <a:noFill/>
        </p:spPr>
      </p:pic>
      <p:pic>
        <p:nvPicPr>
          <p:cNvPr id="9" name="Picture 2" descr="\\192.168.0.11\иац\Выставки\2015\АС-Форум\Рекламная кампания\Макеты\Буклет\Фото с Форума\DSC_00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4574" y="3414221"/>
            <a:ext cx="1719906" cy="1051797"/>
          </a:xfrm>
          <a:prstGeom prst="rect">
            <a:avLst/>
          </a:prstGeom>
          <a:noFill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111" y="3417685"/>
            <a:ext cx="1586619" cy="10577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227" y="3415518"/>
            <a:ext cx="813850" cy="106207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42" y="3413760"/>
            <a:ext cx="1579002" cy="1053129"/>
          </a:xfrm>
          <a:prstGeom prst="rect">
            <a:avLst/>
          </a:prstGeom>
        </p:spPr>
      </p:pic>
      <p:pic>
        <p:nvPicPr>
          <p:cNvPr id="15" name="Picture 2" descr="\\192.168.0.11\нпаа\Имидж\Логотипы\npaa_notext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1445" y="5630813"/>
            <a:ext cx="1802978" cy="785288"/>
          </a:xfrm>
          <a:prstGeom prst="rect">
            <a:avLst/>
          </a:prstGeom>
          <a:noFill/>
        </p:spPr>
      </p:pic>
      <p:pic>
        <p:nvPicPr>
          <p:cNvPr id="16" name="Picture 4" descr="\\192.168.0.11\нпаа\Имидж\Логотипы\Logo TPP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629638" y="5630813"/>
            <a:ext cx="502649" cy="785288"/>
          </a:xfrm>
          <a:prstGeom prst="rect">
            <a:avLst/>
          </a:prstGeom>
          <a:noFill/>
        </p:spPr>
      </p:pic>
      <p:pic>
        <p:nvPicPr>
          <p:cNvPr id="17" name="Picture 5" descr="\\192.168.0.11\нпаа\Имидж\Логотипы\Logo_astm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0256" y="5495892"/>
            <a:ext cx="1282344" cy="1072836"/>
          </a:xfrm>
          <a:prstGeom prst="rect">
            <a:avLst/>
          </a:prstGeom>
          <a:noFill/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3731051" y="4361859"/>
            <a:ext cx="5506656" cy="716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Заместитель исполнительного директора НПАА</a:t>
            </a:r>
            <a:b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ru-RU" sz="15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Репкина</a:t>
            </a:r>
            <a:r>
              <a:rPr lang="ru-RU" sz="15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 Анастасия Александровна</a:t>
            </a:r>
            <a:endParaRPr lang="ru-RU" sz="15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6058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Заголовок 3"/>
          <p:cNvGraphicFramePr>
            <a:graphicFrameLocks noGrp="1" noChangeAspect="1"/>
          </p:cNvGraphicFramePr>
          <p:nvPr>
            <p:ph type="title"/>
            <p:extLst>
              <p:ext uri="{D42A27DB-BD31-4B8C-83A1-F6EECF244321}">
                <p14:modId xmlns:p14="http://schemas.microsoft.com/office/powerpoint/2010/main" val="2205978384"/>
              </p:ext>
            </p:extLst>
          </p:nvPr>
        </p:nvGraphicFramePr>
        <p:xfrm>
          <a:off x="0" y="-13647"/>
          <a:ext cx="2272115" cy="1191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6" name="Acrobat Document" r:id="rId3" imgW="29565544" imgH="15506604" progId="AcroExch.Document.DC">
                  <p:embed/>
                </p:oleObj>
              </mc:Choice>
              <mc:Fallback>
                <p:oleObj name="Acrobat Document" r:id="rId3" imgW="29565544" imgH="1550660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13647"/>
                        <a:ext cx="2272115" cy="11919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2616" y="1069100"/>
            <a:ext cx="8917043" cy="51406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Три основных принципа реализации НПАА данного направления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 </a:t>
            </a:r>
            <a:b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 rot="10800000" flipV="1">
            <a:off x="1859844" y="1706110"/>
            <a:ext cx="2059444" cy="3748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sz="2200" dirty="0" smtClean="0">
              <a:solidFill>
                <a:schemeClr val="bg1"/>
              </a:solidFill>
            </a:endParaRPr>
          </a:p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1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Заключение </a:t>
            </a:r>
            <a:r>
              <a:rPr lang="ru-RU" dirty="0">
                <a:solidFill>
                  <a:schemeClr val="bg1"/>
                </a:solidFill>
              </a:rPr>
              <a:t>лицензионных </a:t>
            </a:r>
            <a:r>
              <a:rPr lang="ru-RU" dirty="0" smtClean="0">
                <a:solidFill>
                  <a:schemeClr val="bg1"/>
                </a:solidFill>
              </a:rPr>
              <a:t>соглашений на переводы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rot="10800000" flipV="1">
            <a:off x="3955030" y="1706110"/>
            <a:ext cx="1977114" cy="3748361"/>
          </a:xfrm>
          <a:prstGeom prst="round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sz="2200" dirty="0" smtClean="0"/>
          </a:p>
          <a:p>
            <a:pPr algn="ctr"/>
            <a:r>
              <a:rPr lang="ru-RU" sz="2200" b="1" dirty="0" smtClean="0"/>
              <a:t>2</a:t>
            </a:r>
          </a:p>
          <a:p>
            <a:pPr algn="ctr"/>
            <a:r>
              <a:rPr lang="ru-RU" dirty="0" smtClean="0"/>
              <a:t>Владение оригиналами и переводами на законных основаниях</a:t>
            </a: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 rot="10800000" flipV="1">
            <a:off x="5965304" y="1706112"/>
            <a:ext cx="2059442" cy="3748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sz="2200" b="1" dirty="0" smtClean="0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Соответствие переводов высоким требованиям технических </a:t>
            </a:r>
            <a:r>
              <a:rPr lang="ru-RU" dirty="0" smtClean="0">
                <a:solidFill>
                  <a:schemeClr val="bg1"/>
                </a:solidFill>
              </a:rPr>
              <a:t>специалистов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83136" y="5636018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Выполненные НПАА переводы стандартов API пользуются спросом на арматурном рынке России и стран ЕАЭС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 rot="5400000">
            <a:off x="6318647" y="1780442"/>
            <a:ext cx="1278973" cy="1497615"/>
          </a:xfrm>
          <a:prstGeom prst="round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6765781" y="2078873"/>
            <a:ext cx="384704" cy="900752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 rot="5400000">
            <a:off x="4274217" y="1780442"/>
            <a:ext cx="1278973" cy="1497615"/>
          </a:xfrm>
          <a:prstGeom prst="round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738784" y="2078873"/>
            <a:ext cx="384704" cy="900752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 rot="5400000">
            <a:off x="2248930" y="1780441"/>
            <a:ext cx="1278973" cy="1497615"/>
          </a:xfrm>
          <a:prstGeom prst="round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2696064" y="2078872"/>
            <a:ext cx="384704" cy="900752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97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3" y="5135879"/>
            <a:ext cx="8596667" cy="1305863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195027, Санкт-Петербург, пр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. Шаумяна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4/1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Тел./факс +7 (812) 318-19-20</a:t>
            </a:r>
          </a:p>
          <a:p>
            <a:pPr algn="ctr"/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E-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</a:rPr>
              <a:t>Mail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hlinkClick r:id="rId2"/>
              </a:rPr>
              <a:t>npaa@npa-arm.org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 WEB: 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www.npa-arm.org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endParaRPr lang="ru-RU" sz="1600" dirty="0">
              <a:solidFill>
                <a:srgbClr val="FF0000"/>
              </a:solidFill>
            </a:endParaRPr>
          </a:p>
        </p:txBody>
      </p:sp>
      <p:pic>
        <p:nvPicPr>
          <p:cNvPr id="5" name="Picture 2" descr="\\192.168.0.11\нпаа\Имидж\Логотипы\npaa_notex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4176" y="4225574"/>
            <a:ext cx="1802978" cy="785288"/>
          </a:xfrm>
          <a:prstGeom prst="rect">
            <a:avLst/>
          </a:prstGeom>
          <a:noFill/>
        </p:spPr>
      </p:pic>
      <p:sp>
        <p:nvSpPr>
          <p:cNvPr id="8" name="Объект 1"/>
          <p:cNvSpPr txBox="1">
            <a:spLocks/>
          </p:cNvSpPr>
          <p:nvPr/>
        </p:nvSpPr>
        <p:spPr>
          <a:xfrm>
            <a:off x="517144" y="1271430"/>
            <a:ext cx="8917043" cy="25993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Спасибо за внимание!</a:t>
            </a:r>
          </a:p>
          <a:p>
            <a:endParaRPr lang="ru-RU" sz="3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IV </a:t>
            </a:r>
            <a:r>
              <a:rPr lang="ru-RU" sz="2400" dirty="0">
                <a:solidFill>
                  <a:srgbClr val="FF0000"/>
                </a:solidFill>
              </a:rPr>
              <a:t>Международный Форум </a:t>
            </a:r>
            <a:r>
              <a:rPr lang="en-US" sz="2400" dirty="0">
                <a:solidFill>
                  <a:srgbClr val="FF0000"/>
                </a:solidFill>
              </a:rPr>
              <a:t>Valve Industry Forum &amp; </a:t>
            </a:r>
            <a:r>
              <a:rPr lang="en-US" sz="2400" dirty="0" smtClean="0">
                <a:solidFill>
                  <a:srgbClr val="FF0000"/>
                </a:solidFill>
              </a:rPr>
              <a:t>Expo’2017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srgbClr val="FF0000"/>
                </a:solidFill>
              </a:rPr>
              <a:t>7 - 9 Июня 2017, г. Москва, ВДНХ, пав. 75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1800" u="sng" dirty="0">
                <a:solidFill>
                  <a:schemeClr val="bg1">
                    <a:lumMod val="50000"/>
                  </a:schemeClr>
                </a:solidFill>
              </a:rPr>
              <a:t>www.valve-forum.ru</a:t>
            </a:r>
            <a:endParaRPr lang="ru-RU" sz="1800" u="sn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35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Заголовок 3"/>
          <p:cNvGraphicFramePr>
            <a:graphicFrameLocks noGrp="1" noChangeAspect="1"/>
          </p:cNvGraphicFramePr>
          <p:nvPr>
            <p:ph type="title"/>
            <p:extLst>
              <p:ext uri="{D42A27DB-BD31-4B8C-83A1-F6EECF244321}">
                <p14:modId xmlns:p14="http://schemas.microsoft.com/office/powerpoint/2010/main" val="2317665516"/>
              </p:ext>
            </p:extLst>
          </p:nvPr>
        </p:nvGraphicFramePr>
        <p:xfrm>
          <a:off x="0" y="0"/>
          <a:ext cx="2272115" cy="1191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7" name="Acrobat Document" r:id="rId3" imgW="29565544" imgH="15506604" progId="AcroExch.Document.DC">
                  <p:embed/>
                </p:oleObj>
              </mc:Choice>
              <mc:Fallback>
                <p:oleObj name="Acrobat Document" r:id="rId3" imgW="29565544" imgH="1550660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272115" cy="11919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3" y="914401"/>
            <a:ext cx="9647425" cy="581852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Основана в 1990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году, входит в состав ТК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259 «Трубопроводная арматура и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сильфоны», с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1993 года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является членом Европейского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комитета по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арматуростроению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CEIR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 2010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года является членом Американского общества по испытаниям и материалам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ASTM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alt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Представляет </a:t>
            </a:r>
            <a:r>
              <a:rPr lang="ru-RU" alt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интересы </a:t>
            </a:r>
            <a:r>
              <a:rPr lang="ru-RU" alt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органах государственной и исполнительной власти и действует от имени </a:t>
            </a:r>
            <a:r>
              <a:rPr lang="ru-RU" alt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арматуростроительной</a:t>
            </a:r>
            <a:r>
              <a:rPr lang="ru-RU" alt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alt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отрасли</a:t>
            </a:r>
            <a:r>
              <a:rPr lang="ru-RU" alt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alt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Выступает с законодательными инициативами в области </a:t>
            </a:r>
            <a:r>
              <a:rPr lang="ru-RU" altLang="ru-R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арматуростроения</a:t>
            </a:r>
            <a:r>
              <a:rPr lang="ru-RU" alt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Организует работы по техническому регулированию в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арматуростроении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Создает корпоративные и национальные отраслевые стандарты;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Осуществляет переводы зарубежных стандартов;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Взаимодействует с другими российскими ассоциациями производителей оборудования для нефтегазовой промышленности, в частности, с Российской Ассоциацией Производителей Насосов (РАПН) для достижения общих целей;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Руководит программами развития систем менеджмента качества производства и системой сертификации продукции;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Взаимодействует с контролирующими органами;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Осуществляет исследования отечественного рынка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арматуростроения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и инвестиционных программ государственных корпораций;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Предоставляет  обучение по отрасли;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Организует профильные мероприятия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конгрессно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-выставочного характера.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9096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Заголовок 3"/>
          <p:cNvGraphicFramePr>
            <a:graphicFrameLocks noGrp="1" noChangeAspect="1"/>
          </p:cNvGraphicFramePr>
          <p:nvPr>
            <p:ph type="title"/>
            <p:extLst>
              <p:ext uri="{D42A27DB-BD31-4B8C-83A1-F6EECF244321}">
                <p14:modId xmlns:p14="http://schemas.microsoft.com/office/powerpoint/2010/main" val="1354956262"/>
              </p:ext>
            </p:extLst>
          </p:nvPr>
        </p:nvGraphicFramePr>
        <p:xfrm>
          <a:off x="0" y="0"/>
          <a:ext cx="2272115" cy="1191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4" name="Acrobat Document" r:id="rId4" imgW="29565544" imgH="15506604" progId="AcroExch.Document.DC">
                  <p:embed/>
                </p:oleObj>
              </mc:Choice>
              <mc:Fallback>
                <p:oleObj name="Acrobat Document" r:id="rId4" imgW="29565544" imgH="1550660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2272115" cy="11919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00549" y="893049"/>
            <a:ext cx="3507475" cy="487995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НПАА объединяет в своих рядах порядка 50 предприятий.</a:t>
            </a:r>
          </a:p>
          <a:p>
            <a:pPr marL="0" indent="0" algn="just">
              <a:buNone/>
            </a:pPr>
            <a:r>
              <a:rPr lang="ru-RU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Около 40 </a:t>
            </a:r>
            <a:r>
              <a:rPr lang="ru-RU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предприятий – производителей промышленной трубопроводной </a:t>
            </a:r>
            <a:r>
              <a:rPr lang="ru-RU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арматуры и оборудования из </a:t>
            </a:r>
            <a:r>
              <a:rPr lang="ru-RU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России, </a:t>
            </a:r>
            <a:r>
              <a:rPr lang="ru-RU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Украины и </a:t>
            </a:r>
            <a:r>
              <a:rPr lang="ru-RU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Италии являются действительными членами НПАА. </a:t>
            </a:r>
            <a:endParaRPr lang="ru-RU" sz="19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19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Порядка </a:t>
            </a:r>
            <a:r>
              <a:rPr lang="ru-RU" sz="1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10 членов НПАА представляют интересы проектировщиков, поставщиков и сервисных компаний.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1030954"/>
              </p:ext>
            </p:extLst>
          </p:nvPr>
        </p:nvGraphicFramePr>
        <p:xfrm>
          <a:off x="374662" y="1000860"/>
          <a:ext cx="5616706" cy="4607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7260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Заголовок 3"/>
          <p:cNvGraphicFramePr>
            <a:graphicFrameLocks noGrp="1" noChangeAspect="1"/>
          </p:cNvGraphicFramePr>
          <p:nvPr>
            <p:ph type="title"/>
            <p:extLst>
              <p:ext uri="{D42A27DB-BD31-4B8C-83A1-F6EECF244321}">
                <p14:modId xmlns:p14="http://schemas.microsoft.com/office/powerpoint/2010/main" val="2205978384"/>
              </p:ext>
            </p:extLst>
          </p:nvPr>
        </p:nvGraphicFramePr>
        <p:xfrm>
          <a:off x="0" y="-13647"/>
          <a:ext cx="2272115" cy="1191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8" name="Acrobat Document" r:id="rId3" imgW="29565544" imgH="15506604" progId="AcroExch.Document.DC">
                  <p:embed/>
                </p:oleObj>
              </mc:Choice>
              <mc:Fallback>
                <p:oleObj name="Acrobat Document" r:id="rId3" imgW="29565544" imgH="1550660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13647"/>
                        <a:ext cx="2272115" cy="11919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093" y="883919"/>
            <a:ext cx="8917043" cy="499872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ТЕХНИЧЕСКОЕ РЕГУЛИРОВАНИЕ И СТАНДАРТИЗАЦИЯ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Не секрет, что технологии промышленного производства в экономически развитых странах динамично развиваются и постоянно совершенствуются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Для удовлетворения существующих и перспективных потребностей рынка в конкурентоспособной трубопроводной арматуре и приводах, а также других сопутствующих и комплектующих изделиях и материалах, необходимо формировать соответствующую нормативную базу.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связи с этим мы выделяем три основных приоритета направления: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Анализ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степени гармонизации существующих национальных стандартов со стандартами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API.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Разработка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стандартов, максимально гармонизированных с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международными.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Перевод зарубежных стандартов.</a:t>
            </a:r>
          </a:p>
        </p:txBody>
      </p:sp>
    </p:spTree>
    <p:extLst>
      <p:ext uri="{BB962C8B-B14F-4D97-AF65-F5344CB8AC3E}">
        <p14:creationId xmlns:p14="http://schemas.microsoft.com/office/powerpoint/2010/main" val="133119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Заголовок 3"/>
          <p:cNvGraphicFramePr>
            <a:graphicFrameLocks noGrp="1" noChangeAspect="1"/>
          </p:cNvGraphicFramePr>
          <p:nvPr>
            <p:ph type="title"/>
            <p:extLst>
              <p:ext uri="{D42A27DB-BD31-4B8C-83A1-F6EECF244321}">
                <p14:modId xmlns:p14="http://schemas.microsoft.com/office/powerpoint/2010/main" val="2205978384"/>
              </p:ext>
            </p:extLst>
          </p:nvPr>
        </p:nvGraphicFramePr>
        <p:xfrm>
          <a:off x="0" y="-13647"/>
          <a:ext cx="2272115" cy="1191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8" name="Acrobat Document" r:id="rId3" imgW="29565544" imgH="15506604" progId="AcroExch.Document.DC">
                  <p:embed/>
                </p:oleObj>
              </mc:Choice>
              <mc:Fallback>
                <p:oleObj name="Acrobat Document" r:id="rId3" imgW="29565544" imgH="1550660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13647"/>
                        <a:ext cx="2272115" cy="11919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3119" y="951113"/>
            <a:ext cx="8917043" cy="526346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РАЗРАБОТКА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СТАНДАРТОВ, 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МАКСИМАЛЬНО ГАРМОНИЗИРОВАННЫХ С МЕЖДУНАРОДНЫМИ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НПАА входит в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составе ТК 259 по стандартизации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трубопроводной арматуры и принимает непосредственное участие в разработке стандартов.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Одна из важных задач, которую ставит перед собой НПАА сегодня - разработка комплекса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национальных стандартов (ГОСТ Р), максимально гармонизированных,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 зарубежными стандартами. Например, с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API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Изготовление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арматуры по гармонизированным ГОСТам автоматически означало бы её соответствие требованиям стандартов API. 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Это позволит решить сразу несколько задач нашим производителям: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Качественное преобразование производства согласно требованиям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API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Производство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оборудования более высокого качества, как следствие.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Устранение препятствий поставки российского оборудования по требованиям иностранных лицензиаров.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Мы готовы согласовывать гармонизированные стандарты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 API. </a:t>
            </a: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95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Заголовок 3"/>
          <p:cNvGraphicFramePr>
            <a:graphicFrameLocks noGrp="1" noChangeAspect="1"/>
          </p:cNvGraphicFramePr>
          <p:nvPr>
            <p:ph type="title"/>
            <p:extLst>
              <p:ext uri="{D42A27DB-BD31-4B8C-83A1-F6EECF244321}">
                <p14:modId xmlns:p14="http://schemas.microsoft.com/office/powerpoint/2010/main" val="2205978384"/>
              </p:ext>
            </p:extLst>
          </p:nvPr>
        </p:nvGraphicFramePr>
        <p:xfrm>
          <a:off x="0" y="-13647"/>
          <a:ext cx="2272115" cy="1191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0" name="Acrobat Document" r:id="rId3" imgW="29565544" imgH="15506604" progId="AcroExch.Document.DC">
                  <p:embed/>
                </p:oleObj>
              </mc:Choice>
              <mc:Fallback>
                <p:oleObj name="Acrobat Document" r:id="rId3" imgW="29565544" imgH="1550660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13647"/>
                        <a:ext cx="2272115" cy="11919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72616" y="1069100"/>
            <a:ext cx="8917043" cy="526346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Неизбежно возникают вопросы по гармонизации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стандартов смежных отраслей по оборудованию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для нефтегазовой промышленности, в составе которого применяется арматура, например, стандартов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API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610 и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API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685 по центробежным процессным насосам, стандарта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API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617 по центробежным компрессорам, и др.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 прежде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всего, необходима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гармонизация стандартов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 применяемым материалам, нормам расчетов,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 так же ссылочным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стандартам.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Процесс требует значительных трудозатрат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по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переводам и гармонизации стандартов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значительных финансовых ресурсов на НИР, но результат того стоит.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НПАА готова сотрудничать в этом направлении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 другими Российскими ассоциациями производителей оборудования,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такими, как РАПН, и делиться своим многолетним опытом.   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666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Заголовок 3"/>
          <p:cNvGraphicFramePr>
            <a:graphicFrameLocks noGrp="1" noChangeAspect="1"/>
          </p:cNvGraphicFramePr>
          <p:nvPr>
            <p:ph type="title"/>
            <p:extLst>
              <p:ext uri="{D42A27DB-BD31-4B8C-83A1-F6EECF244321}">
                <p14:modId xmlns:p14="http://schemas.microsoft.com/office/powerpoint/2010/main" val="2205978384"/>
              </p:ext>
            </p:extLst>
          </p:nvPr>
        </p:nvGraphicFramePr>
        <p:xfrm>
          <a:off x="0" y="-13647"/>
          <a:ext cx="2272115" cy="1191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8" name="Acrobat Document" r:id="rId3" imgW="29565544" imgH="15506604" progId="AcroExch.Document.DC">
                  <p:embed/>
                </p:oleObj>
              </mc:Choice>
              <mc:Fallback>
                <p:oleObj name="Acrobat Document" r:id="rId3" imgW="29565544" imgH="1550660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13647"/>
                        <a:ext cx="2272115" cy="11919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18336" y="873458"/>
            <a:ext cx="8917043" cy="47326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ПЕРЕВОД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ЗАРУБЕЖНЫХ СТАНДАРТОВ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Цель данной программы – обеспечение предприятий отрасли  технически грамотными переводами применяемых ими для изготовление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надежной  и безопасной трубопроводной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арматуры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нормативных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документов.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Всего за период с 2005 по 2015 год выполнено 25 переводов стандартов 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API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ru-RU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104037764"/>
              </p:ext>
            </p:extLst>
          </p:nvPr>
        </p:nvGraphicFramePr>
        <p:xfrm>
          <a:off x="354842" y="2210937"/>
          <a:ext cx="8284190" cy="45037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1345880"/>
              </p:ext>
            </p:extLst>
          </p:nvPr>
        </p:nvGraphicFramePr>
        <p:xfrm>
          <a:off x="518336" y="2912806"/>
          <a:ext cx="7268812" cy="34732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4780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 txBox="1">
            <a:spLocks/>
          </p:cNvSpPr>
          <p:nvPr/>
        </p:nvSpPr>
        <p:spPr>
          <a:xfrm>
            <a:off x="458968" y="332121"/>
            <a:ext cx="8917043" cy="612327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3" charset="2"/>
              <a:buNone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В том числе, НПАА выполнены и переданы правообладателю для коммерческого использования переводы следующих стандартов: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API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Std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594: Обратные клапаны.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API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Std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599: Металлические пробковые краны.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API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Std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600: Задвижки стальные с крышкой на болтах.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API </a:t>
            </a:r>
            <a:r>
              <a:rPr lang="ru-RU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Std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 602: Малогабаритные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стальные задвижки, сферические клапаны и  обратные клапаны.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API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Std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603: Коррозионностойкие стальные задвижки с крышкой на болтах.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API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Std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608: Металлические шаровые клапаны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другие.</a:t>
            </a:r>
          </a:p>
        </p:txBody>
      </p:sp>
    </p:spTree>
    <p:extLst>
      <p:ext uri="{BB962C8B-B14F-4D97-AF65-F5344CB8AC3E}">
        <p14:creationId xmlns:p14="http://schemas.microsoft.com/office/powerpoint/2010/main" val="247870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Заголовок 3"/>
          <p:cNvGraphicFramePr>
            <a:graphicFrameLocks noGrp="1" noChangeAspect="1"/>
          </p:cNvGraphicFramePr>
          <p:nvPr>
            <p:ph type="title"/>
            <p:extLst>
              <p:ext uri="{D42A27DB-BD31-4B8C-83A1-F6EECF244321}">
                <p14:modId xmlns:p14="http://schemas.microsoft.com/office/powerpoint/2010/main" val="2205978384"/>
              </p:ext>
            </p:extLst>
          </p:nvPr>
        </p:nvGraphicFramePr>
        <p:xfrm>
          <a:off x="0" y="-13647"/>
          <a:ext cx="2272115" cy="11919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8" name="Acrobat Document" r:id="rId3" imgW="29565544" imgH="15506604" progId="AcroExch.Document.DC">
                  <p:embed/>
                </p:oleObj>
              </mc:Choice>
              <mc:Fallback>
                <p:oleObj name="Acrobat Document" r:id="rId3" imgW="29565544" imgH="15506604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-13647"/>
                        <a:ext cx="2272115" cy="11919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85061" y="741589"/>
            <a:ext cx="8917043" cy="51406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Два серьезных вызова данного направления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 rot="10800000" flipV="1">
            <a:off x="2853273" y="1178283"/>
            <a:ext cx="2059444" cy="37483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00" dirty="0" smtClean="0">
              <a:solidFill>
                <a:schemeClr val="bg1"/>
              </a:solidFill>
            </a:endParaRPr>
          </a:p>
          <a:p>
            <a:pPr algn="ctr"/>
            <a:endParaRPr lang="ru-RU" sz="1700" dirty="0" smtClean="0">
              <a:solidFill>
                <a:schemeClr val="bg1"/>
              </a:solidFill>
            </a:endParaRPr>
          </a:p>
          <a:p>
            <a:pPr algn="ctr"/>
            <a:endParaRPr lang="ru-RU" sz="1700" dirty="0">
              <a:solidFill>
                <a:schemeClr val="bg1"/>
              </a:solidFill>
            </a:endParaRPr>
          </a:p>
          <a:p>
            <a:pPr algn="ctr"/>
            <a:endParaRPr lang="ru-RU" sz="1700" dirty="0" smtClean="0">
              <a:solidFill>
                <a:schemeClr val="bg1"/>
              </a:solidFill>
            </a:endParaRPr>
          </a:p>
          <a:p>
            <a:pPr algn="ctr"/>
            <a:r>
              <a:rPr lang="ru-RU" sz="1700" b="1" dirty="0" smtClean="0">
                <a:solidFill>
                  <a:schemeClr val="bg1"/>
                </a:solidFill>
              </a:rPr>
              <a:t>1</a:t>
            </a:r>
            <a:r>
              <a:rPr lang="ru-RU" sz="17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ru-RU" sz="1700" dirty="0" smtClean="0">
                <a:solidFill>
                  <a:schemeClr val="bg1"/>
                </a:solidFill>
              </a:rPr>
              <a:t>Имеющиеся в официальных источниках переводы не удовлетворяют требованиям  технической терминологии в 99% случаев</a:t>
            </a:r>
            <a:endParaRPr lang="ru-RU" sz="1700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 rot="10800000" flipV="1">
            <a:off x="5024901" y="1178282"/>
            <a:ext cx="1977114" cy="3748361"/>
          </a:xfrm>
          <a:prstGeom prst="round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700" b="1" dirty="0" smtClean="0"/>
          </a:p>
          <a:p>
            <a:pPr algn="ctr"/>
            <a:endParaRPr lang="ru-RU" sz="1700" b="1" dirty="0" smtClean="0"/>
          </a:p>
          <a:p>
            <a:pPr algn="ctr"/>
            <a:endParaRPr lang="ru-RU" sz="1700" b="1" dirty="0"/>
          </a:p>
          <a:p>
            <a:pPr algn="ctr"/>
            <a:endParaRPr lang="ru-RU" sz="1700" b="1" dirty="0" smtClean="0"/>
          </a:p>
          <a:p>
            <a:pPr algn="ctr"/>
            <a:endParaRPr lang="ru-RU" sz="1700" b="1" dirty="0" smtClean="0"/>
          </a:p>
          <a:p>
            <a:pPr algn="ctr"/>
            <a:r>
              <a:rPr lang="ru-RU" sz="1700" b="1" dirty="0" smtClean="0"/>
              <a:t>2</a:t>
            </a:r>
          </a:p>
          <a:p>
            <a:pPr algn="ctr"/>
            <a:r>
              <a:rPr lang="ru-RU" sz="1700" dirty="0" smtClean="0"/>
              <a:t>Технические специалисты высокой	 квалификации не владеют терминологией на иностранном языке в 99% случаев</a:t>
            </a:r>
            <a:endParaRPr lang="ru-RU" sz="1700" dirty="0"/>
          </a:p>
          <a:p>
            <a:pPr algn="ctr"/>
            <a:endParaRPr lang="ru-RU" sz="17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85061" y="4926643"/>
            <a:ext cx="891704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Значительная часть переводов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иностранных стандартов API в области </a:t>
            </a:r>
            <a:r>
              <a:rPr lang="ru-RU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арматуростроения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реализуемых 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легитимными российскими компаниями, которые, в свою очередь, приобретаются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ими у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правообладателей, до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2016 выполнялась специалистами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НПАА. В 2016 году процесс получения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лицензии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для продолжения деятельности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погряз </a:t>
            </a:r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 длительной безрезультатной переписке и заполнении бесконечных анкет.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 rot="5400000">
            <a:off x="5640077" y="993079"/>
            <a:ext cx="746758" cy="1497615"/>
          </a:xfrm>
          <a:prstGeom prst="round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5821104" y="1538944"/>
            <a:ext cx="384704" cy="463092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 rot="5400000">
            <a:off x="3509614" y="993078"/>
            <a:ext cx="746759" cy="1497615"/>
          </a:xfrm>
          <a:prstGeom prst="round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3690641" y="1538944"/>
            <a:ext cx="384704" cy="468471"/>
          </a:xfrm>
          <a:prstGeom prst="downArrow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62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Оранжевый и красный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746</TotalTime>
  <Words>837</Words>
  <Application>Microsoft Office PowerPoint</Application>
  <PresentationFormat>Широкоэкранный</PresentationFormat>
  <Paragraphs>105</Paragraphs>
  <Slides>11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Trebuchet MS</vt:lpstr>
      <vt:lpstr>Wingdings</vt:lpstr>
      <vt:lpstr>Wingdings 3</vt:lpstr>
      <vt:lpstr>Грань</vt:lpstr>
      <vt:lpstr>Acrobat Document</vt:lpstr>
      <vt:lpstr>НАУЧНО-ПРОМЫШЛЕННАЯ АССОЦИАЦИЯ АРМАТУРОСТРОИТЕЛЕЙ  (НПАА)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НАУЧНО-ПРОМЫШЛЕННАЯ АССОЦИАЦИЯ АРМАТУРОСТРОИТЕЛЕЙ (НПАА)</dc:title>
  <dc:creator>anastasia</dc:creator>
  <cp:lastModifiedBy>anastasia</cp:lastModifiedBy>
  <cp:revision>191</cp:revision>
  <dcterms:created xsi:type="dcterms:W3CDTF">2017-05-15T20:10:03Z</dcterms:created>
  <dcterms:modified xsi:type="dcterms:W3CDTF">2017-05-22T20:22:49Z</dcterms:modified>
</cp:coreProperties>
</file>