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2"/>
  </p:notesMasterIdLst>
  <p:sldIdLst>
    <p:sldId id="284" r:id="rId2"/>
    <p:sldId id="340" r:id="rId3"/>
    <p:sldId id="330" r:id="rId4"/>
    <p:sldId id="331" r:id="rId5"/>
    <p:sldId id="315" r:id="rId6"/>
    <p:sldId id="344" r:id="rId7"/>
    <p:sldId id="339" r:id="rId8"/>
    <p:sldId id="326" r:id="rId9"/>
    <p:sldId id="325" r:id="rId10"/>
    <p:sldId id="341" r:id="rId11"/>
    <p:sldId id="337" r:id="rId12"/>
    <p:sldId id="345" r:id="rId13"/>
    <p:sldId id="347" r:id="rId14"/>
    <p:sldId id="348" r:id="rId15"/>
    <p:sldId id="349" r:id="rId16"/>
    <p:sldId id="332" r:id="rId17"/>
    <p:sldId id="342" r:id="rId18"/>
    <p:sldId id="334" r:id="rId19"/>
    <p:sldId id="343" r:id="rId20"/>
    <p:sldId id="335" r:id="rId21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A7600"/>
    <a:srgbClr val="FFFFE1"/>
    <a:srgbClr val="DCDCDC"/>
    <a:srgbClr val="E4E4E4"/>
    <a:srgbClr val="341454"/>
    <a:srgbClr val="60259B"/>
    <a:srgbClr val="B2B2B2"/>
    <a:srgbClr val="CEF1FE"/>
    <a:srgbClr val="E7F9FF"/>
    <a:srgbClr val="1B194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8499" autoAdjust="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9" d="100"/>
        <a:sy n="99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822" y="-96"/>
      </p:cViewPr>
      <p:guideLst>
        <p:guide orient="horz" pos="3110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404DF4B-6124-47AC-9677-73BD68DBFED7}" type="datetimeFigureOut">
              <a:rPr lang="ru-RU"/>
              <a:pPr>
                <a:defRPr/>
              </a:pPr>
              <a:t>22.05.2017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C5AEE39-1296-467C-852E-07D33E8A52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47843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На оформлении ( прописываются гиперссылки)</a:t>
            </a:r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DC4EC5-A540-4E57-A56E-C6E060DE7CC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AEE39-1296-467C-852E-07D33E8A5259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7FF3DA57-29B5-49CD-8B55-BABFBA3C4A21}" type="slidenum">
              <a:rPr lang="ru-RU" altLang="ru-RU" smtClean="0">
                <a:ea typeface="WenQuanYi Micro Hei" charset="0"/>
                <a:cs typeface="WenQuanYi Micro Hei" charset="0"/>
              </a:rPr>
              <a:pPr/>
              <a:t>4</a:t>
            </a:fld>
            <a:endParaRPr lang="ru-RU" altLang="ru-RU" smtClean="0">
              <a:ea typeface="WenQuanYi Micro Hei" charset="0"/>
              <a:cs typeface="WenQuanYi Micro Hei" charset="0"/>
            </a:endParaRPr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5537" cy="3702050"/>
          </a:xfrm>
          <a:solidFill>
            <a:srgbClr val="FFFFFF"/>
          </a:solidFill>
          <a:ln/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1" y="4691062"/>
            <a:ext cx="5440363" cy="4443413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  <p:sp>
        <p:nvSpPr>
          <p:cNvPr id="28677" name="Text Box 3"/>
          <p:cNvSpPr txBox="1">
            <a:spLocks noChangeArrowheads="1"/>
          </p:cNvSpPr>
          <p:nvPr/>
        </p:nvSpPr>
        <p:spPr bwMode="auto">
          <a:xfrm>
            <a:off x="3851276" y="9378951"/>
            <a:ext cx="2946400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8D21D8B-F947-415C-BCB8-EFFEC13DDF64}" type="slidenum">
              <a:rPr lang="ru-RU" altLang="ru-RU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33B92-5243-4933-85AC-88CA2A36D9D7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1442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5075"/>
            <a:ext cx="4441825" cy="3330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A003C-ACE2-4EF7-AF62-71758D32E637}" type="slidenum">
              <a:rPr lang="bg-BG" smtClean="0">
                <a:solidFill>
                  <a:prstClr val="black"/>
                </a:solidFill>
              </a:rPr>
              <a:pPr/>
              <a:t>12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4435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жизненный цикл документа. Слайд № 16 из през. Вотинцева как есть. Добавить возможность перехода при нажатии на кнопку "ПОРТАЛ  ОБСУЖДЕНИЯ СТАНДАРТОВ" на Единый портал для разработки стандартов.</a:t>
            </a:r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661F65-634C-4AA9-9021-74BF3334066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39494-CAA2-492D-AEEE-D452712D6979}" type="datetimeFigureOut">
              <a:rPr lang="ru-RU"/>
              <a:pPr>
                <a:defRPr/>
              </a:pPr>
              <a:t>22.05.2017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D52CF-58F1-489F-A475-3619A01C82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8C733-1174-4FC4-A1E2-8934331F9B5E}" type="datetimeFigureOut">
              <a:rPr lang="ru-RU"/>
              <a:pPr>
                <a:defRPr/>
              </a:pPr>
              <a:t>22.05.2017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EB7F9-E766-4F6E-8F10-4DADB64CE6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093F1-801D-4586-9001-23FD52370F43}" type="datetimeFigureOut">
              <a:rPr lang="ru-RU"/>
              <a:pPr>
                <a:defRPr/>
              </a:pPr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02B50-9346-4063-9EE9-0E740EC7A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91433" tIns="45717" rIns="91433" bIns="45717"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906013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55738-F427-441F-9373-ECDF6D334D73}" type="datetimeFigureOut">
              <a:rPr lang="ru-RU"/>
              <a:pPr>
                <a:defRPr/>
              </a:pPr>
              <a:t>22.05.2017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1C5F6-6F78-4F43-AE2B-A9578A62DD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F285F-E969-42D8-BEAB-E213E45FD995}" type="datetimeFigureOut">
              <a:rPr lang="ru-RU"/>
              <a:pPr>
                <a:defRPr/>
              </a:pPr>
              <a:t>22.05.2017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76FA4-4CEF-4767-9F19-A8F288D02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D53B0-695A-40BB-BB79-B80DA2177086}" type="datetimeFigureOut">
              <a:rPr lang="ru-RU"/>
              <a:pPr>
                <a:defRPr/>
              </a:pPr>
              <a:t>22.05.2017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9DA46-B4DC-45D1-AE55-B8C9D27111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B2593-02E9-44E6-A2F8-16337413429D}" type="datetimeFigureOut">
              <a:rPr lang="ru-RU"/>
              <a:pPr>
                <a:defRPr/>
              </a:pPr>
              <a:t>22.05.2017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27EC1-B21D-453A-B4A2-21F27C2B23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12DBD-9EF7-43DC-9691-69D953EE5BE3}" type="datetimeFigureOut">
              <a:rPr lang="ru-RU"/>
              <a:pPr>
                <a:defRPr/>
              </a:pPr>
              <a:t>22.05.2017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89489-494D-406A-896D-3E6878FBEE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B6FCD-7566-4CF3-9D17-0981402C4884}" type="datetimeFigureOut">
              <a:rPr lang="ru-RU"/>
              <a:pPr>
                <a:defRPr/>
              </a:pPr>
              <a:t>22.05.2017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07E15-D0AE-4795-A5DC-75702EA4A9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F21EC-3CB1-4CA3-ABD9-91A3A7993E16}" type="datetimeFigureOut">
              <a:rPr lang="ru-RU"/>
              <a:pPr>
                <a:defRPr/>
              </a:pPr>
              <a:t>22.05.2017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C5663-7A95-4BB0-BD33-5FADCE0B0D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5C180-D3A7-4E07-939B-0B33C1169052}" type="datetimeFigureOut">
              <a:rPr lang="ru-RU"/>
              <a:pPr>
                <a:defRPr/>
              </a:pPr>
              <a:t>22.05.2017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2B95A-819A-4FA8-957D-1816C7F5F2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FC8C4C-9A62-4609-AA75-15CD9CF58139}" type="datetimeFigureOut">
              <a:rPr lang="ru-RU"/>
              <a:pPr>
                <a:defRPr/>
              </a:pPr>
              <a:t>22.05.2017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0928F3F-4819-4309-8EDD-AAA6ABE689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  <p:sldLayoutId id="2147484073" r:id="rId2"/>
    <p:sldLayoutId id="2147484074" r:id="rId3"/>
    <p:sldLayoutId id="2147484069" r:id="rId4"/>
    <p:sldLayoutId id="2147484075" r:id="rId5"/>
    <p:sldLayoutId id="2147484070" r:id="rId6"/>
    <p:sldLayoutId id="2147484076" r:id="rId7"/>
    <p:sldLayoutId id="2147484077" r:id="rId8"/>
    <p:sldLayoutId id="2147484078" r:id="rId9"/>
    <p:sldLayoutId id="2147484071" r:id="rId10"/>
    <p:sldLayoutId id="2147484079" r:id="rId11"/>
    <p:sldLayoutId id="214748408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34.png"/><Relationship Id="rId10" Type="http://schemas.openxmlformats.org/officeDocument/2006/relationships/image" Target="../media/image38.png"/><Relationship Id="rId4" Type="http://schemas.openxmlformats.org/officeDocument/2006/relationships/image" Target="../media/image33.png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6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6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8.png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57" descr="Подложка стандарт-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Содержимое 2"/>
          <p:cNvSpPr>
            <a:spLocks noGrp="1"/>
          </p:cNvSpPr>
          <p:nvPr>
            <p:ph idx="1"/>
          </p:nvPr>
        </p:nvSpPr>
        <p:spPr>
          <a:xfrm>
            <a:off x="251520" y="2012780"/>
            <a:ext cx="8536462" cy="3000396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Информационные системы управления нормативно-технической документацией для предприятий промышленности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нефтегазового сектора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55" descr="KODEKS_LOGO-0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628573"/>
            <a:ext cx="534988" cy="15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15"/>
          <p:cNvSpPr>
            <a:spLocks/>
          </p:cNvSpPr>
          <p:nvPr/>
        </p:nvSpPr>
        <p:spPr bwMode="auto">
          <a:xfrm>
            <a:off x="0" y="-71462"/>
            <a:ext cx="9144000" cy="1000132"/>
          </a:xfrm>
          <a:custGeom>
            <a:avLst/>
            <a:gdLst>
              <a:gd name="T0" fmla="*/ 0 w 9144000"/>
              <a:gd name="T1" fmla="*/ 677635 h 677544"/>
              <a:gd name="T2" fmla="*/ 9143984 w 9144000"/>
              <a:gd name="T3" fmla="*/ 677635 h 677544"/>
              <a:gd name="T4" fmla="*/ 9143984 w 9144000"/>
              <a:gd name="T5" fmla="*/ 0 h 677544"/>
              <a:gd name="T6" fmla="*/ 0 w 9144000"/>
              <a:gd name="T7" fmla="*/ 0 h 677544"/>
              <a:gd name="T8" fmla="*/ 0 w 9144000"/>
              <a:gd name="T9" fmla="*/ 677635 h 6775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44000"/>
              <a:gd name="T16" fmla="*/ 0 h 677544"/>
              <a:gd name="T17" fmla="*/ 9144000 w 9144000"/>
              <a:gd name="T18" fmla="*/ 677544 h 6775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44000" h="677544">
                <a:moveTo>
                  <a:pt x="0" y="677316"/>
                </a:moveTo>
                <a:lnTo>
                  <a:pt x="9143987" y="677316"/>
                </a:lnTo>
                <a:lnTo>
                  <a:pt x="9143987" y="0"/>
                </a:lnTo>
                <a:lnTo>
                  <a:pt x="0" y="0"/>
                </a:lnTo>
                <a:lnTo>
                  <a:pt x="0" y="677316"/>
                </a:lnTo>
                <a:close/>
              </a:path>
            </a:pathLst>
          </a:custGeom>
          <a:solidFill>
            <a:srgbClr val="9B8F7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4286248" y="5357826"/>
            <a:ext cx="328614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kumimoji="0" lang="ru-RU" sz="140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Тихомиров С.Г.</a:t>
            </a:r>
          </a:p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lang="ru-RU" sz="1400" i="1" dirty="0" smtClean="0">
                <a:solidFill>
                  <a:srgbClr val="002060"/>
                </a:solidFill>
                <a:cs typeface="Arial" pitchFamily="34" charset="0"/>
              </a:rPr>
              <a:t>Президент Консорциума «Кодекс»</a:t>
            </a:r>
          </a:p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kumimoji="0" lang="ru-RU" sz="140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Информационная сеть Техэксперт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57" descr="Подложка стандарт-0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0"/>
            <a:ext cx="9144000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1357" y="6169622"/>
            <a:ext cx="78219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EA7600"/>
                </a:solidFill>
                <a:cs typeface="Arial" pitchFamily="34" charset="0"/>
              </a:rPr>
              <a:t>Доступ к результатам классификации, в том числе, возможен из текста документа</a:t>
            </a:r>
            <a:endParaRPr lang="ru-RU" sz="1400" b="1" dirty="0">
              <a:solidFill>
                <a:srgbClr val="EA7600"/>
              </a:solidFill>
            </a:endParaRPr>
          </a:p>
        </p:txBody>
      </p:sp>
      <p:pic>
        <p:nvPicPr>
          <p:cNvPr id="13" name="Рисунок 12" descr="Отображение в тиражке пункта с классификацией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557" y="1458464"/>
            <a:ext cx="7856533" cy="4685180"/>
          </a:xfrm>
          <a:prstGeom prst="rect">
            <a:avLst/>
          </a:prstGeom>
          <a:ln>
            <a:solidFill>
              <a:srgbClr val="EA76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6" name="Прямая со стрелкой 15"/>
          <p:cNvCxnSpPr/>
          <p:nvPr/>
        </p:nvCxnSpPr>
        <p:spPr>
          <a:xfrm>
            <a:off x="2163867" y="3740728"/>
            <a:ext cx="590843" cy="8313"/>
          </a:xfrm>
          <a:prstGeom prst="straightConnector1">
            <a:avLst/>
          </a:prstGeom>
          <a:ln w="28575" cmpd="sng">
            <a:solidFill>
              <a:srgbClr val="EA7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53218" y="3194458"/>
            <a:ext cx="2032766" cy="769441"/>
          </a:xfrm>
          <a:prstGeom prst="rect">
            <a:avLst/>
          </a:prstGeom>
          <a:solidFill>
            <a:schemeClr val="bg1"/>
          </a:solidFill>
          <a:ln w="15875">
            <a:solidFill>
              <a:srgbClr val="EA7600"/>
            </a:solidFill>
          </a:ln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rgbClr val="302D1C"/>
                </a:solidFill>
                <a:latin typeface="Arial" pitchFamily="34" charset="0"/>
                <a:cs typeface="Arial" pitchFamily="34" charset="0"/>
              </a:rPr>
              <a:t>Классификация конкретного требования </a:t>
            </a:r>
          </a:p>
          <a:p>
            <a:r>
              <a:rPr lang="ru-RU" sz="1100" b="1" dirty="0" smtClean="0">
                <a:solidFill>
                  <a:srgbClr val="302D1C"/>
                </a:solidFill>
                <a:latin typeface="Arial" pitchFamily="34" charset="0"/>
                <a:cs typeface="Arial" pitchFamily="34" charset="0"/>
              </a:rPr>
              <a:t>в документе с экспертной оценкой</a:t>
            </a:r>
            <a:endParaRPr lang="ru-RU" sz="1100" b="1" dirty="0">
              <a:solidFill>
                <a:srgbClr val="302D1C"/>
              </a:solidFill>
            </a:endParaRPr>
          </a:p>
        </p:txBody>
      </p:sp>
      <p:sp>
        <p:nvSpPr>
          <p:cNvPr id="19" name="object 15"/>
          <p:cNvSpPr>
            <a:spLocks/>
          </p:cNvSpPr>
          <p:nvPr/>
        </p:nvSpPr>
        <p:spPr bwMode="auto">
          <a:xfrm>
            <a:off x="0" y="-71462"/>
            <a:ext cx="9144000" cy="1428760"/>
          </a:xfrm>
          <a:custGeom>
            <a:avLst/>
            <a:gdLst>
              <a:gd name="T0" fmla="*/ 0 w 9144000"/>
              <a:gd name="T1" fmla="*/ 677635 h 677544"/>
              <a:gd name="T2" fmla="*/ 9143984 w 9144000"/>
              <a:gd name="T3" fmla="*/ 677635 h 677544"/>
              <a:gd name="T4" fmla="*/ 9143984 w 9144000"/>
              <a:gd name="T5" fmla="*/ 0 h 677544"/>
              <a:gd name="T6" fmla="*/ 0 w 9144000"/>
              <a:gd name="T7" fmla="*/ 0 h 677544"/>
              <a:gd name="T8" fmla="*/ 0 w 9144000"/>
              <a:gd name="T9" fmla="*/ 677635 h 6775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44000"/>
              <a:gd name="T16" fmla="*/ 0 h 677544"/>
              <a:gd name="T17" fmla="*/ 9144000 w 9144000"/>
              <a:gd name="T18" fmla="*/ 677544 h 6775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44000" h="677544">
                <a:moveTo>
                  <a:pt x="0" y="677316"/>
                </a:moveTo>
                <a:lnTo>
                  <a:pt x="9143987" y="677316"/>
                </a:lnTo>
                <a:lnTo>
                  <a:pt x="9143987" y="0"/>
                </a:lnTo>
                <a:lnTo>
                  <a:pt x="0" y="0"/>
                </a:lnTo>
                <a:lnTo>
                  <a:pt x="0" y="677316"/>
                </a:lnTo>
                <a:close/>
              </a:path>
            </a:pathLst>
          </a:custGeom>
          <a:solidFill>
            <a:srgbClr val="9B8F7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21" name="Содержимое 2"/>
          <p:cNvSpPr txBox="1">
            <a:spLocks/>
          </p:cNvSpPr>
          <p:nvPr/>
        </p:nvSpPr>
        <p:spPr bwMode="auto">
          <a:xfrm>
            <a:off x="214282" y="-24"/>
            <a:ext cx="8758270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Будущий (интеллектуальный) формат представления 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стандартов в системе «Техэксперт». 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Переход к системе управления требованиями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715140" y="2667324"/>
            <a:ext cx="2032766" cy="261610"/>
          </a:xfrm>
          <a:prstGeom prst="rect">
            <a:avLst/>
          </a:prstGeom>
          <a:solidFill>
            <a:schemeClr val="bg1"/>
          </a:solidFill>
          <a:ln w="15875">
            <a:solidFill>
              <a:srgbClr val="EA7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302D1C"/>
                </a:solidFill>
                <a:latin typeface="Arial" pitchFamily="34" charset="0"/>
                <a:cs typeface="Arial" pitchFamily="34" charset="0"/>
              </a:rPr>
              <a:t>Примечание к п.6.1.2.23</a:t>
            </a:r>
            <a:endParaRPr lang="ru-RU" sz="1100" b="1" dirty="0">
              <a:solidFill>
                <a:srgbClr val="302D1C"/>
              </a:solidFill>
            </a:endParaRPr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3708"/>
          <a:stretch/>
        </p:blipFill>
        <p:spPr bwMode="auto">
          <a:xfrm>
            <a:off x="8414018" y="-71462"/>
            <a:ext cx="514210" cy="71128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18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7" descr="Подложка стандарт-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285728"/>
            <a:ext cx="9144000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ject 15"/>
          <p:cNvSpPr>
            <a:spLocks/>
          </p:cNvSpPr>
          <p:nvPr/>
        </p:nvSpPr>
        <p:spPr bwMode="auto">
          <a:xfrm>
            <a:off x="0" y="-71462"/>
            <a:ext cx="9144000" cy="1285884"/>
          </a:xfrm>
          <a:custGeom>
            <a:avLst/>
            <a:gdLst>
              <a:gd name="T0" fmla="*/ 0 w 9144000"/>
              <a:gd name="T1" fmla="*/ 677635 h 677544"/>
              <a:gd name="T2" fmla="*/ 9143984 w 9144000"/>
              <a:gd name="T3" fmla="*/ 677635 h 677544"/>
              <a:gd name="T4" fmla="*/ 9143984 w 9144000"/>
              <a:gd name="T5" fmla="*/ 0 h 677544"/>
              <a:gd name="T6" fmla="*/ 0 w 9144000"/>
              <a:gd name="T7" fmla="*/ 0 h 677544"/>
              <a:gd name="T8" fmla="*/ 0 w 9144000"/>
              <a:gd name="T9" fmla="*/ 677635 h 6775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44000"/>
              <a:gd name="T16" fmla="*/ 0 h 677544"/>
              <a:gd name="T17" fmla="*/ 9144000 w 9144000"/>
              <a:gd name="T18" fmla="*/ 677544 h 6775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44000" h="677544">
                <a:moveTo>
                  <a:pt x="0" y="677316"/>
                </a:moveTo>
                <a:lnTo>
                  <a:pt x="9143987" y="677316"/>
                </a:lnTo>
                <a:lnTo>
                  <a:pt x="9143987" y="0"/>
                </a:lnTo>
                <a:lnTo>
                  <a:pt x="0" y="0"/>
                </a:lnTo>
                <a:lnTo>
                  <a:pt x="0" y="677316"/>
                </a:lnTo>
                <a:close/>
              </a:path>
            </a:pathLst>
          </a:custGeom>
          <a:solidFill>
            <a:srgbClr val="9B8F7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79419" y="4839826"/>
            <a:ext cx="8964613" cy="14287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38138">
              <a:spcBef>
                <a:spcPts val="5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altLang="ru-RU" sz="2000" b="1" dirty="0" smtClean="0">
                <a:solidFill>
                  <a:srgbClr val="002060"/>
                </a:solidFill>
              </a:rPr>
              <a:t>Результат анализа:  </a:t>
            </a:r>
            <a:r>
              <a:rPr lang="ru-RU" altLang="ru-RU" b="1" dirty="0" smtClean="0">
                <a:solidFill>
                  <a:srgbClr val="EA7600"/>
                </a:solidFill>
              </a:rPr>
              <a:t>таблица соответствий по показателям назначения</a:t>
            </a:r>
          </a:p>
          <a:p>
            <a:pPr indent="4763">
              <a:spcBef>
                <a:spcPts val="5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altLang="ru-RU" sz="2000" b="1" dirty="0" smtClean="0">
                <a:solidFill>
                  <a:srgbClr val="002060"/>
                </a:solidFill>
              </a:rPr>
              <a:t>Позволяет специалистам системно проверить требования корпоративного стандарта на соответствие</a:t>
            </a:r>
            <a:endParaRPr lang="ru-RU" altLang="ru-RU" sz="2000" b="1" dirty="0">
              <a:solidFill>
                <a:srgbClr val="002060"/>
              </a:solidFill>
            </a:endParaRPr>
          </a:p>
        </p:txBody>
      </p:sp>
      <p:sp>
        <p:nvSpPr>
          <p:cNvPr id="27" name="Содержимое 2"/>
          <p:cNvSpPr txBox="1">
            <a:spLocks/>
          </p:cNvSpPr>
          <p:nvPr/>
        </p:nvSpPr>
        <p:spPr bwMode="auto">
          <a:xfrm>
            <a:off x="142844" y="-142900"/>
            <a:ext cx="882970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Сравнительный анализ содержательной части корпоративных, российских и зарубежных стандартов по трубопроводной арматуре 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3" name="Рисунок 55" descr="KODEKS_LOGO-0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643710"/>
            <a:ext cx="534988" cy="15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115888" y="1428736"/>
            <a:ext cx="1368425" cy="3240087"/>
          </a:xfrm>
          <a:prstGeom prst="rect">
            <a:avLst/>
          </a:prstGeom>
          <a:solidFill>
            <a:srgbClr val="F2F2F2"/>
          </a:solidFill>
          <a:ln w="25560">
            <a:solidFill>
              <a:srgbClr val="00206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1200" b="1" dirty="0">
              <a:solidFill>
                <a:srgbClr val="10253F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b="1" dirty="0">
                <a:solidFill>
                  <a:srgbClr val="10253F"/>
                </a:solidFill>
              </a:rPr>
              <a:t>СТО Газпром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b="1" dirty="0">
                <a:solidFill>
                  <a:srgbClr val="10253F"/>
                </a:solidFill>
              </a:rPr>
              <a:t>2-4.1-212-2008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1100" b="1" dirty="0">
              <a:solidFill>
                <a:srgbClr val="10253F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1100" b="1" dirty="0">
              <a:solidFill>
                <a:srgbClr val="10253F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100" b="1" dirty="0">
                <a:solidFill>
                  <a:srgbClr val="10253F"/>
                </a:solidFill>
              </a:rPr>
              <a:t>Общие технические требования к трубопроводной арматуре, поставляемой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100" b="1" dirty="0">
                <a:solidFill>
                  <a:srgbClr val="10253F"/>
                </a:solidFill>
              </a:rPr>
              <a:t>на объекты ОАО «Газпром»</a:t>
            </a:r>
            <a:endParaRPr lang="en-US" altLang="ru-RU" sz="1100" b="1" dirty="0">
              <a:solidFill>
                <a:srgbClr val="10253F"/>
              </a:solidFill>
            </a:endParaRP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1700213" y="1428736"/>
            <a:ext cx="1439862" cy="3240087"/>
          </a:xfrm>
          <a:prstGeom prst="rect">
            <a:avLst/>
          </a:prstGeom>
          <a:solidFill>
            <a:srgbClr val="F2F2F2"/>
          </a:solidFill>
          <a:ln w="25560">
            <a:solidFill>
              <a:srgbClr val="00206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1200" b="1">
              <a:solidFill>
                <a:srgbClr val="10253F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b="1">
                <a:solidFill>
                  <a:srgbClr val="10253F"/>
                </a:solidFill>
              </a:rPr>
              <a:t>ГОСТ Р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b="1">
                <a:solidFill>
                  <a:srgbClr val="10253F"/>
                </a:solidFill>
              </a:rPr>
              <a:t>56001-2014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1100" b="1">
              <a:solidFill>
                <a:srgbClr val="10253F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1100" b="1">
              <a:solidFill>
                <a:srgbClr val="10253F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100" b="1">
                <a:solidFill>
                  <a:srgbClr val="10253F"/>
                </a:solidFill>
              </a:rPr>
              <a:t>Арматура трубопроводная для объектов газовой промышленности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1100" b="1">
              <a:solidFill>
                <a:srgbClr val="10253F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100" b="1">
                <a:solidFill>
                  <a:srgbClr val="10253F"/>
                </a:solidFill>
              </a:rPr>
              <a:t>Общие технические условия</a:t>
            </a:r>
            <a:endParaRPr lang="en-US" altLang="ru-RU" sz="1100" b="1">
              <a:solidFill>
                <a:srgbClr val="10253F"/>
              </a:solidFill>
            </a:endParaRP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3355975" y="1428736"/>
            <a:ext cx="1368425" cy="3240087"/>
          </a:xfrm>
          <a:prstGeom prst="rect">
            <a:avLst/>
          </a:prstGeom>
          <a:solidFill>
            <a:srgbClr val="F2F2F2"/>
          </a:solidFill>
          <a:ln w="25560">
            <a:solidFill>
              <a:srgbClr val="00206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1200" b="1">
              <a:solidFill>
                <a:srgbClr val="10253F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b="1">
                <a:solidFill>
                  <a:srgbClr val="10253F"/>
                </a:solidFill>
              </a:rPr>
              <a:t>ГОСТ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b="1">
                <a:solidFill>
                  <a:srgbClr val="10253F"/>
                </a:solidFill>
              </a:rPr>
              <a:t>12893-2005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1100" b="1">
              <a:solidFill>
                <a:srgbClr val="10253F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1100" b="1">
              <a:solidFill>
                <a:srgbClr val="10253F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100" b="1">
                <a:solidFill>
                  <a:srgbClr val="10253F"/>
                </a:solidFill>
              </a:rPr>
              <a:t>Клапаны регулирующие односедельные, двухседельные и клеточные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1100" b="1">
              <a:solidFill>
                <a:srgbClr val="10253F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100" b="1">
                <a:solidFill>
                  <a:srgbClr val="10253F"/>
                </a:solidFill>
              </a:rPr>
              <a:t>Общие технические условия</a:t>
            </a:r>
            <a:endParaRPr lang="en-US" altLang="ru-RU" sz="1100" b="1">
              <a:solidFill>
                <a:srgbClr val="10253F"/>
              </a:solidFill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4940300" y="1428736"/>
            <a:ext cx="1368425" cy="3240087"/>
          </a:xfrm>
          <a:prstGeom prst="rect">
            <a:avLst/>
          </a:prstGeom>
          <a:solidFill>
            <a:srgbClr val="F2F2F2"/>
          </a:solidFill>
          <a:ln w="25560">
            <a:solidFill>
              <a:srgbClr val="00206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1200" b="1">
              <a:solidFill>
                <a:srgbClr val="10253F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b="1">
                <a:solidFill>
                  <a:srgbClr val="10253F"/>
                </a:solidFill>
              </a:rPr>
              <a:t>ГОСТ Р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b="1">
                <a:solidFill>
                  <a:srgbClr val="10253F"/>
                </a:solidFill>
              </a:rPr>
              <a:t>53672-2009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1100" b="1">
              <a:solidFill>
                <a:srgbClr val="10253F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1100" b="1">
              <a:solidFill>
                <a:srgbClr val="10253F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100" b="1">
                <a:solidFill>
                  <a:srgbClr val="10253F"/>
                </a:solidFill>
              </a:rPr>
              <a:t>Арматура трубопроводная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1100" b="1">
              <a:solidFill>
                <a:srgbClr val="10253F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100" b="1">
                <a:solidFill>
                  <a:srgbClr val="10253F"/>
                </a:solidFill>
              </a:rPr>
              <a:t>Общие требования безопасности</a:t>
            </a:r>
            <a:endParaRPr lang="en-US" altLang="ru-RU" sz="1100" b="1">
              <a:solidFill>
                <a:srgbClr val="10253F"/>
              </a:solidFill>
            </a:endParaRP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6453188" y="1428736"/>
            <a:ext cx="1150937" cy="3240087"/>
          </a:xfrm>
          <a:prstGeom prst="rect">
            <a:avLst/>
          </a:prstGeom>
          <a:solidFill>
            <a:srgbClr val="F2F2F2"/>
          </a:solidFill>
          <a:ln w="25560">
            <a:solidFill>
              <a:srgbClr val="00206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1200" b="1">
              <a:solidFill>
                <a:srgbClr val="10253F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b="1">
                <a:solidFill>
                  <a:srgbClr val="10253F"/>
                </a:solidFill>
              </a:rPr>
              <a:t>ИСО 14313:2007</a:t>
            </a:r>
            <a:endParaRPr lang="en-US" altLang="ru-RU" sz="1200" b="1">
              <a:solidFill>
                <a:srgbClr val="10253F"/>
              </a:solidFill>
            </a:endParaRP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7820025" y="1428736"/>
            <a:ext cx="1152525" cy="3240087"/>
          </a:xfrm>
          <a:prstGeom prst="rect">
            <a:avLst/>
          </a:prstGeom>
          <a:solidFill>
            <a:srgbClr val="F2F2F2"/>
          </a:solidFill>
          <a:ln w="25560">
            <a:solidFill>
              <a:srgbClr val="00206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1200" b="1">
              <a:solidFill>
                <a:srgbClr val="10253F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ru-RU" sz="1200" b="1">
                <a:solidFill>
                  <a:srgbClr val="10253F"/>
                </a:solidFill>
              </a:rPr>
              <a:t>API</a:t>
            </a:r>
            <a:r>
              <a:rPr lang="ru-RU" altLang="ru-RU" sz="1200" b="1">
                <a:solidFill>
                  <a:srgbClr val="10253F"/>
                </a:solidFill>
              </a:rPr>
              <a:t> 6</a:t>
            </a:r>
            <a:r>
              <a:rPr lang="en-US" altLang="ru-RU" sz="1200" b="1">
                <a:solidFill>
                  <a:srgbClr val="10253F"/>
                </a:solidFill>
              </a:rPr>
              <a:t>D</a:t>
            </a:r>
            <a:r>
              <a:rPr lang="ru-RU" altLang="ru-RU" sz="1200" b="1">
                <a:solidFill>
                  <a:srgbClr val="10253F"/>
                </a:solidFill>
              </a:rPr>
              <a:t>:2014</a:t>
            </a:r>
            <a:endParaRPr lang="en-US" altLang="ru-RU" sz="1200" b="1">
              <a:solidFill>
                <a:srgbClr val="10253F"/>
              </a:solidFill>
            </a:endParaRPr>
          </a:p>
        </p:txBody>
      </p:sp>
      <p:sp>
        <p:nvSpPr>
          <p:cNvPr id="25" name="Двойная стрелка влево/вправо 29"/>
          <p:cNvSpPr>
            <a:spLocks noChangeArrowheads="1"/>
          </p:cNvSpPr>
          <p:nvPr/>
        </p:nvSpPr>
        <p:spPr bwMode="auto">
          <a:xfrm>
            <a:off x="1403350" y="2076436"/>
            <a:ext cx="431800" cy="144462"/>
          </a:xfrm>
          <a:prstGeom prst="leftRightArrow">
            <a:avLst>
              <a:gd name="adj1" fmla="val 50000"/>
              <a:gd name="adj2" fmla="val 49845"/>
            </a:avLst>
          </a:prstGeom>
          <a:solidFill>
            <a:srgbClr val="EA7600"/>
          </a:solidFill>
          <a:ln w="12700" algn="ctr">
            <a:solidFill>
              <a:srgbClr val="EA7600"/>
            </a:solidFill>
            <a:round/>
            <a:headEnd/>
            <a:tailEnd/>
          </a:ln>
        </p:spPr>
        <p:txBody>
          <a:bodyPr/>
          <a:lstStyle/>
          <a:p>
            <a:endParaRPr lang="ru-RU" altLang="ru-RU">
              <a:cs typeface="Arial" charset="0"/>
            </a:endParaRPr>
          </a:p>
        </p:txBody>
      </p:sp>
      <p:sp>
        <p:nvSpPr>
          <p:cNvPr id="26" name="Двойная стрелка влево/вправо 29"/>
          <p:cNvSpPr>
            <a:spLocks noChangeArrowheads="1"/>
          </p:cNvSpPr>
          <p:nvPr/>
        </p:nvSpPr>
        <p:spPr bwMode="auto">
          <a:xfrm>
            <a:off x="3059113" y="2076436"/>
            <a:ext cx="433387" cy="144462"/>
          </a:xfrm>
          <a:prstGeom prst="leftRightArrow">
            <a:avLst>
              <a:gd name="adj1" fmla="val 50000"/>
              <a:gd name="adj2" fmla="val 50028"/>
            </a:avLst>
          </a:prstGeom>
          <a:solidFill>
            <a:srgbClr val="EA7600"/>
          </a:solidFill>
          <a:ln w="12700" algn="ctr">
            <a:solidFill>
              <a:srgbClr val="EA7600"/>
            </a:solidFill>
            <a:round/>
            <a:headEnd/>
            <a:tailEnd/>
          </a:ln>
        </p:spPr>
        <p:txBody>
          <a:bodyPr/>
          <a:lstStyle/>
          <a:p>
            <a:endParaRPr lang="ru-RU" altLang="ru-RU">
              <a:cs typeface="Arial" charset="0"/>
            </a:endParaRPr>
          </a:p>
        </p:txBody>
      </p:sp>
      <p:sp>
        <p:nvSpPr>
          <p:cNvPr id="28" name="Двойная стрелка влево/вправо 29"/>
          <p:cNvSpPr>
            <a:spLocks noChangeArrowheads="1"/>
          </p:cNvSpPr>
          <p:nvPr/>
        </p:nvSpPr>
        <p:spPr bwMode="auto">
          <a:xfrm>
            <a:off x="4643438" y="2076436"/>
            <a:ext cx="433387" cy="144462"/>
          </a:xfrm>
          <a:prstGeom prst="leftRightArrow">
            <a:avLst>
              <a:gd name="adj1" fmla="val 50000"/>
              <a:gd name="adj2" fmla="val 50028"/>
            </a:avLst>
          </a:prstGeom>
          <a:solidFill>
            <a:srgbClr val="EA7600"/>
          </a:solidFill>
          <a:ln w="12700" algn="ctr">
            <a:solidFill>
              <a:srgbClr val="EA7600"/>
            </a:solidFill>
            <a:round/>
            <a:headEnd/>
            <a:tailEnd/>
          </a:ln>
        </p:spPr>
        <p:txBody>
          <a:bodyPr/>
          <a:lstStyle/>
          <a:p>
            <a:endParaRPr lang="ru-RU" altLang="ru-RU">
              <a:cs typeface="Arial" charset="0"/>
            </a:endParaRPr>
          </a:p>
        </p:txBody>
      </p:sp>
      <p:sp>
        <p:nvSpPr>
          <p:cNvPr id="29" name="Двойная стрелка влево/вправо 29"/>
          <p:cNvSpPr>
            <a:spLocks noChangeArrowheads="1"/>
          </p:cNvSpPr>
          <p:nvPr/>
        </p:nvSpPr>
        <p:spPr bwMode="auto">
          <a:xfrm>
            <a:off x="6156325" y="2076436"/>
            <a:ext cx="431800" cy="144462"/>
          </a:xfrm>
          <a:prstGeom prst="leftRightArrow">
            <a:avLst>
              <a:gd name="adj1" fmla="val 50000"/>
              <a:gd name="adj2" fmla="val 49845"/>
            </a:avLst>
          </a:prstGeom>
          <a:solidFill>
            <a:srgbClr val="EA7600"/>
          </a:solidFill>
          <a:ln w="12700" algn="ctr">
            <a:solidFill>
              <a:srgbClr val="EA7600"/>
            </a:solidFill>
            <a:round/>
            <a:headEnd/>
            <a:tailEnd/>
          </a:ln>
        </p:spPr>
        <p:txBody>
          <a:bodyPr/>
          <a:lstStyle/>
          <a:p>
            <a:endParaRPr lang="ru-RU" altLang="ru-RU">
              <a:cs typeface="Arial" charset="0"/>
            </a:endParaRPr>
          </a:p>
        </p:txBody>
      </p:sp>
      <p:sp>
        <p:nvSpPr>
          <p:cNvPr id="30" name="Двойная стрелка влево/вправо 29"/>
          <p:cNvSpPr>
            <a:spLocks noChangeArrowheads="1"/>
          </p:cNvSpPr>
          <p:nvPr/>
        </p:nvSpPr>
        <p:spPr bwMode="auto">
          <a:xfrm>
            <a:off x="7524750" y="2076436"/>
            <a:ext cx="431800" cy="144462"/>
          </a:xfrm>
          <a:prstGeom prst="leftRightArrow">
            <a:avLst>
              <a:gd name="adj1" fmla="val 50000"/>
              <a:gd name="adj2" fmla="val 49845"/>
            </a:avLst>
          </a:prstGeom>
          <a:solidFill>
            <a:srgbClr val="EA7600"/>
          </a:solidFill>
          <a:ln w="12700" algn="ctr">
            <a:solidFill>
              <a:srgbClr val="EA7600"/>
            </a:solidFill>
            <a:round/>
            <a:headEnd/>
            <a:tailEnd/>
          </a:ln>
        </p:spPr>
        <p:txBody>
          <a:bodyPr/>
          <a:lstStyle/>
          <a:p>
            <a:endParaRPr lang="ru-RU" altLang="ru-RU">
              <a:cs typeface="Arial" charset="0"/>
            </a:endParaRPr>
          </a:p>
        </p:txBody>
      </p:sp>
      <p:pic>
        <p:nvPicPr>
          <p:cNvPr id="18" name="Picture 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3708"/>
          <a:stretch/>
        </p:blipFill>
        <p:spPr bwMode="auto">
          <a:xfrm>
            <a:off x="8414018" y="-71462"/>
            <a:ext cx="514210" cy="71128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0" y="818"/>
            <a:ext cx="9161591" cy="6858000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445469"/>
              </a:solidFill>
            </a:endParaRPr>
          </a:p>
        </p:txBody>
      </p:sp>
      <p:pic>
        <p:nvPicPr>
          <p:cNvPr id="61" name="Рисунок 57" descr="Подложка стандарт-0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0"/>
            <a:ext cx="9144000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3708"/>
          <a:stretch/>
        </p:blipFill>
        <p:spPr bwMode="auto">
          <a:xfrm>
            <a:off x="8704668" y="164"/>
            <a:ext cx="474655" cy="71128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Прямоугольник 56"/>
          <p:cNvSpPr/>
          <p:nvPr/>
        </p:nvSpPr>
        <p:spPr>
          <a:xfrm>
            <a:off x="179512" y="5363924"/>
            <a:ext cx="82137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1083"/>
              </a:spcBef>
            </a:pPr>
            <a:r>
              <a:rPr lang="ru-RU" altLang="ru-RU" sz="2000" b="1" dirty="0" smtClean="0">
                <a:solidFill>
                  <a:srgbClr val="EA7600"/>
                </a:solidFill>
              </a:rPr>
              <a:t>ЭТО ТЫСЯЧИ, СОТНИ ТЫСЯЧ, МИЛЛИОНЫ ДОКУМЕНТОВ!</a:t>
            </a:r>
            <a:endParaRPr lang="ru-RU" altLang="ru-RU" sz="2000" b="1" dirty="0">
              <a:solidFill>
                <a:srgbClr val="EA76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6900" y="44624"/>
            <a:ext cx="8541070" cy="70788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defTabSz="804606"/>
            <a:r>
              <a:rPr lang="ru-RU" altLang="ru-RU" sz="2000" b="1" dirty="0" smtClean="0">
                <a:solidFill>
                  <a:srgbClr val="44546A"/>
                </a:solidFill>
              </a:rPr>
              <a:t>КАКАЯ НОРМАТИВНО-ТЕХНИЧЕСКАЯ ДОКУМЕНТАЦИЯ НУЖНА НА СОВРЕМЕННОМ ПРЕДПРИЯТИИ?</a:t>
            </a:r>
            <a:endParaRPr lang="ru-RU" sz="2000" dirty="0">
              <a:solidFill>
                <a:srgbClr val="44546A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7856" y="1034151"/>
            <a:ext cx="9300563" cy="4067256"/>
            <a:chOff x="29987" y="1994618"/>
            <a:chExt cx="10124393" cy="4067256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5791536" y="4965531"/>
              <a:ext cx="1859155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b="1" dirty="0" smtClean="0">
                  <a:solidFill>
                    <a:srgbClr val="7C878E"/>
                  </a:solidFill>
                </a:rPr>
                <a:t>ИНФОРМАЦИЯ </a:t>
              </a:r>
            </a:p>
            <a:p>
              <a:r>
                <a:rPr lang="ru-RU" sz="1100" b="1" dirty="0" smtClean="0">
                  <a:solidFill>
                    <a:srgbClr val="7C878E"/>
                  </a:solidFill>
                </a:rPr>
                <a:t>О ТЕХНОЛОГИЯХ</a:t>
              </a:r>
            </a:p>
            <a:p>
              <a:r>
                <a:rPr lang="ru-RU" sz="1100" b="1" dirty="0" smtClean="0">
                  <a:solidFill>
                    <a:srgbClr val="7C878E"/>
                  </a:solidFill>
                </a:rPr>
                <a:t>И ОБОРУДОВАНИИ</a:t>
              </a:r>
              <a:endParaRPr lang="ru-RU" sz="1100" b="1" dirty="0">
                <a:solidFill>
                  <a:srgbClr val="7C878E"/>
                </a:solidFill>
              </a:endParaRPr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29987" y="1994618"/>
              <a:ext cx="10124393" cy="4067256"/>
              <a:chOff x="-141463" y="1994618"/>
              <a:chExt cx="10124393" cy="4067256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11531" y="1994619"/>
                <a:ext cx="529901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ru-RU" sz="2000" b="1" dirty="0" smtClean="0">
                    <a:solidFill>
                      <a:srgbClr val="FF8001"/>
                    </a:solidFill>
                  </a:rPr>
                  <a:t>ВНЕШНЯЯ НТД</a:t>
                </a:r>
                <a:r>
                  <a:rPr lang="ru-RU" altLang="ru-RU" b="1" dirty="0" smtClean="0">
                    <a:solidFill>
                      <a:srgbClr val="FF8001"/>
                    </a:solidFill>
                  </a:rPr>
                  <a:t>:  </a:t>
                </a:r>
              </a:p>
              <a:p>
                <a:r>
                  <a:rPr lang="ru-RU" altLang="ru-RU" sz="1200" b="1" dirty="0" smtClean="0">
                    <a:solidFill>
                      <a:srgbClr val="44546A"/>
                    </a:solidFill>
                  </a:rPr>
                  <a:t>ФЕДЕРАЛЬНОЕ ЗАКОНОДАТЕЛЬСТВО, </a:t>
                </a:r>
              </a:p>
              <a:p>
                <a:r>
                  <a:rPr lang="ru-RU" altLang="ru-RU" sz="1200" b="1" dirty="0" smtClean="0">
                    <a:solidFill>
                      <a:srgbClr val="44546A"/>
                    </a:solidFill>
                  </a:rPr>
                  <a:t>ДОКУМЕНТЫ ЕВРАЗИЙСКОГО СОЮЗА (ЕАЭС)</a:t>
                </a:r>
                <a:endParaRPr lang="ru-RU" sz="1200" dirty="0">
                  <a:solidFill>
                    <a:srgbClr val="44546A"/>
                  </a:solidFill>
                </a:endParaRPr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-141463" y="4945653"/>
                <a:ext cx="2371726" cy="600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ru-RU" altLang="ru-RU" sz="1100" b="1" dirty="0" smtClean="0">
                    <a:solidFill>
                      <a:srgbClr val="7C878E"/>
                    </a:solidFill>
                  </a:rPr>
                  <a:t>ТЕХРЕГЛАМЕНТЫ, </a:t>
                </a:r>
              </a:p>
              <a:p>
                <a:pPr algn="r"/>
                <a:r>
                  <a:rPr lang="ru-RU" altLang="ru-RU" sz="1100" b="1" dirty="0" smtClean="0">
                    <a:solidFill>
                      <a:srgbClr val="7C878E"/>
                    </a:solidFill>
                  </a:rPr>
                  <a:t>НОРМАТИВНО-ПРАВОВЫЕ АКТЫ, ГОСТ, ГОСТ Р И Т.Д.</a:t>
                </a:r>
                <a:endParaRPr lang="ru-RU" sz="1100" b="1" dirty="0">
                  <a:solidFill>
                    <a:srgbClr val="7C878E"/>
                  </a:solidFill>
                </a:endParaRPr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4270158" y="1994618"/>
                <a:ext cx="269985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altLang="ru-RU" sz="2000" b="1" dirty="0" smtClean="0">
                    <a:solidFill>
                      <a:srgbClr val="EA7600"/>
                    </a:solidFill>
                  </a:rPr>
                  <a:t>ВНЕШНЯЯ НТД:  </a:t>
                </a:r>
              </a:p>
              <a:p>
                <a:r>
                  <a:rPr lang="ru-RU" altLang="ru-RU" sz="1200" b="1" dirty="0" smtClean="0">
                    <a:solidFill>
                      <a:srgbClr val="44546A"/>
                    </a:solidFill>
                  </a:rPr>
                  <a:t>МЕЖДУНАРОДНЫЕ </a:t>
                </a:r>
              </a:p>
              <a:p>
                <a:r>
                  <a:rPr lang="ru-RU" sz="1200" b="1" dirty="0" smtClean="0">
                    <a:solidFill>
                      <a:srgbClr val="44546A"/>
                    </a:solidFill>
                  </a:rPr>
                  <a:t>И ЗАРУБЕЖНЫЕ СТАНДАРТЫ</a:t>
                </a:r>
                <a:endParaRPr lang="ru-RU" sz="1200" dirty="0">
                  <a:solidFill>
                    <a:srgbClr val="44546A"/>
                  </a:solidFill>
                </a:endParaRPr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7705393" y="4930976"/>
                <a:ext cx="2277537" cy="9387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100" b="1" dirty="0" smtClean="0">
                    <a:solidFill>
                      <a:srgbClr val="7C878E"/>
                    </a:solidFill>
                  </a:rPr>
                  <a:t>СТАНДАРТЫ, ТУ, </a:t>
                </a:r>
              </a:p>
              <a:p>
                <a:r>
                  <a:rPr lang="ru-RU" sz="1100" b="1" dirty="0" smtClean="0">
                    <a:solidFill>
                      <a:srgbClr val="7C878E"/>
                    </a:solidFill>
                  </a:rPr>
                  <a:t>ИНСТРУКЦИИ, </a:t>
                </a:r>
              </a:p>
              <a:p>
                <a:r>
                  <a:rPr lang="ru-RU" sz="1100" b="1" dirty="0" smtClean="0">
                    <a:solidFill>
                      <a:srgbClr val="7C878E"/>
                    </a:solidFill>
                  </a:rPr>
                  <a:t>ЛОКАЛЬНЫЕ АКТЫ, ТЕХНИЧЕСКАЯ ДОКУМЕНТАЦИЯ</a:t>
                </a:r>
                <a:endParaRPr lang="ru-RU" sz="1100" b="1" dirty="0">
                  <a:solidFill>
                    <a:srgbClr val="7C878E"/>
                  </a:solidFill>
                </a:endParaRP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6947258" y="1994619"/>
                <a:ext cx="300348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altLang="ru-RU" sz="2000" b="1" dirty="0" smtClean="0">
                    <a:solidFill>
                      <a:srgbClr val="FF8001"/>
                    </a:solidFill>
                  </a:rPr>
                  <a:t>ВНУТРЕННЯЯ НТД</a:t>
                </a:r>
                <a:r>
                  <a:rPr lang="ru-RU" altLang="ru-RU" sz="2000" dirty="0" smtClean="0">
                    <a:solidFill>
                      <a:srgbClr val="FF8001"/>
                    </a:solidFill>
                  </a:rPr>
                  <a:t>   </a:t>
                </a:r>
              </a:p>
              <a:p>
                <a:r>
                  <a:rPr lang="ru-RU" altLang="ru-RU" sz="1200" b="1" dirty="0" smtClean="0">
                    <a:solidFill>
                      <a:srgbClr val="44546A"/>
                    </a:solidFill>
                  </a:rPr>
                  <a:t>ПРЕДПРИЯТИЯ</a:t>
                </a:r>
                <a:endParaRPr lang="ru-RU" altLang="ru-RU" sz="1200" b="1" dirty="0" smtClean="0">
                  <a:solidFill>
                    <a:srgbClr val="FF8001"/>
                  </a:solidFill>
                </a:endParaRPr>
              </a:p>
            </p:txBody>
          </p:sp>
          <p:sp>
            <p:nvSpPr>
              <p:cNvPr id="46" name="Rounded Rectangle 48"/>
              <p:cNvSpPr/>
              <p:nvPr/>
            </p:nvSpPr>
            <p:spPr>
              <a:xfrm>
                <a:off x="58065" y="2801548"/>
                <a:ext cx="4403056" cy="45719"/>
              </a:xfrm>
              <a:prstGeom prst="roundRect">
                <a:avLst>
                  <a:gd name="adj" fmla="val 50000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3" tIns="45717" rIns="91433" bIns="45717" rtlCol="0" anchor="ctr"/>
              <a:lstStyle/>
              <a:p>
                <a:pPr algn="ctr"/>
                <a:endParaRPr lang="bg-BG" sz="1700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Rounded Rectangle 48"/>
              <p:cNvSpPr/>
              <p:nvPr/>
            </p:nvSpPr>
            <p:spPr>
              <a:xfrm>
                <a:off x="4571481" y="2801548"/>
                <a:ext cx="2506917" cy="45719"/>
              </a:xfrm>
              <a:prstGeom prst="roundRect">
                <a:avLst>
                  <a:gd name="adj" fmla="val 50000"/>
                </a:avLst>
              </a:prstGeom>
              <a:solidFill>
                <a:srgbClr val="7C87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3" tIns="45717" rIns="91433" bIns="45717" rtlCol="0" anchor="ctr"/>
              <a:lstStyle/>
              <a:p>
                <a:pPr algn="ctr"/>
                <a:endParaRPr lang="bg-BG" sz="1700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Rounded Rectangle 48"/>
              <p:cNvSpPr/>
              <p:nvPr/>
            </p:nvSpPr>
            <p:spPr>
              <a:xfrm>
                <a:off x="7360539" y="2737258"/>
                <a:ext cx="2235927" cy="45719"/>
              </a:xfrm>
              <a:prstGeom prst="roundRect">
                <a:avLst>
                  <a:gd name="adj" fmla="val 50000"/>
                </a:avLst>
              </a:prstGeom>
              <a:solidFill>
                <a:srgbClr val="FF80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3" tIns="45717" rIns="91433" bIns="45717" rtlCol="0" anchor="ctr"/>
              <a:lstStyle/>
              <a:p>
                <a:pPr algn="ctr"/>
                <a:endParaRPr lang="bg-BG" sz="170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2420505" y="4953878"/>
                <a:ext cx="2681251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ru-RU" sz="1100" b="1" dirty="0" smtClean="0">
                    <a:solidFill>
                      <a:srgbClr val="7C878E"/>
                    </a:solidFill>
                  </a:rPr>
                  <a:t>ЭКСПЕРТНАЯ ДОКУМЕНТАЦИЯ, </a:t>
                </a:r>
              </a:p>
              <a:p>
                <a:r>
                  <a:rPr lang="ru-RU" altLang="ru-RU" sz="1100" b="1" dirty="0" smtClean="0">
                    <a:solidFill>
                      <a:srgbClr val="7C878E"/>
                    </a:solidFill>
                  </a:rPr>
                  <a:t>СТО, ТИПОВАЯ </a:t>
                </a:r>
                <a:r>
                  <a:rPr lang="ru-RU" sz="1100" b="1" dirty="0" smtClean="0">
                    <a:solidFill>
                      <a:srgbClr val="7C878E"/>
                    </a:solidFill>
                  </a:rPr>
                  <a:t>ТЕХНИЧЕСКАЯ ДОКУМЕНТАЦИЯ: ИНСТРУКЦИИ, ПРОЕКТЫ РЕШЕНИЙ, ОБРАЗЦЫ </a:t>
                </a:r>
              </a:p>
              <a:p>
                <a:r>
                  <a:rPr lang="ru-RU" sz="1100" b="1" dirty="0" smtClean="0">
                    <a:solidFill>
                      <a:srgbClr val="7C878E"/>
                    </a:solidFill>
                  </a:rPr>
                  <a:t>И ФОРМЫ ДОКУМЕНТОВ, Т.Д. </a:t>
                </a:r>
              </a:p>
              <a:p>
                <a:endParaRPr lang="ru-RU" sz="1100" b="1" dirty="0">
                  <a:solidFill>
                    <a:srgbClr val="7C878E"/>
                  </a:solidFill>
                </a:endParaRPr>
              </a:p>
            </p:txBody>
          </p:sp>
        </p:grpSp>
      </p:grpSp>
      <p:grpSp>
        <p:nvGrpSpPr>
          <p:cNvPr id="69" name="Группа 68"/>
          <p:cNvGrpSpPr/>
          <p:nvPr/>
        </p:nvGrpSpPr>
        <p:grpSpPr>
          <a:xfrm flipH="1">
            <a:off x="-32" y="6041407"/>
            <a:ext cx="1567702" cy="413473"/>
            <a:chOff x="10595390" y="4689465"/>
            <a:chExt cx="1062037" cy="343072"/>
          </a:xfrm>
        </p:grpSpPr>
        <p:grpSp>
          <p:nvGrpSpPr>
            <p:cNvPr id="71" name="Группа 70"/>
            <p:cNvGrpSpPr/>
            <p:nvPr/>
          </p:nvGrpSpPr>
          <p:grpSpPr>
            <a:xfrm>
              <a:off x="10595390" y="4689465"/>
              <a:ext cx="701997" cy="343072"/>
              <a:chOff x="10595390" y="4689465"/>
              <a:chExt cx="701997" cy="343072"/>
            </a:xfrm>
          </p:grpSpPr>
          <p:pic>
            <p:nvPicPr>
              <p:cNvPr id="73" name="Picture 11" descr="D:\загрузки 2\векторы шаблоны\рррррррр\115760-seo-and-online-marketing-elements\sharing-archives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brightnessContrast bright="100000" contrast="-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0960232" y="4689468"/>
                <a:ext cx="337155" cy="3430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" name="Picture 11" descr="D:\загрузки 2\векторы шаблоны\рррррррр\115760-seo-and-online-marketing-elements\sharing-archives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brightnessContrast bright="100000" contrast="-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0595390" y="4689465"/>
                <a:ext cx="337156" cy="3430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70" name="Picture 11" descr="D:\загрузки 2\векторы шаблоны\рррррррр\115760-seo-and-online-marketing-elements\sharing-archives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rightnessContrast bright="100000" contrast="-9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320272" y="4689468"/>
              <a:ext cx="337155" cy="3430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211" y="2067030"/>
            <a:ext cx="3968750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6705" y="1886800"/>
            <a:ext cx="4017963" cy="20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5926" y="6041411"/>
            <a:ext cx="1566863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1161" y="6040539"/>
            <a:ext cx="1566863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4430" y="6040538"/>
            <a:ext cx="1566863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2572"/>
          <a:stretch/>
        </p:blipFill>
        <p:spPr bwMode="auto">
          <a:xfrm>
            <a:off x="6458718" y="6045603"/>
            <a:ext cx="1056507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56413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7244" y="0"/>
            <a:ext cx="9161591" cy="685800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5" name="object 15"/>
          <p:cNvSpPr>
            <a:spLocks/>
          </p:cNvSpPr>
          <p:nvPr/>
        </p:nvSpPr>
        <p:spPr bwMode="auto">
          <a:xfrm>
            <a:off x="-26043" y="733"/>
            <a:ext cx="9170043" cy="6857267"/>
          </a:xfrm>
          <a:custGeom>
            <a:avLst/>
            <a:gdLst>
              <a:gd name="T0" fmla="*/ 0 w 9144000"/>
              <a:gd name="T1" fmla="*/ 677635 h 677544"/>
              <a:gd name="T2" fmla="*/ 9143984 w 9144000"/>
              <a:gd name="T3" fmla="*/ 677635 h 677544"/>
              <a:gd name="T4" fmla="*/ 9143984 w 9144000"/>
              <a:gd name="T5" fmla="*/ 0 h 677544"/>
              <a:gd name="T6" fmla="*/ 0 w 9144000"/>
              <a:gd name="T7" fmla="*/ 0 h 677544"/>
              <a:gd name="T8" fmla="*/ 0 w 9144000"/>
              <a:gd name="T9" fmla="*/ 677635 h 6775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44000"/>
              <a:gd name="T16" fmla="*/ 0 h 677544"/>
              <a:gd name="T17" fmla="*/ 9144000 w 9144000"/>
              <a:gd name="T18" fmla="*/ 677544 h 6775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44000" h="677544">
                <a:moveTo>
                  <a:pt x="0" y="677316"/>
                </a:moveTo>
                <a:lnTo>
                  <a:pt x="9143987" y="677316"/>
                </a:lnTo>
                <a:lnTo>
                  <a:pt x="9143987" y="0"/>
                </a:lnTo>
                <a:lnTo>
                  <a:pt x="0" y="0"/>
                </a:lnTo>
                <a:lnTo>
                  <a:pt x="0" y="677316"/>
                </a:lnTo>
                <a:close/>
              </a:path>
            </a:pathLst>
          </a:custGeom>
          <a:solidFill>
            <a:srgbClr val="9B8F7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31749" y="260648"/>
            <a:ext cx="8259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FFFFFF"/>
                </a:solidFill>
              </a:rPr>
              <a:t>РЕАЛИЗОВАНО: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FFFFFF"/>
                </a:solidFill>
              </a:rPr>
              <a:t>ОБЪЕДИНЁННАЯ ДВИГАТЕЛЕСТРОИТЕЛЬНАЯ КОРПОРАЦИЯ</a:t>
            </a:r>
            <a:endParaRPr lang="ru-RU" altLang="ru-RU" sz="2000" b="1" dirty="0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859"/>
          <a:stretch/>
        </p:blipFill>
        <p:spPr bwMode="auto">
          <a:xfrm>
            <a:off x="475766" y="980728"/>
            <a:ext cx="8128682" cy="5627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Группа 15"/>
          <p:cNvGrpSpPr/>
          <p:nvPr/>
        </p:nvGrpSpPr>
        <p:grpSpPr>
          <a:xfrm>
            <a:off x="4825729" y="4173919"/>
            <a:ext cx="4213495" cy="2730693"/>
            <a:chOff x="5254706" y="4306686"/>
            <a:chExt cx="3780642" cy="2352254"/>
          </a:xfrm>
        </p:grpSpPr>
        <p:pic>
          <p:nvPicPr>
            <p:cNvPr id="2051" name="Picture 3" descr="D:\А это СУНТД презентация новая\333 2-0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9738" t="13617" r="26159" b="52722"/>
            <a:stretch/>
          </p:blipFill>
          <p:spPr bwMode="auto">
            <a:xfrm rot="743905">
              <a:off x="5254706" y="4306686"/>
              <a:ext cx="3780642" cy="23522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5285485" y="5007664"/>
              <a:ext cx="1956284" cy="9544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100" b="1" dirty="0" smtClean="0">
                  <a:solidFill>
                    <a:srgbClr val="FFFFFF"/>
                  </a:solidFill>
                </a:rPr>
                <a:t>ИНДИВИДУАЛЬНАЯ НАСТРОЙКА СИСТЕМЫ;</a:t>
              </a:r>
            </a:p>
            <a:p>
              <a:endParaRPr lang="ru-RU" sz="1100" b="1" dirty="0" smtClean="0">
                <a:solidFill>
                  <a:srgbClr val="FFFFFF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100" b="1" dirty="0" smtClean="0">
                  <a:solidFill>
                    <a:srgbClr val="FFFFFF"/>
                  </a:solidFill>
                </a:rPr>
                <a:t>КАСТОМИЗИРОВАННЫЙ ИНТЕРФЕЙС ГЛАВНОЙ СТРАНИЦЫ.</a:t>
              </a:r>
              <a:endParaRPr lang="ru-RU" sz="11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7" name="Овал 16"/>
          <p:cNvSpPr/>
          <p:nvPr/>
        </p:nvSpPr>
        <p:spPr>
          <a:xfrm>
            <a:off x="7260570" y="4693334"/>
            <a:ext cx="1432503" cy="14719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pic>
        <p:nvPicPr>
          <p:cNvPr id="13314" name="Picture 2" descr="C:\Users\Larinson\Desktop\ODK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5429"/>
          <a:stretch/>
        </p:blipFill>
        <p:spPr bwMode="auto">
          <a:xfrm>
            <a:off x="7651570" y="4803266"/>
            <a:ext cx="672316" cy="60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Larinson\Desktop\ODK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550"/>
          <a:stretch/>
        </p:blipFill>
        <p:spPr bwMode="auto">
          <a:xfrm>
            <a:off x="7338229" y="5302004"/>
            <a:ext cx="1253362" cy="60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3708"/>
          <a:stretch/>
        </p:blipFill>
        <p:spPr bwMode="auto">
          <a:xfrm>
            <a:off x="8431108" y="733"/>
            <a:ext cx="514210" cy="71128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82333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5"/>
          <p:cNvSpPr>
            <a:spLocks/>
          </p:cNvSpPr>
          <p:nvPr/>
        </p:nvSpPr>
        <p:spPr bwMode="auto">
          <a:xfrm>
            <a:off x="-26043" y="733"/>
            <a:ext cx="9170043" cy="6857267"/>
          </a:xfrm>
          <a:custGeom>
            <a:avLst/>
            <a:gdLst>
              <a:gd name="T0" fmla="*/ 0 w 9144000"/>
              <a:gd name="T1" fmla="*/ 677635 h 677544"/>
              <a:gd name="T2" fmla="*/ 9143984 w 9144000"/>
              <a:gd name="T3" fmla="*/ 677635 h 677544"/>
              <a:gd name="T4" fmla="*/ 9143984 w 9144000"/>
              <a:gd name="T5" fmla="*/ 0 h 677544"/>
              <a:gd name="T6" fmla="*/ 0 w 9144000"/>
              <a:gd name="T7" fmla="*/ 0 h 677544"/>
              <a:gd name="T8" fmla="*/ 0 w 9144000"/>
              <a:gd name="T9" fmla="*/ 677635 h 6775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44000"/>
              <a:gd name="T16" fmla="*/ 0 h 677544"/>
              <a:gd name="T17" fmla="*/ 9144000 w 9144000"/>
              <a:gd name="T18" fmla="*/ 677544 h 6775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44000" h="677544">
                <a:moveTo>
                  <a:pt x="0" y="677316"/>
                </a:moveTo>
                <a:lnTo>
                  <a:pt x="9143987" y="677316"/>
                </a:lnTo>
                <a:lnTo>
                  <a:pt x="9143987" y="0"/>
                </a:lnTo>
                <a:lnTo>
                  <a:pt x="0" y="0"/>
                </a:lnTo>
                <a:lnTo>
                  <a:pt x="0" y="677316"/>
                </a:lnTo>
                <a:close/>
              </a:path>
            </a:pathLst>
          </a:custGeom>
          <a:solidFill>
            <a:srgbClr val="9B8F7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598"/>
          <a:stretch/>
        </p:blipFill>
        <p:spPr bwMode="auto">
          <a:xfrm>
            <a:off x="323528" y="908720"/>
            <a:ext cx="8245089" cy="5863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377623" y="200834"/>
            <a:ext cx="8259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FFFFFF"/>
                </a:solidFill>
              </a:rPr>
              <a:t>РЕАЛИЗОВАНО: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FFFFFF"/>
                </a:solidFill>
              </a:rPr>
              <a:t>НОВОЛИПЕЦКИЙ  МЕАЛЛУРГИЧЕСКИЙ КОМБИНАТ</a:t>
            </a:r>
            <a:endParaRPr lang="ru-RU" altLang="ru-RU" sz="2000" b="1" dirty="0">
              <a:solidFill>
                <a:srgbClr val="FFFFFF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645024"/>
            <a:ext cx="5414145" cy="3901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3708"/>
          <a:stretch/>
        </p:blipFill>
        <p:spPr bwMode="auto">
          <a:xfrm>
            <a:off x="8431108" y="733"/>
            <a:ext cx="514210" cy="71128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64454625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5"/>
          <p:cNvSpPr>
            <a:spLocks/>
          </p:cNvSpPr>
          <p:nvPr/>
        </p:nvSpPr>
        <p:spPr bwMode="auto">
          <a:xfrm>
            <a:off x="-26043" y="733"/>
            <a:ext cx="9170043" cy="6857267"/>
          </a:xfrm>
          <a:custGeom>
            <a:avLst/>
            <a:gdLst>
              <a:gd name="T0" fmla="*/ 0 w 9144000"/>
              <a:gd name="T1" fmla="*/ 677635 h 677544"/>
              <a:gd name="T2" fmla="*/ 9143984 w 9144000"/>
              <a:gd name="T3" fmla="*/ 677635 h 677544"/>
              <a:gd name="T4" fmla="*/ 9143984 w 9144000"/>
              <a:gd name="T5" fmla="*/ 0 h 677544"/>
              <a:gd name="T6" fmla="*/ 0 w 9144000"/>
              <a:gd name="T7" fmla="*/ 0 h 677544"/>
              <a:gd name="T8" fmla="*/ 0 w 9144000"/>
              <a:gd name="T9" fmla="*/ 677635 h 6775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44000"/>
              <a:gd name="T16" fmla="*/ 0 h 677544"/>
              <a:gd name="T17" fmla="*/ 9144000 w 9144000"/>
              <a:gd name="T18" fmla="*/ 677544 h 6775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44000" h="677544">
                <a:moveTo>
                  <a:pt x="0" y="677316"/>
                </a:moveTo>
                <a:lnTo>
                  <a:pt x="9143987" y="677316"/>
                </a:lnTo>
                <a:lnTo>
                  <a:pt x="9143987" y="0"/>
                </a:lnTo>
                <a:lnTo>
                  <a:pt x="0" y="0"/>
                </a:lnTo>
                <a:lnTo>
                  <a:pt x="0" y="677316"/>
                </a:lnTo>
                <a:close/>
              </a:path>
            </a:pathLst>
          </a:custGeom>
          <a:solidFill>
            <a:srgbClr val="9B8F7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91242" y="404664"/>
            <a:ext cx="8259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FFFFFF"/>
                </a:solidFill>
              </a:rPr>
              <a:t>РЕАЛИЗОВАНО: ПАО </a:t>
            </a:r>
            <a:r>
              <a:rPr lang="ru-RU" altLang="ru-RU" sz="2000" b="1" dirty="0">
                <a:solidFill>
                  <a:srgbClr val="FFFFFF"/>
                </a:solidFill>
              </a:rPr>
              <a:t>«КАМАЗ»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FFFFFF"/>
                </a:solidFill>
              </a:rPr>
              <a:t> </a:t>
            </a:r>
            <a:endParaRPr lang="ru-RU" altLang="ru-RU" sz="2000" b="1" dirty="0">
              <a:solidFill>
                <a:srgbClr val="FFFFFF"/>
              </a:solidFill>
            </a:endParaRPr>
          </a:p>
        </p:txBody>
      </p:sp>
      <p:sp>
        <p:nvSpPr>
          <p:cNvPr id="25" name="Freeform 17"/>
          <p:cNvSpPr>
            <a:spLocks/>
          </p:cNvSpPr>
          <p:nvPr/>
        </p:nvSpPr>
        <p:spPr bwMode="auto">
          <a:xfrm>
            <a:off x="595147" y="1634667"/>
            <a:ext cx="337883" cy="538556"/>
          </a:xfrm>
          <a:custGeom>
            <a:avLst/>
            <a:gdLst>
              <a:gd name="T0" fmla="*/ 0 w 1796"/>
              <a:gd name="T1" fmla="*/ 0 h 3602"/>
              <a:gd name="T2" fmla="*/ 0 w 1796"/>
              <a:gd name="T3" fmla="*/ 964 h 3602"/>
              <a:gd name="T4" fmla="*/ 835 w 1796"/>
              <a:gd name="T5" fmla="*/ 1801 h 3602"/>
              <a:gd name="T6" fmla="*/ 0 w 1796"/>
              <a:gd name="T7" fmla="*/ 2638 h 3602"/>
              <a:gd name="T8" fmla="*/ 0 w 1796"/>
              <a:gd name="T9" fmla="*/ 3602 h 3602"/>
              <a:gd name="T10" fmla="*/ 1796 w 1796"/>
              <a:gd name="T11" fmla="*/ 1801 h 3602"/>
              <a:gd name="T12" fmla="*/ 0 w 1796"/>
              <a:gd name="T13" fmla="*/ 0 h 3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96" h="3602">
                <a:moveTo>
                  <a:pt x="0" y="0"/>
                </a:moveTo>
                <a:lnTo>
                  <a:pt x="0" y="964"/>
                </a:lnTo>
                <a:lnTo>
                  <a:pt x="835" y="1801"/>
                </a:lnTo>
                <a:lnTo>
                  <a:pt x="0" y="2638"/>
                </a:lnTo>
                <a:lnTo>
                  <a:pt x="0" y="3602"/>
                </a:lnTo>
                <a:lnTo>
                  <a:pt x="1796" y="18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bg-BG" sz="1716">
              <a:solidFill>
                <a:srgbClr val="44546A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8410" y="1082116"/>
            <a:ext cx="389363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FFFFFF"/>
                </a:solidFill>
              </a:rPr>
              <a:t>Единая </a:t>
            </a:r>
            <a:r>
              <a:rPr lang="ru-RU" sz="1400" dirty="0">
                <a:solidFill>
                  <a:srgbClr val="FFFFFF"/>
                </a:solidFill>
              </a:rPr>
              <a:t>информационно-справочная система </a:t>
            </a:r>
            <a:r>
              <a:rPr lang="ru-RU" sz="1400" dirty="0" smtClean="0">
                <a:solidFill>
                  <a:srgbClr val="FFFFFF"/>
                </a:solidFill>
              </a:rPr>
              <a:t>включает:</a:t>
            </a:r>
            <a:endParaRPr lang="ru-RU" sz="1400" dirty="0">
              <a:solidFill>
                <a:srgbClr val="FFFFFF"/>
              </a:solidFill>
            </a:endParaRPr>
          </a:p>
          <a:p>
            <a:pPr marL="628650" indent="-18097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FFFFFF"/>
                </a:solidFill>
              </a:rPr>
              <a:t>  </a:t>
            </a:r>
            <a:r>
              <a:rPr lang="ru-RU" sz="1400" dirty="0" smtClean="0">
                <a:solidFill>
                  <a:srgbClr val="FFFFFF"/>
                </a:solidFill>
              </a:rPr>
              <a:t>НТД федерального уровня</a:t>
            </a:r>
            <a:endParaRPr lang="ru-RU" sz="1400" dirty="0">
              <a:solidFill>
                <a:srgbClr val="FFFFFF"/>
              </a:solidFill>
            </a:endParaRPr>
          </a:p>
          <a:p>
            <a:pPr marL="628650" indent="-18097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FFFFFF"/>
                </a:solidFill>
              </a:rPr>
              <a:t>  международные и зарубежные </a:t>
            </a:r>
            <a:r>
              <a:rPr lang="ru-RU" sz="1400" dirty="0" smtClean="0">
                <a:solidFill>
                  <a:srgbClr val="FFFFFF"/>
                </a:solidFill>
              </a:rPr>
              <a:t>стандарты </a:t>
            </a:r>
            <a:r>
              <a:rPr lang="ru-RU" sz="1400" smtClean="0">
                <a:solidFill>
                  <a:srgbClr val="FFFFFF"/>
                </a:solidFill>
              </a:rPr>
              <a:t>(картотека)</a:t>
            </a:r>
            <a:endParaRPr lang="ru-RU" sz="1400" dirty="0">
              <a:solidFill>
                <a:srgbClr val="FFFFFF"/>
              </a:solidFill>
            </a:endParaRPr>
          </a:p>
          <a:p>
            <a:pPr marL="628650" indent="-18097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FFFFFF"/>
                </a:solidFill>
              </a:rPr>
              <a:t>  стандарты и документы ПАО «КАМАЗ</a:t>
            </a:r>
            <a:r>
              <a:rPr lang="ru-RU" sz="1400" dirty="0" smtClean="0">
                <a:solidFill>
                  <a:srgbClr val="FFFFFF"/>
                </a:solidFill>
              </a:rPr>
              <a:t>»</a:t>
            </a:r>
            <a:endParaRPr lang="ru-RU" sz="1400" dirty="0">
              <a:solidFill>
                <a:srgbClr val="FFFFFF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242" y="2682554"/>
            <a:ext cx="5015710" cy="3594174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32740" y="5057068"/>
            <a:ext cx="36942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FFFFFF"/>
                </a:solidFill>
              </a:rPr>
              <a:t>Информационно-справочная </a:t>
            </a:r>
            <a:r>
              <a:rPr lang="ru-RU" sz="1400" dirty="0">
                <a:solidFill>
                  <a:srgbClr val="FFFFFF"/>
                </a:solidFill>
              </a:rPr>
              <a:t>система нормативных документов ПАО «</a:t>
            </a:r>
            <a:r>
              <a:rPr lang="ru-RU" sz="1400" dirty="0" smtClean="0">
                <a:solidFill>
                  <a:srgbClr val="FFFFFF"/>
                </a:solidFill>
              </a:rPr>
              <a:t>КАМАЗ» признана </a:t>
            </a:r>
            <a:r>
              <a:rPr lang="ru-RU" sz="1400" dirty="0">
                <a:solidFill>
                  <a:srgbClr val="FFFFFF"/>
                </a:solidFill>
              </a:rPr>
              <a:t>легитимным источником для работы всех </a:t>
            </a:r>
            <a:r>
              <a:rPr lang="ru-RU" sz="1400" dirty="0" smtClean="0">
                <a:solidFill>
                  <a:srgbClr val="FFFFFF"/>
                </a:solidFill>
              </a:rPr>
              <a:t>специалистов компании </a:t>
            </a:r>
          </a:p>
          <a:p>
            <a:r>
              <a:rPr lang="ru-RU" sz="1400" dirty="0" smtClean="0">
                <a:solidFill>
                  <a:srgbClr val="FFFFFF"/>
                </a:solidFill>
              </a:rPr>
              <a:t>и </a:t>
            </a:r>
            <a:r>
              <a:rPr lang="ru-RU" sz="1400" dirty="0">
                <a:solidFill>
                  <a:srgbClr val="FFFFFF"/>
                </a:solidFill>
              </a:rPr>
              <a:t>внесена в Стандарт работы </a:t>
            </a:r>
            <a:r>
              <a:rPr lang="ru-RU" sz="1400" dirty="0" smtClean="0">
                <a:solidFill>
                  <a:srgbClr val="FFFFFF"/>
                </a:solidFill>
              </a:rPr>
              <a:t>предприятия</a:t>
            </a:r>
            <a:endParaRPr lang="ru-RU" sz="1400" dirty="0">
              <a:solidFill>
                <a:srgbClr val="FFFFFF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402"/>
          <a:stretch/>
        </p:blipFill>
        <p:spPr bwMode="auto">
          <a:xfrm>
            <a:off x="3924672" y="1148906"/>
            <a:ext cx="4951460" cy="3360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3708"/>
          <a:stretch/>
        </p:blipFill>
        <p:spPr bwMode="auto">
          <a:xfrm>
            <a:off x="8431108" y="733"/>
            <a:ext cx="514210" cy="71128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40568" y="4437112"/>
            <a:ext cx="3876675" cy="332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35675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8" descr="Кристал-0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952"/>
            <a:ext cx="9144000" cy="683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Рисунок 55" descr="KODEKS_LOGO-0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628573"/>
            <a:ext cx="534988" cy="15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3"/>
          <p:cNvGrpSpPr>
            <a:grpSpLocks/>
          </p:cNvGrpSpPr>
          <p:nvPr/>
        </p:nvGrpSpPr>
        <p:grpSpPr bwMode="auto">
          <a:xfrm>
            <a:off x="5116510" y="5357826"/>
            <a:ext cx="4027490" cy="888253"/>
            <a:chOff x="4729203" y="4861344"/>
            <a:chExt cx="4027288" cy="910123"/>
          </a:xfrm>
        </p:grpSpPr>
        <p:sp>
          <p:nvSpPr>
            <p:cNvPr id="8255" name="object 6"/>
            <p:cNvSpPr>
              <a:spLocks/>
            </p:cNvSpPr>
            <p:nvPr/>
          </p:nvSpPr>
          <p:spPr bwMode="auto">
            <a:xfrm>
              <a:off x="5603081" y="5556838"/>
              <a:ext cx="3153410" cy="214629"/>
            </a:xfrm>
            <a:custGeom>
              <a:avLst/>
              <a:gdLst>
                <a:gd name="T0" fmla="*/ 3129364 w 3153409"/>
                <a:gd name="T1" fmla="*/ 0 h 214629"/>
                <a:gd name="T2" fmla="*/ 439045 w 3153409"/>
                <a:gd name="T3" fmla="*/ 0 h 214629"/>
                <a:gd name="T4" fmla="*/ 421365 w 3153409"/>
                <a:gd name="T5" fmla="*/ 916 h 214629"/>
                <a:gd name="T6" fmla="*/ 375583 w 3153409"/>
                <a:gd name="T7" fmla="*/ 11658 h 214629"/>
                <a:gd name="T8" fmla="*/ 5581 w 3153409"/>
                <a:gd name="T9" fmla="*/ 202552 h 214629"/>
                <a:gd name="T10" fmla="*/ 0 w 3153409"/>
                <a:gd name="T11" fmla="*/ 207085 h 214629"/>
                <a:gd name="T12" fmla="*/ 1573 w 3153409"/>
                <a:gd name="T13" fmla="*/ 210791 h 214629"/>
                <a:gd name="T14" fmla="*/ 9715 w 3153409"/>
                <a:gd name="T15" fmla="*/ 213292 h 214629"/>
                <a:gd name="T16" fmla="*/ 23844 w 3153409"/>
                <a:gd name="T17" fmla="*/ 214210 h 214629"/>
                <a:gd name="T18" fmla="*/ 2714162 w 3153409"/>
                <a:gd name="T19" fmla="*/ 214210 h 214629"/>
                <a:gd name="T20" fmla="*/ 2765608 w 3153409"/>
                <a:gd name="T21" fmla="*/ 207085 h 214629"/>
                <a:gd name="T22" fmla="*/ 3147626 w 3153409"/>
                <a:gd name="T23" fmla="*/ 11658 h 214629"/>
                <a:gd name="T24" fmla="*/ 3153208 w 3153409"/>
                <a:gd name="T25" fmla="*/ 7120 h 214629"/>
                <a:gd name="T26" fmla="*/ 3151634 w 3153409"/>
                <a:gd name="T27" fmla="*/ 3414 h 214629"/>
                <a:gd name="T28" fmla="*/ 3143492 w 3153409"/>
                <a:gd name="T29" fmla="*/ 916 h 214629"/>
                <a:gd name="T30" fmla="*/ 3129364 w 3153409"/>
                <a:gd name="T31" fmla="*/ 0 h 21462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153409"/>
                <a:gd name="T49" fmla="*/ 0 h 214629"/>
                <a:gd name="T50" fmla="*/ 3153409 w 3153409"/>
                <a:gd name="T51" fmla="*/ 214629 h 21462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153409" h="214629">
                  <a:moveTo>
                    <a:pt x="3129362" y="0"/>
                  </a:moveTo>
                  <a:lnTo>
                    <a:pt x="439045" y="0"/>
                  </a:lnTo>
                  <a:lnTo>
                    <a:pt x="421365" y="916"/>
                  </a:lnTo>
                  <a:lnTo>
                    <a:pt x="375583" y="11658"/>
                  </a:lnTo>
                  <a:lnTo>
                    <a:pt x="5581" y="202552"/>
                  </a:lnTo>
                  <a:lnTo>
                    <a:pt x="0" y="207085"/>
                  </a:lnTo>
                  <a:lnTo>
                    <a:pt x="1573" y="210791"/>
                  </a:lnTo>
                  <a:lnTo>
                    <a:pt x="9715" y="213292"/>
                  </a:lnTo>
                  <a:lnTo>
                    <a:pt x="23844" y="214210"/>
                  </a:lnTo>
                  <a:lnTo>
                    <a:pt x="2714161" y="214210"/>
                  </a:lnTo>
                  <a:lnTo>
                    <a:pt x="2765606" y="207085"/>
                  </a:lnTo>
                  <a:lnTo>
                    <a:pt x="3147624" y="11658"/>
                  </a:lnTo>
                  <a:lnTo>
                    <a:pt x="3153206" y="7120"/>
                  </a:lnTo>
                  <a:lnTo>
                    <a:pt x="3151633" y="3414"/>
                  </a:lnTo>
                  <a:lnTo>
                    <a:pt x="3143490" y="916"/>
                  </a:lnTo>
                  <a:lnTo>
                    <a:pt x="3129362" y="0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6" name="object 10"/>
            <p:cNvSpPr/>
            <p:nvPr/>
          </p:nvSpPr>
          <p:spPr>
            <a:xfrm>
              <a:off x="4729203" y="4861344"/>
              <a:ext cx="3360570" cy="910123"/>
            </a:xfrm>
            <a:custGeom>
              <a:avLst/>
              <a:gdLst/>
              <a:ahLst/>
              <a:cxnLst/>
              <a:rect l="l" t="t" r="r" b="b"/>
              <a:pathLst>
                <a:path w="3361054" h="909954">
                  <a:moveTo>
                    <a:pt x="3311055" y="0"/>
                  </a:moveTo>
                  <a:lnTo>
                    <a:pt x="49529" y="0"/>
                  </a:lnTo>
                  <a:lnTo>
                    <a:pt x="30244" y="3896"/>
                  </a:lnTo>
                  <a:lnTo>
                    <a:pt x="14501" y="14519"/>
                  </a:lnTo>
                  <a:lnTo>
                    <a:pt x="3890" y="30271"/>
                  </a:lnTo>
                  <a:lnTo>
                    <a:pt x="0" y="49555"/>
                  </a:lnTo>
                  <a:lnTo>
                    <a:pt x="0" y="860170"/>
                  </a:lnTo>
                  <a:lnTo>
                    <a:pt x="3890" y="879440"/>
                  </a:lnTo>
                  <a:lnTo>
                    <a:pt x="14501" y="895184"/>
                  </a:lnTo>
                  <a:lnTo>
                    <a:pt x="30244" y="905805"/>
                  </a:lnTo>
                  <a:lnTo>
                    <a:pt x="49529" y="909701"/>
                  </a:lnTo>
                  <a:lnTo>
                    <a:pt x="3311055" y="909701"/>
                  </a:lnTo>
                  <a:lnTo>
                    <a:pt x="3330334" y="905805"/>
                  </a:lnTo>
                  <a:lnTo>
                    <a:pt x="3346078" y="895184"/>
                  </a:lnTo>
                  <a:lnTo>
                    <a:pt x="3356692" y="879440"/>
                  </a:lnTo>
                  <a:lnTo>
                    <a:pt x="3360585" y="860170"/>
                  </a:lnTo>
                  <a:lnTo>
                    <a:pt x="3360585" y="49555"/>
                  </a:lnTo>
                  <a:lnTo>
                    <a:pt x="3356692" y="30271"/>
                  </a:lnTo>
                  <a:lnTo>
                    <a:pt x="3346078" y="14519"/>
                  </a:lnTo>
                  <a:lnTo>
                    <a:pt x="3330334" y="3896"/>
                  </a:lnTo>
                  <a:lnTo>
                    <a:pt x="3311055" y="0"/>
                  </a:lnTo>
                  <a:close/>
                </a:path>
              </a:pathLst>
            </a:custGeom>
            <a:solidFill>
              <a:srgbClr val="9B8F7F"/>
            </a:solidFill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spc="-15" dirty="0">
                  <a:solidFill>
                    <a:srgbClr val="FFFFFF"/>
                  </a:solidFill>
                  <a:latin typeface="+mn-lt"/>
                  <a:cs typeface="Calibri"/>
                </a:rPr>
                <a:t>ПОРТАЛ  </a:t>
              </a:r>
              <a:r>
                <a:rPr lang="ru-RU" b="1" spc="-15" dirty="0" smtClean="0">
                  <a:solidFill>
                    <a:srgbClr val="FFFFFF"/>
                  </a:solidFill>
                  <a:latin typeface="+mn-lt"/>
                  <a:cs typeface="Calibri"/>
                </a:rPr>
                <a:t>ОБСУЖДЕНИЯ, СОГЛАСОВАНИЯ НТД</a:t>
              </a:r>
              <a:endParaRPr lang="ru-RU" dirty="0">
                <a:latin typeface="+mn-lt"/>
                <a:cs typeface="Calibri"/>
              </a:endParaRPr>
            </a:p>
          </p:txBody>
        </p:sp>
      </p:grpSp>
      <p:grpSp>
        <p:nvGrpSpPr>
          <p:cNvPr id="3" name="Группа 20"/>
          <p:cNvGrpSpPr>
            <a:grpSpLocks/>
          </p:cNvGrpSpPr>
          <p:nvPr/>
        </p:nvGrpSpPr>
        <p:grpSpPr bwMode="auto">
          <a:xfrm>
            <a:off x="852621" y="5048070"/>
            <a:ext cx="3287331" cy="1309888"/>
            <a:chOff x="1442909" y="4959349"/>
            <a:chExt cx="3158301" cy="965451"/>
          </a:xfrm>
        </p:grpSpPr>
        <p:sp>
          <p:nvSpPr>
            <p:cNvPr id="8252" name="object 7"/>
            <p:cNvSpPr>
              <a:spLocks noChangeArrowheads="1"/>
            </p:cNvSpPr>
            <p:nvPr/>
          </p:nvSpPr>
          <p:spPr bwMode="auto">
            <a:xfrm>
              <a:off x="1447800" y="5492750"/>
              <a:ext cx="3153410" cy="214629"/>
            </a:xfrm>
            <a:custGeom>
              <a:avLst/>
              <a:gdLst>
                <a:gd name="T0" fmla="*/ 0 w 3153410"/>
                <a:gd name="T1" fmla="*/ 0 h 214629"/>
                <a:gd name="T2" fmla="*/ 3153410 w 3153410"/>
                <a:gd name="T3" fmla="*/ 214629 h 214629"/>
              </a:gdLst>
              <a:ahLst/>
              <a:cxnLst/>
              <a:rect l="T0" t="T1" r="T2" b="T3"/>
              <a:pathLst>
                <a:path w="3153410" h="214629">
                  <a:moveTo>
                    <a:pt x="3129362" y="0"/>
                  </a:moveTo>
                  <a:lnTo>
                    <a:pt x="439045" y="0"/>
                  </a:lnTo>
                  <a:lnTo>
                    <a:pt x="421365" y="916"/>
                  </a:lnTo>
                  <a:lnTo>
                    <a:pt x="375583" y="11658"/>
                  </a:lnTo>
                  <a:lnTo>
                    <a:pt x="5581" y="202552"/>
                  </a:lnTo>
                  <a:lnTo>
                    <a:pt x="0" y="207085"/>
                  </a:lnTo>
                  <a:lnTo>
                    <a:pt x="1573" y="210791"/>
                  </a:lnTo>
                  <a:lnTo>
                    <a:pt x="9715" y="213292"/>
                  </a:lnTo>
                  <a:lnTo>
                    <a:pt x="23844" y="214210"/>
                  </a:lnTo>
                  <a:lnTo>
                    <a:pt x="2714161" y="214210"/>
                  </a:lnTo>
                  <a:lnTo>
                    <a:pt x="2765606" y="207085"/>
                  </a:lnTo>
                  <a:lnTo>
                    <a:pt x="3147624" y="11658"/>
                  </a:lnTo>
                  <a:lnTo>
                    <a:pt x="3153206" y="7120"/>
                  </a:lnTo>
                  <a:lnTo>
                    <a:pt x="3151633" y="3414"/>
                  </a:lnTo>
                  <a:lnTo>
                    <a:pt x="3143490" y="916"/>
                  </a:lnTo>
                  <a:lnTo>
                    <a:pt x="3129362" y="0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ru-RU">
                  <a:latin typeface="Calibri" pitchFamily="34" charset="0"/>
                </a:rPr>
                <a:t>11</a:t>
              </a:r>
            </a:p>
          </p:txBody>
        </p:sp>
        <p:sp>
          <p:nvSpPr>
            <p:cNvPr id="8253" name="object 12"/>
            <p:cNvSpPr>
              <a:spLocks/>
            </p:cNvSpPr>
            <p:nvPr/>
          </p:nvSpPr>
          <p:spPr bwMode="auto">
            <a:xfrm>
              <a:off x="1442909" y="4959349"/>
              <a:ext cx="3073094" cy="965451"/>
            </a:xfrm>
            <a:custGeom>
              <a:avLst/>
              <a:gdLst>
                <a:gd name="T0" fmla="*/ 2736506 w 2777490"/>
                <a:gd name="T1" fmla="*/ 0 h 751839"/>
                <a:gd name="T2" fmla="*/ 40932 w 2777490"/>
                <a:gd name="T3" fmla="*/ 0 h 751839"/>
                <a:gd name="T4" fmla="*/ 24994 w 2777490"/>
                <a:gd name="T5" fmla="*/ 3218 h 751839"/>
                <a:gd name="T6" fmla="*/ 11984 w 2777490"/>
                <a:gd name="T7" fmla="*/ 11995 h 751839"/>
                <a:gd name="T8" fmla="*/ 3214 w 2777490"/>
                <a:gd name="T9" fmla="*/ 25010 h 751839"/>
                <a:gd name="T10" fmla="*/ 0 w 2777490"/>
                <a:gd name="T11" fmla="*/ 40944 h 751839"/>
                <a:gd name="T12" fmla="*/ 0 w 2777490"/>
                <a:gd name="T13" fmla="*/ 710908 h 751839"/>
                <a:gd name="T14" fmla="*/ 3214 w 2777490"/>
                <a:gd name="T15" fmla="*/ 726838 h 751839"/>
                <a:gd name="T16" fmla="*/ 11984 w 2777490"/>
                <a:gd name="T17" fmla="*/ 739853 h 751839"/>
                <a:gd name="T18" fmla="*/ 24994 w 2777490"/>
                <a:gd name="T19" fmla="*/ 748633 h 751839"/>
                <a:gd name="T20" fmla="*/ 40932 w 2777490"/>
                <a:gd name="T21" fmla="*/ 751853 h 751839"/>
                <a:gd name="T22" fmla="*/ 2736506 w 2777490"/>
                <a:gd name="T23" fmla="*/ 751853 h 751839"/>
                <a:gd name="T24" fmla="*/ 2752446 w 2777490"/>
                <a:gd name="T25" fmla="*/ 748633 h 751839"/>
                <a:gd name="T26" fmla="*/ 2765460 w 2777490"/>
                <a:gd name="T27" fmla="*/ 739853 h 751839"/>
                <a:gd name="T28" fmla="*/ 2774234 w 2777490"/>
                <a:gd name="T29" fmla="*/ 726838 h 751839"/>
                <a:gd name="T30" fmla="*/ 2777450 w 2777490"/>
                <a:gd name="T31" fmla="*/ 710908 h 751839"/>
                <a:gd name="T32" fmla="*/ 2777450 w 2777490"/>
                <a:gd name="T33" fmla="*/ 40944 h 751839"/>
                <a:gd name="T34" fmla="*/ 2774234 w 2777490"/>
                <a:gd name="T35" fmla="*/ 25010 h 751839"/>
                <a:gd name="T36" fmla="*/ 2765460 w 2777490"/>
                <a:gd name="T37" fmla="*/ 11995 h 751839"/>
                <a:gd name="T38" fmla="*/ 2752446 w 2777490"/>
                <a:gd name="T39" fmla="*/ 3218 h 751839"/>
                <a:gd name="T40" fmla="*/ 2736506 w 2777490"/>
                <a:gd name="T41" fmla="*/ 0 h 75183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777490"/>
                <a:gd name="T64" fmla="*/ 0 h 751839"/>
                <a:gd name="T65" fmla="*/ 2777490 w 2777490"/>
                <a:gd name="T66" fmla="*/ 751839 h 75183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777490" h="751839">
                  <a:moveTo>
                    <a:pt x="2736507" y="0"/>
                  </a:moveTo>
                  <a:lnTo>
                    <a:pt x="40932" y="0"/>
                  </a:lnTo>
                  <a:lnTo>
                    <a:pt x="24994" y="3218"/>
                  </a:lnTo>
                  <a:lnTo>
                    <a:pt x="11984" y="11995"/>
                  </a:lnTo>
                  <a:lnTo>
                    <a:pt x="3214" y="25010"/>
                  </a:lnTo>
                  <a:lnTo>
                    <a:pt x="0" y="40944"/>
                  </a:lnTo>
                  <a:lnTo>
                    <a:pt x="0" y="710907"/>
                  </a:lnTo>
                  <a:lnTo>
                    <a:pt x="3214" y="726837"/>
                  </a:lnTo>
                  <a:lnTo>
                    <a:pt x="11984" y="739852"/>
                  </a:lnTo>
                  <a:lnTo>
                    <a:pt x="24994" y="748632"/>
                  </a:lnTo>
                  <a:lnTo>
                    <a:pt x="40932" y="751852"/>
                  </a:lnTo>
                  <a:lnTo>
                    <a:pt x="2736507" y="751852"/>
                  </a:lnTo>
                  <a:lnTo>
                    <a:pt x="2752446" y="748632"/>
                  </a:lnTo>
                  <a:lnTo>
                    <a:pt x="2765461" y="739852"/>
                  </a:lnTo>
                  <a:lnTo>
                    <a:pt x="2774235" y="726837"/>
                  </a:lnTo>
                  <a:lnTo>
                    <a:pt x="2777451" y="710907"/>
                  </a:lnTo>
                  <a:lnTo>
                    <a:pt x="2777451" y="40944"/>
                  </a:lnTo>
                  <a:lnTo>
                    <a:pt x="2774235" y="25010"/>
                  </a:lnTo>
                  <a:lnTo>
                    <a:pt x="2765461" y="11995"/>
                  </a:lnTo>
                  <a:lnTo>
                    <a:pt x="2752446" y="3218"/>
                  </a:lnTo>
                  <a:lnTo>
                    <a:pt x="2736507" y="0"/>
                  </a:lnTo>
                  <a:close/>
                </a:path>
              </a:pathLst>
            </a:custGeom>
            <a:solidFill>
              <a:srgbClr val="9B8F7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ru-RU" dirty="0"/>
            </a:p>
          </p:txBody>
        </p:sp>
        <p:sp>
          <p:nvSpPr>
            <p:cNvPr id="24" name="object 13"/>
            <p:cNvSpPr txBox="1"/>
            <p:nvPr/>
          </p:nvSpPr>
          <p:spPr>
            <a:xfrm>
              <a:off x="1723266" y="4997205"/>
              <a:ext cx="2263523" cy="90738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127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spc="-15" dirty="0" smtClean="0">
                  <a:solidFill>
                    <a:srgbClr val="FFFFFF"/>
                  </a:solidFill>
                  <a:latin typeface="Calibri"/>
                  <a:cs typeface="Calibri"/>
                </a:rPr>
                <a:t>ЮРИДИЧЕСКИ ЗНАЧИМОЕ </a:t>
              </a:r>
              <a:r>
                <a:rPr sz="2000" b="1" spc="-15" dirty="0" smtClean="0">
                  <a:solidFill>
                    <a:srgbClr val="FFFFFF"/>
                  </a:solidFill>
                  <a:latin typeface="Calibri"/>
                  <a:cs typeface="Calibri"/>
                </a:rPr>
                <a:t>СОГЛАСОВАНИЕ</a:t>
              </a:r>
              <a:r>
                <a:rPr lang="ru-RU" sz="2000" b="1" spc="-15" dirty="0" smtClean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</a:p>
            <a:p>
              <a:pPr marL="127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spc="-15" dirty="0" smtClean="0">
                  <a:solidFill>
                    <a:srgbClr val="FFFFFF"/>
                  </a:solidFill>
                  <a:latin typeface="Calibri"/>
                  <a:cs typeface="Calibri"/>
                </a:rPr>
                <a:t>И УТВЕРЖДЕНИЕ</a:t>
              </a:r>
              <a:r>
                <a:rPr sz="2000" b="1" spc="-75" smtClean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2000" b="1" spc="-15" smtClean="0">
                  <a:solidFill>
                    <a:srgbClr val="FFFFFF"/>
                  </a:solidFill>
                  <a:latin typeface="Calibri"/>
                  <a:cs typeface="Calibri"/>
                </a:rPr>
                <a:t>Н</a:t>
              </a:r>
              <a:r>
                <a:rPr lang="ru-RU" sz="2000" b="1" spc="-15" dirty="0" smtClean="0">
                  <a:solidFill>
                    <a:srgbClr val="FFFFFF"/>
                  </a:solidFill>
                  <a:latin typeface="Calibri"/>
                  <a:cs typeface="Calibri"/>
                </a:rPr>
                <a:t>Т</a:t>
              </a:r>
              <a:r>
                <a:rPr sz="2000" b="1" spc="-15" smtClean="0">
                  <a:solidFill>
                    <a:srgbClr val="FFFFFF"/>
                  </a:solidFill>
                  <a:latin typeface="Calibri"/>
                  <a:cs typeface="Calibri"/>
                </a:rPr>
                <a:t>Д</a:t>
              </a:r>
              <a:endParaRPr sz="2000" dirty="0">
                <a:latin typeface="Calibri"/>
                <a:cs typeface="Calibri"/>
              </a:endParaRPr>
            </a:p>
          </p:txBody>
        </p:sp>
      </p:grpSp>
      <p:grpSp>
        <p:nvGrpSpPr>
          <p:cNvPr id="4" name="Группа 24"/>
          <p:cNvGrpSpPr>
            <a:grpSpLocks/>
          </p:cNvGrpSpPr>
          <p:nvPr/>
        </p:nvGrpSpPr>
        <p:grpSpPr bwMode="auto">
          <a:xfrm>
            <a:off x="836614" y="1057223"/>
            <a:ext cx="3533775" cy="837098"/>
            <a:chOff x="836256" y="599110"/>
            <a:chExt cx="3534722" cy="857287"/>
          </a:xfrm>
        </p:grpSpPr>
        <p:sp>
          <p:nvSpPr>
            <p:cNvPr id="8250" name="object 14"/>
            <p:cNvSpPr>
              <a:spLocks/>
            </p:cNvSpPr>
            <p:nvPr/>
          </p:nvSpPr>
          <p:spPr bwMode="auto">
            <a:xfrm>
              <a:off x="1217568" y="1241768"/>
              <a:ext cx="3153410" cy="214629"/>
            </a:xfrm>
            <a:custGeom>
              <a:avLst/>
              <a:gdLst>
                <a:gd name="T0" fmla="*/ 3129362 w 3153410"/>
                <a:gd name="T1" fmla="*/ 0 h 214630"/>
                <a:gd name="T2" fmla="*/ 439057 w 3153410"/>
                <a:gd name="T3" fmla="*/ 0 h 214630"/>
                <a:gd name="T4" fmla="*/ 421371 w 3153410"/>
                <a:gd name="T5" fmla="*/ 916 h 214630"/>
                <a:gd name="T6" fmla="*/ 375595 w 3153410"/>
                <a:gd name="T7" fmla="*/ 11658 h 214630"/>
                <a:gd name="T8" fmla="*/ 5581 w 3153410"/>
                <a:gd name="T9" fmla="*/ 202551 h 214630"/>
                <a:gd name="T10" fmla="*/ 0 w 3153410"/>
                <a:gd name="T11" fmla="*/ 207084 h 214630"/>
                <a:gd name="T12" fmla="*/ 1573 w 3153410"/>
                <a:gd name="T13" fmla="*/ 210790 h 214630"/>
                <a:gd name="T14" fmla="*/ 9715 w 3153410"/>
                <a:gd name="T15" fmla="*/ 213291 h 214630"/>
                <a:gd name="T16" fmla="*/ 23844 w 3153410"/>
                <a:gd name="T17" fmla="*/ 214209 h 214630"/>
                <a:gd name="T18" fmla="*/ 2714160 w 3153410"/>
                <a:gd name="T19" fmla="*/ 214209 h 214630"/>
                <a:gd name="T20" fmla="*/ 2765614 w 3153410"/>
                <a:gd name="T21" fmla="*/ 207084 h 214630"/>
                <a:gd name="T22" fmla="*/ 3147624 w 3153410"/>
                <a:gd name="T23" fmla="*/ 11658 h 214630"/>
                <a:gd name="T24" fmla="*/ 3153210 w 3153410"/>
                <a:gd name="T25" fmla="*/ 7120 h 214630"/>
                <a:gd name="T26" fmla="*/ 3151638 w 3153410"/>
                <a:gd name="T27" fmla="*/ 3414 h 214630"/>
                <a:gd name="T28" fmla="*/ 3143492 w 3153410"/>
                <a:gd name="T29" fmla="*/ 916 h 214630"/>
                <a:gd name="T30" fmla="*/ 3129362 w 3153410"/>
                <a:gd name="T31" fmla="*/ 0 h 21463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153410"/>
                <a:gd name="T49" fmla="*/ 0 h 214630"/>
                <a:gd name="T50" fmla="*/ 3153410 w 3153410"/>
                <a:gd name="T51" fmla="*/ 214630 h 21463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153410" h="214630">
                  <a:moveTo>
                    <a:pt x="3129362" y="0"/>
                  </a:moveTo>
                  <a:lnTo>
                    <a:pt x="439057" y="0"/>
                  </a:lnTo>
                  <a:lnTo>
                    <a:pt x="421371" y="916"/>
                  </a:lnTo>
                  <a:lnTo>
                    <a:pt x="375595" y="11658"/>
                  </a:lnTo>
                  <a:lnTo>
                    <a:pt x="5581" y="202552"/>
                  </a:lnTo>
                  <a:lnTo>
                    <a:pt x="0" y="207085"/>
                  </a:lnTo>
                  <a:lnTo>
                    <a:pt x="1573" y="210791"/>
                  </a:lnTo>
                  <a:lnTo>
                    <a:pt x="9715" y="213292"/>
                  </a:lnTo>
                  <a:lnTo>
                    <a:pt x="23844" y="214210"/>
                  </a:lnTo>
                  <a:lnTo>
                    <a:pt x="2714161" y="214210"/>
                  </a:lnTo>
                  <a:lnTo>
                    <a:pt x="2765614" y="207085"/>
                  </a:lnTo>
                  <a:lnTo>
                    <a:pt x="3147624" y="11658"/>
                  </a:lnTo>
                  <a:lnTo>
                    <a:pt x="3153211" y="7120"/>
                  </a:lnTo>
                  <a:lnTo>
                    <a:pt x="3151638" y="3414"/>
                  </a:lnTo>
                  <a:lnTo>
                    <a:pt x="3143492" y="916"/>
                  </a:lnTo>
                  <a:lnTo>
                    <a:pt x="3129362" y="0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8251" name="object 17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836256" y="599110"/>
              <a:ext cx="3164735" cy="857287"/>
            </a:xfrm>
            <a:custGeom>
              <a:avLst/>
              <a:gdLst>
                <a:gd name="T0" fmla="*/ 0 w 3165475"/>
                <a:gd name="T1" fmla="*/ 0 h 857250"/>
                <a:gd name="T2" fmla="*/ 3165475 w 3165475"/>
                <a:gd name="T3" fmla="*/ 857250 h 857250"/>
              </a:gdLst>
              <a:ahLst/>
              <a:cxnLst/>
              <a:rect l="T0" t="T1" r="T2" b="T3"/>
              <a:pathLst>
                <a:path w="3165475" h="857250">
                  <a:moveTo>
                    <a:pt x="3118739" y="0"/>
                  </a:moveTo>
                  <a:lnTo>
                    <a:pt x="46659" y="0"/>
                  </a:lnTo>
                  <a:lnTo>
                    <a:pt x="28492" y="3668"/>
                  </a:lnTo>
                  <a:lnTo>
                    <a:pt x="13662" y="13671"/>
                  </a:lnTo>
                  <a:lnTo>
                    <a:pt x="3665" y="28503"/>
                  </a:lnTo>
                  <a:lnTo>
                    <a:pt x="0" y="46659"/>
                  </a:lnTo>
                  <a:lnTo>
                    <a:pt x="0" y="810209"/>
                  </a:lnTo>
                  <a:lnTo>
                    <a:pt x="3665" y="828360"/>
                  </a:lnTo>
                  <a:lnTo>
                    <a:pt x="13662" y="843192"/>
                  </a:lnTo>
                  <a:lnTo>
                    <a:pt x="28492" y="853198"/>
                  </a:lnTo>
                  <a:lnTo>
                    <a:pt x="46659" y="856869"/>
                  </a:lnTo>
                  <a:lnTo>
                    <a:pt x="3118739" y="856869"/>
                  </a:lnTo>
                  <a:lnTo>
                    <a:pt x="3136900" y="853198"/>
                  </a:lnTo>
                  <a:lnTo>
                    <a:pt x="3151732" y="843192"/>
                  </a:lnTo>
                  <a:lnTo>
                    <a:pt x="3161731" y="828360"/>
                  </a:lnTo>
                  <a:lnTo>
                    <a:pt x="3165398" y="810209"/>
                  </a:lnTo>
                  <a:lnTo>
                    <a:pt x="3165398" y="46659"/>
                  </a:lnTo>
                  <a:lnTo>
                    <a:pt x="3161731" y="28503"/>
                  </a:lnTo>
                  <a:lnTo>
                    <a:pt x="3151732" y="13671"/>
                  </a:lnTo>
                  <a:lnTo>
                    <a:pt x="3136900" y="3668"/>
                  </a:lnTo>
                  <a:lnTo>
                    <a:pt x="3118739" y="0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ru-RU" b="1" dirty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АРМ</a:t>
              </a:r>
              <a:endParaRPr lang="ru-RU" dirty="0">
                <a:latin typeface="Calibri" pitchFamily="34" charset="0"/>
                <a:cs typeface="Calibri" pitchFamily="34" charset="0"/>
              </a:endParaRPr>
            </a:p>
            <a:p>
              <a:pPr algn="ctr"/>
              <a:r>
                <a:rPr lang="ru-RU" b="1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ОТДЕЛА СТАНДАРТИЗАЦИИ</a:t>
              </a:r>
              <a:endParaRPr lang="ru-RU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5" name="Группа 28"/>
          <p:cNvGrpSpPr>
            <a:grpSpLocks/>
          </p:cNvGrpSpPr>
          <p:nvPr/>
        </p:nvGrpSpPr>
        <p:grpSpPr bwMode="auto">
          <a:xfrm>
            <a:off x="5293220" y="1000108"/>
            <a:ext cx="3743275" cy="734786"/>
            <a:chOff x="5310019" y="704126"/>
            <a:chExt cx="3385741" cy="752271"/>
          </a:xfrm>
        </p:grpSpPr>
        <p:sp>
          <p:nvSpPr>
            <p:cNvPr id="8247" name="object 15"/>
            <p:cNvSpPr>
              <a:spLocks/>
            </p:cNvSpPr>
            <p:nvPr/>
          </p:nvSpPr>
          <p:spPr bwMode="auto">
            <a:xfrm>
              <a:off x="5542350" y="1241768"/>
              <a:ext cx="3153410" cy="214629"/>
            </a:xfrm>
            <a:custGeom>
              <a:avLst/>
              <a:gdLst>
                <a:gd name="T0" fmla="*/ 3129364 w 3153409"/>
                <a:gd name="T1" fmla="*/ 0 h 214630"/>
                <a:gd name="T2" fmla="*/ 439045 w 3153409"/>
                <a:gd name="T3" fmla="*/ 0 h 214630"/>
                <a:gd name="T4" fmla="*/ 421365 w 3153409"/>
                <a:gd name="T5" fmla="*/ 916 h 214630"/>
                <a:gd name="T6" fmla="*/ 375583 w 3153409"/>
                <a:gd name="T7" fmla="*/ 11658 h 214630"/>
                <a:gd name="T8" fmla="*/ 5581 w 3153409"/>
                <a:gd name="T9" fmla="*/ 202551 h 214630"/>
                <a:gd name="T10" fmla="*/ 0 w 3153409"/>
                <a:gd name="T11" fmla="*/ 207084 h 214630"/>
                <a:gd name="T12" fmla="*/ 1573 w 3153409"/>
                <a:gd name="T13" fmla="*/ 210790 h 214630"/>
                <a:gd name="T14" fmla="*/ 9715 w 3153409"/>
                <a:gd name="T15" fmla="*/ 213291 h 214630"/>
                <a:gd name="T16" fmla="*/ 23844 w 3153409"/>
                <a:gd name="T17" fmla="*/ 214209 h 214630"/>
                <a:gd name="T18" fmla="*/ 2714162 w 3153409"/>
                <a:gd name="T19" fmla="*/ 214209 h 214630"/>
                <a:gd name="T20" fmla="*/ 2765608 w 3153409"/>
                <a:gd name="T21" fmla="*/ 207084 h 214630"/>
                <a:gd name="T22" fmla="*/ 3147626 w 3153409"/>
                <a:gd name="T23" fmla="*/ 11658 h 214630"/>
                <a:gd name="T24" fmla="*/ 3153208 w 3153409"/>
                <a:gd name="T25" fmla="*/ 7120 h 214630"/>
                <a:gd name="T26" fmla="*/ 3151634 w 3153409"/>
                <a:gd name="T27" fmla="*/ 3414 h 214630"/>
                <a:gd name="T28" fmla="*/ 3143492 w 3153409"/>
                <a:gd name="T29" fmla="*/ 916 h 214630"/>
                <a:gd name="T30" fmla="*/ 3129364 w 3153409"/>
                <a:gd name="T31" fmla="*/ 0 h 21463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153409"/>
                <a:gd name="T49" fmla="*/ 0 h 214630"/>
                <a:gd name="T50" fmla="*/ 3153409 w 3153409"/>
                <a:gd name="T51" fmla="*/ 214630 h 21463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153409" h="214630">
                  <a:moveTo>
                    <a:pt x="3129362" y="0"/>
                  </a:moveTo>
                  <a:lnTo>
                    <a:pt x="439045" y="0"/>
                  </a:lnTo>
                  <a:lnTo>
                    <a:pt x="421365" y="916"/>
                  </a:lnTo>
                  <a:lnTo>
                    <a:pt x="375583" y="11658"/>
                  </a:lnTo>
                  <a:lnTo>
                    <a:pt x="5581" y="202552"/>
                  </a:lnTo>
                  <a:lnTo>
                    <a:pt x="0" y="207085"/>
                  </a:lnTo>
                  <a:lnTo>
                    <a:pt x="1573" y="210791"/>
                  </a:lnTo>
                  <a:lnTo>
                    <a:pt x="9715" y="213292"/>
                  </a:lnTo>
                  <a:lnTo>
                    <a:pt x="23844" y="214210"/>
                  </a:lnTo>
                  <a:lnTo>
                    <a:pt x="2714161" y="214210"/>
                  </a:lnTo>
                  <a:lnTo>
                    <a:pt x="2765606" y="207085"/>
                  </a:lnTo>
                  <a:lnTo>
                    <a:pt x="3147624" y="11658"/>
                  </a:lnTo>
                  <a:lnTo>
                    <a:pt x="3153206" y="7120"/>
                  </a:lnTo>
                  <a:lnTo>
                    <a:pt x="3151633" y="3414"/>
                  </a:lnTo>
                  <a:lnTo>
                    <a:pt x="3143490" y="916"/>
                  </a:lnTo>
                  <a:lnTo>
                    <a:pt x="3129362" y="0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8248" name="object 19"/>
            <p:cNvSpPr>
              <a:spLocks/>
            </p:cNvSpPr>
            <p:nvPr/>
          </p:nvSpPr>
          <p:spPr bwMode="auto">
            <a:xfrm>
              <a:off x="5526595" y="704126"/>
              <a:ext cx="3169165" cy="751840"/>
            </a:xfrm>
            <a:custGeom>
              <a:avLst/>
              <a:gdLst>
                <a:gd name="T0" fmla="*/ 2736506 w 2777490"/>
                <a:gd name="T1" fmla="*/ 0 h 751840"/>
                <a:gd name="T2" fmla="*/ 40932 w 2777490"/>
                <a:gd name="T3" fmla="*/ 0 h 751840"/>
                <a:gd name="T4" fmla="*/ 24994 w 2777490"/>
                <a:gd name="T5" fmla="*/ 3218 h 751840"/>
                <a:gd name="T6" fmla="*/ 11984 w 2777490"/>
                <a:gd name="T7" fmla="*/ 11995 h 751840"/>
                <a:gd name="T8" fmla="*/ 3214 w 2777490"/>
                <a:gd name="T9" fmla="*/ 25010 h 751840"/>
                <a:gd name="T10" fmla="*/ 0 w 2777490"/>
                <a:gd name="T11" fmla="*/ 40944 h 751840"/>
                <a:gd name="T12" fmla="*/ 0 w 2777490"/>
                <a:gd name="T13" fmla="*/ 710907 h 751840"/>
                <a:gd name="T14" fmla="*/ 3214 w 2777490"/>
                <a:gd name="T15" fmla="*/ 726837 h 751840"/>
                <a:gd name="T16" fmla="*/ 11984 w 2777490"/>
                <a:gd name="T17" fmla="*/ 739852 h 751840"/>
                <a:gd name="T18" fmla="*/ 24994 w 2777490"/>
                <a:gd name="T19" fmla="*/ 748632 h 751840"/>
                <a:gd name="T20" fmla="*/ 40932 w 2777490"/>
                <a:gd name="T21" fmla="*/ 751852 h 751840"/>
                <a:gd name="T22" fmla="*/ 2736506 w 2777490"/>
                <a:gd name="T23" fmla="*/ 751852 h 751840"/>
                <a:gd name="T24" fmla="*/ 2752446 w 2777490"/>
                <a:gd name="T25" fmla="*/ 748632 h 751840"/>
                <a:gd name="T26" fmla="*/ 2765460 w 2777490"/>
                <a:gd name="T27" fmla="*/ 739852 h 751840"/>
                <a:gd name="T28" fmla="*/ 2774234 w 2777490"/>
                <a:gd name="T29" fmla="*/ 726837 h 751840"/>
                <a:gd name="T30" fmla="*/ 2777450 w 2777490"/>
                <a:gd name="T31" fmla="*/ 710907 h 751840"/>
                <a:gd name="T32" fmla="*/ 2777450 w 2777490"/>
                <a:gd name="T33" fmla="*/ 40944 h 751840"/>
                <a:gd name="T34" fmla="*/ 2774234 w 2777490"/>
                <a:gd name="T35" fmla="*/ 25010 h 751840"/>
                <a:gd name="T36" fmla="*/ 2765460 w 2777490"/>
                <a:gd name="T37" fmla="*/ 11995 h 751840"/>
                <a:gd name="T38" fmla="*/ 2752446 w 2777490"/>
                <a:gd name="T39" fmla="*/ 3218 h 751840"/>
                <a:gd name="T40" fmla="*/ 2736506 w 2777490"/>
                <a:gd name="T41" fmla="*/ 0 h 7518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777490"/>
                <a:gd name="T64" fmla="*/ 0 h 751840"/>
                <a:gd name="T65" fmla="*/ 2777490 w 2777490"/>
                <a:gd name="T66" fmla="*/ 751840 h 7518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777490" h="751840">
                  <a:moveTo>
                    <a:pt x="2736507" y="0"/>
                  </a:moveTo>
                  <a:lnTo>
                    <a:pt x="40932" y="0"/>
                  </a:lnTo>
                  <a:lnTo>
                    <a:pt x="24994" y="3218"/>
                  </a:lnTo>
                  <a:lnTo>
                    <a:pt x="11984" y="11995"/>
                  </a:lnTo>
                  <a:lnTo>
                    <a:pt x="3214" y="25010"/>
                  </a:lnTo>
                  <a:lnTo>
                    <a:pt x="0" y="40944"/>
                  </a:lnTo>
                  <a:lnTo>
                    <a:pt x="0" y="710907"/>
                  </a:lnTo>
                  <a:lnTo>
                    <a:pt x="3214" y="726837"/>
                  </a:lnTo>
                  <a:lnTo>
                    <a:pt x="11984" y="739852"/>
                  </a:lnTo>
                  <a:lnTo>
                    <a:pt x="24994" y="748632"/>
                  </a:lnTo>
                  <a:lnTo>
                    <a:pt x="40932" y="751852"/>
                  </a:lnTo>
                  <a:lnTo>
                    <a:pt x="2736507" y="751852"/>
                  </a:lnTo>
                  <a:lnTo>
                    <a:pt x="2752446" y="748632"/>
                  </a:lnTo>
                  <a:lnTo>
                    <a:pt x="2765461" y="739852"/>
                  </a:lnTo>
                  <a:lnTo>
                    <a:pt x="2774235" y="726837"/>
                  </a:lnTo>
                  <a:lnTo>
                    <a:pt x="2777451" y="710907"/>
                  </a:lnTo>
                  <a:lnTo>
                    <a:pt x="2777451" y="40944"/>
                  </a:lnTo>
                  <a:lnTo>
                    <a:pt x="2774235" y="25010"/>
                  </a:lnTo>
                  <a:lnTo>
                    <a:pt x="2765461" y="11995"/>
                  </a:lnTo>
                  <a:lnTo>
                    <a:pt x="2752446" y="3218"/>
                  </a:lnTo>
                  <a:lnTo>
                    <a:pt x="2736507" y="0"/>
                  </a:lnTo>
                  <a:close/>
                </a:path>
              </a:pathLst>
            </a:custGeom>
            <a:solidFill>
              <a:srgbClr val="9B8F7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32" name="object 20"/>
            <p:cNvSpPr txBox="1"/>
            <p:nvPr/>
          </p:nvSpPr>
          <p:spPr>
            <a:xfrm>
              <a:off x="5310019" y="737455"/>
              <a:ext cx="3385741" cy="56718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127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b="1" spc="-15" dirty="0">
                  <a:solidFill>
                    <a:srgbClr val="FFFFFF"/>
                  </a:solidFill>
                  <a:latin typeface="Calibri"/>
                  <a:cs typeface="Calibri"/>
                </a:rPr>
                <a:t>АНАЛИТИКА</a:t>
              </a:r>
              <a:endParaRPr dirty="0">
                <a:latin typeface="Calibri"/>
                <a:cs typeface="Calibri"/>
              </a:endParaRPr>
            </a:p>
            <a:p>
              <a:pPr marL="127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b="1" spc="-15" dirty="0">
                  <a:solidFill>
                    <a:srgbClr val="FFFFFF"/>
                  </a:solidFill>
                  <a:latin typeface="Calibri"/>
                  <a:cs typeface="Calibri"/>
                </a:rPr>
                <a:t>И ОТЧЕТНОСТЬ</a:t>
              </a:r>
              <a:r>
                <a:rPr b="1" spc="-6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lang="ru-RU" b="1" spc="-65" dirty="0" smtClean="0">
                  <a:solidFill>
                    <a:srgbClr val="FFFFFF"/>
                  </a:solidFill>
                  <a:latin typeface="Calibri"/>
                  <a:cs typeface="Calibri"/>
                </a:rPr>
                <a:t>ИСПОЛЬЗОВАНИЯ </a:t>
              </a:r>
              <a:r>
                <a:rPr b="1" spc="-15" smtClean="0">
                  <a:solidFill>
                    <a:srgbClr val="FFFFFF"/>
                  </a:solidFill>
                  <a:latin typeface="Calibri"/>
                  <a:cs typeface="Calibri"/>
                </a:rPr>
                <a:t>Н</a:t>
              </a:r>
              <a:r>
                <a:rPr lang="ru-RU" b="1" spc="-15" dirty="0" smtClean="0">
                  <a:solidFill>
                    <a:srgbClr val="FFFFFF"/>
                  </a:solidFill>
                  <a:latin typeface="Calibri"/>
                  <a:cs typeface="Calibri"/>
                </a:rPr>
                <a:t>Т</a:t>
              </a:r>
              <a:r>
                <a:rPr b="1" spc="-15" smtClean="0">
                  <a:solidFill>
                    <a:srgbClr val="FFFFFF"/>
                  </a:solidFill>
                  <a:latin typeface="Calibri"/>
                  <a:cs typeface="Calibri"/>
                </a:rPr>
                <a:t>Д</a:t>
              </a:r>
              <a:endParaRPr dirty="0">
                <a:latin typeface="Calibri"/>
                <a:cs typeface="Calibri"/>
              </a:endParaRPr>
            </a:p>
          </p:txBody>
        </p:sp>
      </p:grpSp>
      <p:grpSp>
        <p:nvGrpSpPr>
          <p:cNvPr id="6" name="Группа 32"/>
          <p:cNvGrpSpPr>
            <a:grpSpLocks/>
          </p:cNvGrpSpPr>
          <p:nvPr/>
        </p:nvGrpSpPr>
        <p:grpSpPr bwMode="auto">
          <a:xfrm>
            <a:off x="5929322" y="2143116"/>
            <a:ext cx="3072258" cy="815526"/>
            <a:chOff x="5964885" y="1987984"/>
            <a:chExt cx="3153658" cy="836219"/>
          </a:xfrm>
        </p:grpSpPr>
        <p:sp>
          <p:nvSpPr>
            <p:cNvPr id="8244" name="object 16"/>
            <p:cNvSpPr>
              <a:spLocks/>
            </p:cNvSpPr>
            <p:nvPr/>
          </p:nvSpPr>
          <p:spPr bwMode="auto">
            <a:xfrm>
              <a:off x="5965133" y="2586393"/>
              <a:ext cx="3153410" cy="214629"/>
            </a:xfrm>
            <a:custGeom>
              <a:avLst/>
              <a:gdLst>
                <a:gd name="T0" fmla="*/ 3129364 w 3153409"/>
                <a:gd name="T1" fmla="*/ 0 h 214630"/>
                <a:gd name="T2" fmla="*/ 439045 w 3153409"/>
                <a:gd name="T3" fmla="*/ 0 h 214630"/>
                <a:gd name="T4" fmla="*/ 421365 w 3153409"/>
                <a:gd name="T5" fmla="*/ 916 h 214630"/>
                <a:gd name="T6" fmla="*/ 375583 w 3153409"/>
                <a:gd name="T7" fmla="*/ 11658 h 214630"/>
                <a:gd name="T8" fmla="*/ 5581 w 3153409"/>
                <a:gd name="T9" fmla="*/ 202551 h 214630"/>
                <a:gd name="T10" fmla="*/ 0 w 3153409"/>
                <a:gd name="T11" fmla="*/ 207084 h 214630"/>
                <a:gd name="T12" fmla="*/ 1573 w 3153409"/>
                <a:gd name="T13" fmla="*/ 210790 h 214630"/>
                <a:gd name="T14" fmla="*/ 9715 w 3153409"/>
                <a:gd name="T15" fmla="*/ 213291 h 214630"/>
                <a:gd name="T16" fmla="*/ 23844 w 3153409"/>
                <a:gd name="T17" fmla="*/ 214209 h 214630"/>
                <a:gd name="T18" fmla="*/ 2714162 w 3153409"/>
                <a:gd name="T19" fmla="*/ 214209 h 214630"/>
                <a:gd name="T20" fmla="*/ 2765608 w 3153409"/>
                <a:gd name="T21" fmla="*/ 207084 h 214630"/>
                <a:gd name="T22" fmla="*/ 3147626 w 3153409"/>
                <a:gd name="T23" fmla="*/ 11658 h 214630"/>
                <a:gd name="T24" fmla="*/ 3153208 w 3153409"/>
                <a:gd name="T25" fmla="*/ 7120 h 214630"/>
                <a:gd name="T26" fmla="*/ 3151634 w 3153409"/>
                <a:gd name="T27" fmla="*/ 3414 h 214630"/>
                <a:gd name="T28" fmla="*/ 3143492 w 3153409"/>
                <a:gd name="T29" fmla="*/ 916 h 214630"/>
                <a:gd name="T30" fmla="*/ 3129364 w 3153409"/>
                <a:gd name="T31" fmla="*/ 0 h 21463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153409"/>
                <a:gd name="T49" fmla="*/ 0 h 214630"/>
                <a:gd name="T50" fmla="*/ 3153409 w 3153409"/>
                <a:gd name="T51" fmla="*/ 214630 h 21463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153409" h="214630">
                  <a:moveTo>
                    <a:pt x="3129362" y="0"/>
                  </a:moveTo>
                  <a:lnTo>
                    <a:pt x="439045" y="0"/>
                  </a:lnTo>
                  <a:lnTo>
                    <a:pt x="421365" y="916"/>
                  </a:lnTo>
                  <a:lnTo>
                    <a:pt x="375583" y="11658"/>
                  </a:lnTo>
                  <a:lnTo>
                    <a:pt x="5581" y="202552"/>
                  </a:lnTo>
                  <a:lnTo>
                    <a:pt x="0" y="207085"/>
                  </a:lnTo>
                  <a:lnTo>
                    <a:pt x="1573" y="210791"/>
                  </a:lnTo>
                  <a:lnTo>
                    <a:pt x="9715" y="213292"/>
                  </a:lnTo>
                  <a:lnTo>
                    <a:pt x="23844" y="214210"/>
                  </a:lnTo>
                  <a:lnTo>
                    <a:pt x="2714161" y="214210"/>
                  </a:lnTo>
                  <a:lnTo>
                    <a:pt x="2765606" y="207085"/>
                  </a:lnTo>
                  <a:lnTo>
                    <a:pt x="3147624" y="11658"/>
                  </a:lnTo>
                  <a:lnTo>
                    <a:pt x="3153206" y="7120"/>
                  </a:lnTo>
                  <a:lnTo>
                    <a:pt x="3151633" y="3414"/>
                  </a:lnTo>
                  <a:lnTo>
                    <a:pt x="3143490" y="916"/>
                  </a:lnTo>
                  <a:lnTo>
                    <a:pt x="3129362" y="0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8245" name="object 21"/>
            <p:cNvSpPr>
              <a:spLocks/>
            </p:cNvSpPr>
            <p:nvPr/>
          </p:nvSpPr>
          <p:spPr bwMode="auto">
            <a:xfrm>
              <a:off x="5964885" y="1987984"/>
              <a:ext cx="2927588" cy="836219"/>
            </a:xfrm>
            <a:custGeom>
              <a:avLst/>
              <a:gdLst>
                <a:gd name="T0" fmla="*/ 2736506 w 2777490"/>
                <a:gd name="T1" fmla="*/ 0 h 751839"/>
                <a:gd name="T2" fmla="*/ 40932 w 2777490"/>
                <a:gd name="T3" fmla="*/ 0 h 751839"/>
                <a:gd name="T4" fmla="*/ 24994 w 2777490"/>
                <a:gd name="T5" fmla="*/ 3218 h 751839"/>
                <a:gd name="T6" fmla="*/ 11984 w 2777490"/>
                <a:gd name="T7" fmla="*/ 11995 h 751839"/>
                <a:gd name="T8" fmla="*/ 3214 w 2777490"/>
                <a:gd name="T9" fmla="*/ 25010 h 751839"/>
                <a:gd name="T10" fmla="*/ 0 w 2777490"/>
                <a:gd name="T11" fmla="*/ 40944 h 751839"/>
                <a:gd name="T12" fmla="*/ 0 w 2777490"/>
                <a:gd name="T13" fmla="*/ 710908 h 751839"/>
                <a:gd name="T14" fmla="*/ 3214 w 2777490"/>
                <a:gd name="T15" fmla="*/ 726838 h 751839"/>
                <a:gd name="T16" fmla="*/ 11984 w 2777490"/>
                <a:gd name="T17" fmla="*/ 739853 h 751839"/>
                <a:gd name="T18" fmla="*/ 24994 w 2777490"/>
                <a:gd name="T19" fmla="*/ 748633 h 751839"/>
                <a:gd name="T20" fmla="*/ 40932 w 2777490"/>
                <a:gd name="T21" fmla="*/ 751853 h 751839"/>
                <a:gd name="T22" fmla="*/ 2736506 w 2777490"/>
                <a:gd name="T23" fmla="*/ 751853 h 751839"/>
                <a:gd name="T24" fmla="*/ 2752446 w 2777490"/>
                <a:gd name="T25" fmla="*/ 748633 h 751839"/>
                <a:gd name="T26" fmla="*/ 2765460 w 2777490"/>
                <a:gd name="T27" fmla="*/ 739853 h 751839"/>
                <a:gd name="T28" fmla="*/ 2774234 w 2777490"/>
                <a:gd name="T29" fmla="*/ 726838 h 751839"/>
                <a:gd name="T30" fmla="*/ 2777450 w 2777490"/>
                <a:gd name="T31" fmla="*/ 710908 h 751839"/>
                <a:gd name="T32" fmla="*/ 2777450 w 2777490"/>
                <a:gd name="T33" fmla="*/ 40944 h 751839"/>
                <a:gd name="T34" fmla="*/ 2774234 w 2777490"/>
                <a:gd name="T35" fmla="*/ 25010 h 751839"/>
                <a:gd name="T36" fmla="*/ 2765460 w 2777490"/>
                <a:gd name="T37" fmla="*/ 11995 h 751839"/>
                <a:gd name="T38" fmla="*/ 2752446 w 2777490"/>
                <a:gd name="T39" fmla="*/ 3218 h 751839"/>
                <a:gd name="T40" fmla="*/ 2736506 w 2777490"/>
                <a:gd name="T41" fmla="*/ 0 h 75183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777490"/>
                <a:gd name="T64" fmla="*/ 0 h 751839"/>
                <a:gd name="T65" fmla="*/ 2777490 w 2777490"/>
                <a:gd name="T66" fmla="*/ 751839 h 75183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777490" h="751839">
                  <a:moveTo>
                    <a:pt x="2736507" y="0"/>
                  </a:moveTo>
                  <a:lnTo>
                    <a:pt x="40932" y="0"/>
                  </a:lnTo>
                  <a:lnTo>
                    <a:pt x="24994" y="3218"/>
                  </a:lnTo>
                  <a:lnTo>
                    <a:pt x="11984" y="11995"/>
                  </a:lnTo>
                  <a:lnTo>
                    <a:pt x="3214" y="25010"/>
                  </a:lnTo>
                  <a:lnTo>
                    <a:pt x="0" y="40944"/>
                  </a:lnTo>
                  <a:lnTo>
                    <a:pt x="0" y="710907"/>
                  </a:lnTo>
                  <a:lnTo>
                    <a:pt x="3214" y="726837"/>
                  </a:lnTo>
                  <a:lnTo>
                    <a:pt x="11984" y="739852"/>
                  </a:lnTo>
                  <a:lnTo>
                    <a:pt x="24994" y="748632"/>
                  </a:lnTo>
                  <a:lnTo>
                    <a:pt x="40932" y="751852"/>
                  </a:lnTo>
                  <a:lnTo>
                    <a:pt x="2736507" y="751852"/>
                  </a:lnTo>
                  <a:lnTo>
                    <a:pt x="2752446" y="748632"/>
                  </a:lnTo>
                  <a:lnTo>
                    <a:pt x="2765461" y="739852"/>
                  </a:lnTo>
                  <a:lnTo>
                    <a:pt x="2774235" y="726837"/>
                  </a:lnTo>
                  <a:lnTo>
                    <a:pt x="2777451" y="710907"/>
                  </a:lnTo>
                  <a:lnTo>
                    <a:pt x="2777451" y="40944"/>
                  </a:lnTo>
                  <a:lnTo>
                    <a:pt x="2774235" y="25010"/>
                  </a:lnTo>
                  <a:lnTo>
                    <a:pt x="2765461" y="11995"/>
                  </a:lnTo>
                  <a:lnTo>
                    <a:pt x="2752446" y="3218"/>
                  </a:lnTo>
                  <a:lnTo>
                    <a:pt x="2736507" y="0"/>
                  </a:lnTo>
                  <a:close/>
                </a:path>
              </a:pathLst>
            </a:custGeom>
            <a:solidFill>
              <a:srgbClr val="9B8F7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36" name="object 22"/>
            <p:cNvSpPr txBox="1"/>
            <p:nvPr/>
          </p:nvSpPr>
          <p:spPr>
            <a:xfrm>
              <a:off x="6156780" y="2143227"/>
              <a:ext cx="2683168" cy="63117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127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2000" b="1" spc="-15" dirty="0">
                  <a:solidFill>
                    <a:srgbClr val="FFFFFF"/>
                  </a:solidFill>
                  <a:latin typeface="Calibri"/>
                  <a:cs typeface="Calibri"/>
                </a:rPr>
                <a:t>ПЛАНИРОВАНИЕ</a:t>
              </a:r>
              <a:r>
                <a:rPr sz="2000" b="1" spc="-8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lang="ru-RU" sz="2000" b="1" spc="-85" dirty="0" smtClean="0">
                  <a:solidFill>
                    <a:srgbClr val="FFFFFF"/>
                  </a:solidFill>
                  <a:latin typeface="Calibri"/>
                  <a:cs typeface="Calibri"/>
                </a:rPr>
                <a:t>РАЗРАБОТКИ  </a:t>
              </a:r>
              <a:r>
                <a:rPr sz="2000" b="1" spc="-15" smtClean="0">
                  <a:solidFill>
                    <a:srgbClr val="FFFFFF"/>
                  </a:solidFill>
                  <a:latin typeface="Calibri"/>
                  <a:cs typeface="Calibri"/>
                </a:rPr>
                <a:t>Н</a:t>
              </a:r>
              <a:r>
                <a:rPr lang="ru-RU" sz="2000" b="1" spc="-15" dirty="0" smtClean="0">
                  <a:solidFill>
                    <a:srgbClr val="FFFFFF"/>
                  </a:solidFill>
                  <a:latin typeface="Calibri"/>
                  <a:cs typeface="Calibri"/>
                </a:rPr>
                <a:t>Т</a:t>
              </a:r>
              <a:r>
                <a:rPr sz="2000" b="1" spc="-15" smtClean="0">
                  <a:solidFill>
                    <a:srgbClr val="FFFFFF"/>
                  </a:solidFill>
                  <a:latin typeface="Calibri"/>
                  <a:cs typeface="Calibri"/>
                </a:rPr>
                <a:t>Д</a:t>
              </a:r>
              <a:endParaRPr sz="2000" dirty="0">
                <a:latin typeface="Calibri"/>
                <a:cs typeface="Calibri"/>
              </a:endParaRPr>
            </a:p>
          </p:txBody>
        </p:sp>
      </p:grpSp>
      <p:grpSp>
        <p:nvGrpSpPr>
          <p:cNvPr id="7" name="Группа 42"/>
          <p:cNvGrpSpPr>
            <a:grpSpLocks/>
          </p:cNvGrpSpPr>
          <p:nvPr/>
        </p:nvGrpSpPr>
        <p:grpSpPr bwMode="auto">
          <a:xfrm>
            <a:off x="176213" y="2509744"/>
            <a:ext cx="3155950" cy="733235"/>
            <a:chOff x="175856" y="2086648"/>
            <a:chExt cx="3156795" cy="751840"/>
          </a:xfrm>
        </p:grpSpPr>
        <p:sp>
          <p:nvSpPr>
            <p:cNvPr id="8241" name="object 24"/>
            <p:cNvSpPr>
              <a:spLocks/>
            </p:cNvSpPr>
            <p:nvPr/>
          </p:nvSpPr>
          <p:spPr bwMode="auto">
            <a:xfrm>
              <a:off x="179241" y="2622537"/>
              <a:ext cx="3153410" cy="214629"/>
            </a:xfrm>
            <a:custGeom>
              <a:avLst/>
              <a:gdLst>
                <a:gd name="T0" fmla="*/ 3129362 w 3153410"/>
                <a:gd name="T1" fmla="*/ 0 h 214630"/>
                <a:gd name="T2" fmla="*/ 439045 w 3153410"/>
                <a:gd name="T3" fmla="*/ 0 h 214630"/>
                <a:gd name="T4" fmla="*/ 421365 w 3153410"/>
                <a:gd name="T5" fmla="*/ 916 h 214630"/>
                <a:gd name="T6" fmla="*/ 375583 w 3153410"/>
                <a:gd name="T7" fmla="*/ 11658 h 214630"/>
                <a:gd name="T8" fmla="*/ 5581 w 3153410"/>
                <a:gd name="T9" fmla="*/ 202551 h 214630"/>
                <a:gd name="T10" fmla="*/ 0 w 3153410"/>
                <a:gd name="T11" fmla="*/ 207084 h 214630"/>
                <a:gd name="T12" fmla="*/ 1573 w 3153410"/>
                <a:gd name="T13" fmla="*/ 210790 h 214630"/>
                <a:gd name="T14" fmla="*/ 9715 w 3153410"/>
                <a:gd name="T15" fmla="*/ 213291 h 214630"/>
                <a:gd name="T16" fmla="*/ 23844 w 3153410"/>
                <a:gd name="T17" fmla="*/ 214209 h 214630"/>
                <a:gd name="T18" fmla="*/ 2714160 w 3153410"/>
                <a:gd name="T19" fmla="*/ 214209 h 214630"/>
                <a:gd name="T20" fmla="*/ 2765606 w 3153410"/>
                <a:gd name="T21" fmla="*/ 207084 h 214630"/>
                <a:gd name="T22" fmla="*/ 3147624 w 3153410"/>
                <a:gd name="T23" fmla="*/ 11658 h 214630"/>
                <a:gd name="T24" fmla="*/ 3153206 w 3153410"/>
                <a:gd name="T25" fmla="*/ 7120 h 214630"/>
                <a:gd name="T26" fmla="*/ 3151632 w 3153410"/>
                <a:gd name="T27" fmla="*/ 3414 h 214630"/>
                <a:gd name="T28" fmla="*/ 3143490 w 3153410"/>
                <a:gd name="T29" fmla="*/ 916 h 214630"/>
                <a:gd name="T30" fmla="*/ 3129362 w 3153410"/>
                <a:gd name="T31" fmla="*/ 0 h 21463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153410"/>
                <a:gd name="T49" fmla="*/ 0 h 214630"/>
                <a:gd name="T50" fmla="*/ 3153410 w 3153410"/>
                <a:gd name="T51" fmla="*/ 214630 h 21463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153410" h="214630">
                  <a:moveTo>
                    <a:pt x="3129362" y="0"/>
                  </a:moveTo>
                  <a:lnTo>
                    <a:pt x="439045" y="0"/>
                  </a:lnTo>
                  <a:lnTo>
                    <a:pt x="421365" y="916"/>
                  </a:lnTo>
                  <a:lnTo>
                    <a:pt x="375583" y="11658"/>
                  </a:lnTo>
                  <a:lnTo>
                    <a:pt x="5581" y="202552"/>
                  </a:lnTo>
                  <a:lnTo>
                    <a:pt x="0" y="207085"/>
                  </a:lnTo>
                  <a:lnTo>
                    <a:pt x="1573" y="210791"/>
                  </a:lnTo>
                  <a:lnTo>
                    <a:pt x="9715" y="213292"/>
                  </a:lnTo>
                  <a:lnTo>
                    <a:pt x="23844" y="214210"/>
                  </a:lnTo>
                  <a:lnTo>
                    <a:pt x="2714161" y="214210"/>
                  </a:lnTo>
                  <a:lnTo>
                    <a:pt x="2765606" y="207085"/>
                  </a:lnTo>
                  <a:lnTo>
                    <a:pt x="3147624" y="11658"/>
                  </a:lnTo>
                  <a:lnTo>
                    <a:pt x="3153206" y="7120"/>
                  </a:lnTo>
                  <a:lnTo>
                    <a:pt x="3151633" y="3414"/>
                  </a:lnTo>
                  <a:lnTo>
                    <a:pt x="3143490" y="916"/>
                  </a:lnTo>
                  <a:lnTo>
                    <a:pt x="3129362" y="0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8242" name="object 27"/>
            <p:cNvSpPr>
              <a:spLocks/>
            </p:cNvSpPr>
            <p:nvPr/>
          </p:nvSpPr>
          <p:spPr bwMode="auto">
            <a:xfrm>
              <a:off x="175856" y="2086648"/>
              <a:ext cx="2777490" cy="751840"/>
            </a:xfrm>
            <a:custGeom>
              <a:avLst/>
              <a:gdLst>
                <a:gd name="T0" fmla="*/ 2736506 w 2777490"/>
                <a:gd name="T1" fmla="*/ 0 h 751839"/>
                <a:gd name="T2" fmla="*/ 40932 w 2777490"/>
                <a:gd name="T3" fmla="*/ 0 h 751839"/>
                <a:gd name="T4" fmla="*/ 24994 w 2777490"/>
                <a:gd name="T5" fmla="*/ 3218 h 751839"/>
                <a:gd name="T6" fmla="*/ 11984 w 2777490"/>
                <a:gd name="T7" fmla="*/ 11995 h 751839"/>
                <a:gd name="T8" fmla="*/ 3214 w 2777490"/>
                <a:gd name="T9" fmla="*/ 25010 h 751839"/>
                <a:gd name="T10" fmla="*/ 0 w 2777490"/>
                <a:gd name="T11" fmla="*/ 40944 h 751839"/>
                <a:gd name="T12" fmla="*/ 0 w 2777490"/>
                <a:gd name="T13" fmla="*/ 710908 h 751839"/>
                <a:gd name="T14" fmla="*/ 3214 w 2777490"/>
                <a:gd name="T15" fmla="*/ 726838 h 751839"/>
                <a:gd name="T16" fmla="*/ 11984 w 2777490"/>
                <a:gd name="T17" fmla="*/ 739853 h 751839"/>
                <a:gd name="T18" fmla="*/ 24994 w 2777490"/>
                <a:gd name="T19" fmla="*/ 748633 h 751839"/>
                <a:gd name="T20" fmla="*/ 40932 w 2777490"/>
                <a:gd name="T21" fmla="*/ 751853 h 751839"/>
                <a:gd name="T22" fmla="*/ 2736506 w 2777490"/>
                <a:gd name="T23" fmla="*/ 751853 h 751839"/>
                <a:gd name="T24" fmla="*/ 2752446 w 2777490"/>
                <a:gd name="T25" fmla="*/ 748633 h 751839"/>
                <a:gd name="T26" fmla="*/ 2765460 w 2777490"/>
                <a:gd name="T27" fmla="*/ 739853 h 751839"/>
                <a:gd name="T28" fmla="*/ 2774234 w 2777490"/>
                <a:gd name="T29" fmla="*/ 726838 h 751839"/>
                <a:gd name="T30" fmla="*/ 2777450 w 2777490"/>
                <a:gd name="T31" fmla="*/ 710908 h 751839"/>
                <a:gd name="T32" fmla="*/ 2777450 w 2777490"/>
                <a:gd name="T33" fmla="*/ 40944 h 751839"/>
                <a:gd name="T34" fmla="*/ 2774234 w 2777490"/>
                <a:gd name="T35" fmla="*/ 25010 h 751839"/>
                <a:gd name="T36" fmla="*/ 2765460 w 2777490"/>
                <a:gd name="T37" fmla="*/ 11995 h 751839"/>
                <a:gd name="T38" fmla="*/ 2752446 w 2777490"/>
                <a:gd name="T39" fmla="*/ 3218 h 751839"/>
                <a:gd name="T40" fmla="*/ 2736506 w 2777490"/>
                <a:gd name="T41" fmla="*/ 0 h 75183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777490"/>
                <a:gd name="T64" fmla="*/ 0 h 751839"/>
                <a:gd name="T65" fmla="*/ 2777490 w 2777490"/>
                <a:gd name="T66" fmla="*/ 751839 h 75183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777490" h="751839">
                  <a:moveTo>
                    <a:pt x="2736507" y="0"/>
                  </a:moveTo>
                  <a:lnTo>
                    <a:pt x="40932" y="0"/>
                  </a:lnTo>
                  <a:lnTo>
                    <a:pt x="24994" y="3218"/>
                  </a:lnTo>
                  <a:lnTo>
                    <a:pt x="11984" y="11995"/>
                  </a:lnTo>
                  <a:lnTo>
                    <a:pt x="3214" y="25010"/>
                  </a:lnTo>
                  <a:lnTo>
                    <a:pt x="0" y="40944"/>
                  </a:lnTo>
                  <a:lnTo>
                    <a:pt x="0" y="710907"/>
                  </a:lnTo>
                  <a:lnTo>
                    <a:pt x="3214" y="726837"/>
                  </a:lnTo>
                  <a:lnTo>
                    <a:pt x="11984" y="739852"/>
                  </a:lnTo>
                  <a:lnTo>
                    <a:pt x="24994" y="748632"/>
                  </a:lnTo>
                  <a:lnTo>
                    <a:pt x="40932" y="751852"/>
                  </a:lnTo>
                  <a:lnTo>
                    <a:pt x="2736507" y="751852"/>
                  </a:lnTo>
                  <a:lnTo>
                    <a:pt x="2752446" y="748632"/>
                  </a:lnTo>
                  <a:lnTo>
                    <a:pt x="2765461" y="739852"/>
                  </a:lnTo>
                  <a:lnTo>
                    <a:pt x="2774235" y="726837"/>
                  </a:lnTo>
                  <a:lnTo>
                    <a:pt x="2777451" y="710907"/>
                  </a:lnTo>
                  <a:lnTo>
                    <a:pt x="2777451" y="40944"/>
                  </a:lnTo>
                  <a:lnTo>
                    <a:pt x="2774235" y="25010"/>
                  </a:lnTo>
                  <a:lnTo>
                    <a:pt x="2765461" y="11995"/>
                  </a:lnTo>
                  <a:lnTo>
                    <a:pt x="2752446" y="3218"/>
                  </a:lnTo>
                  <a:lnTo>
                    <a:pt x="2736507" y="0"/>
                  </a:lnTo>
                  <a:close/>
                </a:path>
              </a:pathLst>
            </a:custGeom>
            <a:solidFill>
              <a:srgbClr val="9B8F7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6" name="object 28"/>
            <p:cNvSpPr txBox="1"/>
            <p:nvPr/>
          </p:nvSpPr>
          <p:spPr>
            <a:xfrm>
              <a:off x="228257" y="2291695"/>
              <a:ext cx="2566193" cy="31558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127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2000" b="1" spc="-15" dirty="0">
                  <a:solidFill>
                    <a:srgbClr val="FFFFFF"/>
                  </a:solidFill>
                  <a:latin typeface="Calibri"/>
                  <a:cs typeface="Calibri"/>
                </a:rPr>
                <a:t>УЧЕТ</a:t>
              </a:r>
              <a:r>
                <a:rPr sz="2000" b="1" spc="-9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lang="ru-RU" sz="2000" b="1" spc="-90" dirty="0" smtClean="0">
                  <a:solidFill>
                    <a:srgbClr val="FFFFFF"/>
                  </a:solidFill>
                  <a:latin typeface="Calibri"/>
                  <a:cs typeface="Calibri"/>
                </a:rPr>
                <a:t>ВНЕДРЕНИЯ </a:t>
              </a:r>
              <a:r>
                <a:rPr sz="2000" b="1" spc="-15" smtClean="0">
                  <a:solidFill>
                    <a:srgbClr val="FFFFFF"/>
                  </a:solidFill>
                  <a:latin typeface="Calibri"/>
                  <a:cs typeface="Calibri"/>
                </a:rPr>
                <a:t>Н</a:t>
              </a:r>
              <a:r>
                <a:rPr lang="ru-RU" sz="2000" b="1" spc="-15" dirty="0" smtClean="0">
                  <a:solidFill>
                    <a:srgbClr val="FFFFFF"/>
                  </a:solidFill>
                  <a:latin typeface="Calibri"/>
                  <a:cs typeface="Calibri"/>
                </a:rPr>
                <a:t>Т</a:t>
              </a:r>
              <a:r>
                <a:rPr sz="2000" b="1" spc="-15" smtClean="0">
                  <a:solidFill>
                    <a:srgbClr val="FFFFFF"/>
                  </a:solidFill>
                  <a:latin typeface="Calibri"/>
                  <a:cs typeface="Calibri"/>
                </a:rPr>
                <a:t>Д</a:t>
              </a:r>
              <a:endParaRPr sz="2000" dirty="0">
                <a:latin typeface="Calibri"/>
                <a:cs typeface="Calibri"/>
              </a:endParaRPr>
            </a:p>
          </p:txBody>
        </p:sp>
      </p:grpSp>
      <p:grpSp>
        <p:nvGrpSpPr>
          <p:cNvPr id="8" name="Группа 46"/>
          <p:cNvGrpSpPr>
            <a:grpSpLocks/>
          </p:cNvGrpSpPr>
          <p:nvPr/>
        </p:nvGrpSpPr>
        <p:grpSpPr bwMode="auto">
          <a:xfrm>
            <a:off x="4205288" y="1393613"/>
            <a:ext cx="855662" cy="93011"/>
            <a:chOff x="4205833" y="944575"/>
            <a:chExt cx="855777" cy="94615"/>
          </a:xfrm>
        </p:grpSpPr>
        <p:sp>
          <p:nvSpPr>
            <p:cNvPr id="8239" name="object 29"/>
            <p:cNvSpPr>
              <a:spLocks/>
            </p:cNvSpPr>
            <p:nvPr/>
          </p:nvSpPr>
          <p:spPr bwMode="auto">
            <a:xfrm>
              <a:off x="4205833" y="991603"/>
              <a:ext cx="779780" cy="0"/>
            </a:xfrm>
            <a:custGeom>
              <a:avLst/>
              <a:gdLst>
                <a:gd name="T0" fmla="*/ 0 w 779779"/>
                <a:gd name="T1" fmla="*/ 779679 w 779779"/>
                <a:gd name="T2" fmla="*/ 0 60000 65536"/>
                <a:gd name="T3" fmla="*/ 0 60000 65536"/>
                <a:gd name="T4" fmla="*/ 0 w 779779"/>
                <a:gd name="T5" fmla="*/ 779779 w 779779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779779">
                  <a:moveTo>
                    <a:pt x="0" y="0"/>
                  </a:moveTo>
                  <a:lnTo>
                    <a:pt x="779678" y="0"/>
                  </a:lnTo>
                </a:path>
              </a:pathLst>
            </a:custGeom>
            <a:noFill/>
            <a:ln w="41275" cmpd="sng">
              <a:solidFill>
                <a:srgbClr val="EA76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8240" name="object 30"/>
            <p:cNvSpPr>
              <a:spLocks/>
            </p:cNvSpPr>
            <p:nvPr/>
          </p:nvSpPr>
          <p:spPr bwMode="auto">
            <a:xfrm>
              <a:off x="4949850" y="944575"/>
              <a:ext cx="111760" cy="94615"/>
            </a:xfrm>
            <a:custGeom>
              <a:avLst/>
              <a:gdLst>
                <a:gd name="T0" fmla="*/ 0 w 111760"/>
                <a:gd name="T1" fmla="*/ 0 h 94615"/>
                <a:gd name="T2" fmla="*/ 19977 w 111760"/>
                <a:gd name="T3" fmla="*/ 47028 h 94615"/>
                <a:gd name="T4" fmla="*/ 0 w 111760"/>
                <a:gd name="T5" fmla="*/ 94056 h 94615"/>
                <a:gd name="T6" fmla="*/ 111480 w 111760"/>
                <a:gd name="T7" fmla="*/ 47028 h 94615"/>
                <a:gd name="T8" fmla="*/ 0 w 111760"/>
                <a:gd name="T9" fmla="*/ 0 h 94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760"/>
                <a:gd name="T16" fmla="*/ 0 h 94615"/>
                <a:gd name="T17" fmla="*/ 111760 w 111760"/>
                <a:gd name="T18" fmla="*/ 94615 h 94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760" h="94615">
                  <a:moveTo>
                    <a:pt x="0" y="0"/>
                  </a:moveTo>
                  <a:lnTo>
                    <a:pt x="19977" y="47028"/>
                  </a:lnTo>
                  <a:lnTo>
                    <a:pt x="0" y="94056"/>
                  </a:lnTo>
                  <a:lnTo>
                    <a:pt x="111480" y="470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9598"/>
            </a:solidFill>
            <a:ln w="41275" cmpd="sng">
              <a:solidFill>
                <a:srgbClr val="EA76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9" name="Группа 49"/>
          <p:cNvGrpSpPr>
            <a:grpSpLocks/>
          </p:cNvGrpSpPr>
          <p:nvPr/>
        </p:nvGrpSpPr>
        <p:grpSpPr bwMode="auto">
          <a:xfrm>
            <a:off x="7215206" y="1714488"/>
            <a:ext cx="95250" cy="379795"/>
            <a:chOff x="7225258" y="1488097"/>
            <a:chExt cx="94615" cy="388887"/>
          </a:xfrm>
        </p:grpSpPr>
        <p:sp>
          <p:nvSpPr>
            <p:cNvPr id="8237" name="object 31"/>
            <p:cNvSpPr>
              <a:spLocks/>
            </p:cNvSpPr>
            <p:nvPr/>
          </p:nvSpPr>
          <p:spPr bwMode="auto">
            <a:xfrm>
              <a:off x="7272286" y="1488097"/>
              <a:ext cx="0" cy="313055"/>
            </a:xfrm>
            <a:custGeom>
              <a:avLst/>
              <a:gdLst>
                <a:gd name="T0" fmla="*/ 0 h 313055"/>
                <a:gd name="T1" fmla="*/ 312801 h 313055"/>
                <a:gd name="T2" fmla="*/ 0 60000 65536"/>
                <a:gd name="T3" fmla="*/ 0 60000 65536"/>
                <a:gd name="T4" fmla="*/ 0 h 313055"/>
                <a:gd name="T5" fmla="*/ 313055 h 31305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313055">
                  <a:moveTo>
                    <a:pt x="0" y="0"/>
                  </a:moveTo>
                  <a:lnTo>
                    <a:pt x="0" y="312801"/>
                  </a:lnTo>
                </a:path>
              </a:pathLst>
            </a:custGeom>
            <a:noFill/>
            <a:ln w="41275" cmpd="sng">
              <a:solidFill>
                <a:srgbClr val="00206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8238" name="object 32"/>
            <p:cNvSpPr>
              <a:spLocks/>
            </p:cNvSpPr>
            <p:nvPr/>
          </p:nvSpPr>
          <p:spPr bwMode="auto">
            <a:xfrm>
              <a:off x="7225258" y="1765224"/>
              <a:ext cx="94615" cy="111760"/>
            </a:xfrm>
            <a:custGeom>
              <a:avLst/>
              <a:gdLst>
                <a:gd name="T0" fmla="*/ 0 w 94615"/>
                <a:gd name="T1" fmla="*/ 0 h 111760"/>
                <a:gd name="T2" fmla="*/ 47028 w 94615"/>
                <a:gd name="T3" fmla="*/ 111480 h 111760"/>
                <a:gd name="T4" fmla="*/ 85628 w 94615"/>
                <a:gd name="T5" fmla="*/ 19977 h 111760"/>
                <a:gd name="T6" fmla="*/ 47028 w 94615"/>
                <a:gd name="T7" fmla="*/ 19977 h 111760"/>
                <a:gd name="T8" fmla="*/ 0 w 94615"/>
                <a:gd name="T9" fmla="*/ 0 h 111760"/>
                <a:gd name="T10" fmla="*/ 94056 w 94615"/>
                <a:gd name="T11" fmla="*/ 0 h 111760"/>
                <a:gd name="T12" fmla="*/ 47028 w 94615"/>
                <a:gd name="T13" fmla="*/ 19977 h 111760"/>
                <a:gd name="T14" fmla="*/ 85628 w 94615"/>
                <a:gd name="T15" fmla="*/ 19977 h 111760"/>
                <a:gd name="T16" fmla="*/ 94056 w 94615"/>
                <a:gd name="T17" fmla="*/ 0 h 1117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4615"/>
                <a:gd name="T28" fmla="*/ 0 h 111760"/>
                <a:gd name="T29" fmla="*/ 94615 w 94615"/>
                <a:gd name="T30" fmla="*/ 111760 h 1117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4615" h="111760">
                  <a:moveTo>
                    <a:pt x="0" y="0"/>
                  </a:moveTo>
                  <a:lnTo>
                    <a:pt x="47028" y="111480"/>
                  </a:lnTo>
                  <a:lnTo>
                    <a:pt x="85628" y="19977"/>
                  </a:lnTo>
                  <a:lnTo>
                    <a:pt x="47028" y="19977"/>
                  </a:lnTo>
                  <a:lnTo>
                    <a:pt x="0" y="0"/>
                  </a:lnTo>
                  <a:close/>
                </a:path>
                <a:path w="94615" h="111760">
                  <a:moveTo>
                    <a:pt x="94056" y="0"/>
                  </a:moveTo>
                  <a:lnTo>
                    <a:pt x="47028" y="19977"/>
                  </a:lnTo>
                  <a:lnTo>
                    <a:pt x="85628" y="19977"/>
                  </a:lnTo>
                  <a:lnTo>
                    <a:pt x="94056" y="0"/>
                  </a:lnTo>
                  <a:close/>
                </a:path>
              </a:pathLst>
            </a:custGeom>
            <a:solidFill>
              <a:srgbClr val="939598"/>
            </a:solidFill>
            <a:ln w="41275" cmpd="sng">
              <a:solidFill>
                <a:srgbClr val="00206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10" name="Группа 52"/>
          <p:cNvGrpSpPr>
            <a:grpSpLocks/>
          </p:cNvGrpSpPr>
          <p:nvPr/>
        </p:nvGrpSpPr>
        <p:grpSpPr bwMode="auto">
          <a:xfrm>
            <a:off x="5122863" y="1866418"/>
            <a:ext cx="387350" cy="486757"/>
            <a:chOff x="5122455" y="1486293"/>
            <a:chExt cx="387668" cy="497967"/>
          </a:xfrm>
        </p:grpSpPr>
        <p:sp>
          <p:nvSpPr>
            <p:cNvPr id="8235" name="object 33"/>
            <p:cNvSpPr>
              <a:spLocks/>
            </p:cNvSpPr>
            <p:nvPr/>
          </p:nvSpPr>
          <p:spPr bwMode="auto">
            <a:xfrm>
              <a:off x="5122455" y="1546110"/>
              <a:ext cx="340995" cy="438150"/>
            </a:xfrm>
            <a:custGeom>
              <a:avLst/>
              <a:gdLst>
                <a:gd name="T0" fmla="*/ 0 w 340995"/>
                <a:gd name="T1" fmla="*/ 437756 h 438150"/>
                <a:gd name="T2" fmla="*/ 340652 w 340995"/>
                <a:gd name="T3" fmla="*/ 0 h 438150"/>
                <a:gd name="T4" fmla="*/ 0 60000 65536"/>
                <a:gd name="T5" fmla="*/ 0 60000 65536"/>
                <a:gd name="T6" fmla="*/ 0 w 340995"/>
                <a:gd name="T7" fmla="*/ 0 h 438150"/>
                <a:gd name="T8" fmla="*/ 340995 w 340995"/>
                <a:gd name="T9" fmla="*/ 438150 h 4381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0995" h="438150">
                  <a:moveTo>
                    <a:pt x="0" y="437756"/>
                  </a:moveTo>
                  <a:lnTo>
                    <a:pt x="340652" y="0"/>
                  </a:lnTo>
                </a:path>
              </a:pathLst>
            </a:custGeom>
            <a:noFill/>
            <a:ln w="41275" cmpd="sng">
              <a:solidFill>
                <a:srgbClr val="00206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8236" name="object 34"/>
            <p:cNvSpPr>
              <a:spLocks/>
            </p:cNvSpPr>
            <p:nvPr/>
          </p:nvSpPr>
          <p:spPr bwMode="auto">
            <a:xfrm>
              <a:off x="5404078" y="1486293"/>
              <a:ext cx="106045" cy="117475"/>
            </a:xfrm>
            <a:custGeom>
              <a:avLst/>
              <a:gdLst>
                <a:gd name="T0" fmla="*/ 105587 w 106045"/>
                <a:gd name="T1" fmla="*/ 0 h 117475"/>
                <a:gd name="T2" fmla="*/ 0 w 106045"/>
                <a:gd name="T3" fmla="*/ 59093 h 117475"/>
                <a:gd name="T4" fmla="*/ 49390 w 106045"/>
                <a:gd name="T5" fmla="*/ 72199 h 117475"/>
                <a:gd name="T6" fmla="*/ 74231 w 106045"/>
                <a:gd name="T7" fmla="*/ 116865 h 117475"/>
                <a:gd name="T8" fmla="*/ 105587 w 106045"/>
                <a:gd name="T9" fmla="*/ 0 h 117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6045"/>
                <a:gd name="T16" fmla="*/ 0 h 117475"/>
                <a:gd name="T17" fmla="*/ 106045 w 106045"/>
                <a:gd name="T18" fmla="*/ 117475 h 117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6045" h="117475">
                  <a:moveTo>
                    <a:pt x="105587" y="0"/>
                  </a:moveTo>
                  <a:lnTo>
                    <a:pt x="0" y="59093"/>
                  </a:lnTo>
                  <a:lnTo>
                    <a:pt x="49390" y="72199"/>
                  </a:lnTo>
                  <a:lnTo>
                    <a:pt x="74231" y="116865"/>
                  </a:lnTo>
                  <a:lnTo>
                    <a:pt x="105587" y="0"/>
                  </a:lnTo>
                  <a:close/>
                </a:path>
              </a:pathLst>
            </a:custGeom>
            <a:solidFill>
              <a:srgbClr val="939598"/>
            </a:solidFill>
            <a:ln w="41275" cmpd="sng">
              <a:solidFill>
                <a:srgbClr val="00206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11" name="Группа 56"/>
          <p:cNvGrpSpPr>
            <a:grpSpLocks/>
          </p:cNvGrpSpPr>
          <p:nvPr/>
        </p:nvGrpSpPr>
        <p:grpSpPr bwMode="auto">
          <a:xfrm>
            <a:off x="7224713" y="3418150"/>
            <a:ext cx="95250" cy="379794"/>
            <a:chOff x="7225258" y="3017342"/>
            <a:chExt cx="94615" cy="388887"/>
          </a:xfrm>
        </p:grpSpPr>
        <p:sp>
          <p:nvSpPr>
            <p:cNvPr id="8233" name="object 35"/>
            <p:cNvSpPr>
              <a:spLocks/>
            </p:cNvSpPr>
            <p:nvPr/>
          </p:nvSpPr>
          <p:spPr bwMode="auto">
            <a:xfrm>
              <a:off x="7272286" y="3017342"/>
              <a:ext cx="0" cy="313055"/>
            </a:xfrm>
            <a:custGeom>
              <a:avLst/>
              <a:gdLst>
                <a:gd name="T0" fmla="*/ 0 h 313054"/>
                <a:gd name="T1" fmla="*/ 312802 h 313054"/>
                <a:gd name="T2" fmla="*/ 0 60000 65536"/>
                <a:gd name="T3" fmla="*/ 0 60000 65536"/>
                <a:gd name="T4" fmla="*/ 0 h 313054"/>
                <a:gd name="T5" fmla="*/ 313054 h 313054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313054">
                  <a:moveTo>
                    <a:pt x="0" y="0"/>
                  </a:moveTo>
                  <a:lnTo>
                    <a:pt x="0" y="312801"/>
                  </a:lnTo>
                </a:path>
              </a:pathLst>
            </a:custGeom>
            <a:noFill/>
            <a:ln w="41275" cmpd="sng">
              <a:solidFill>
                <a:srgbClr val="00206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8234" name="object 36"/>
            <p:cNvSpPr>
              <a:spLocks/>
            </p:cNvSpPr>
            <p:nvPr/>
          </p:nvSpPr>
          <p:spPr bwMode="auto">
            <a:xfrm>
              <a:off x="7225258" y="3294469"/>
              <a:ext cx="94615" cy="111760"/>
            </a:xfrm>
            <a:custGeom>
              <a:avLst/>
              <a:gdLst>
                <a:gd name="T0" fmla="*/ 0 w 94615"/>
                <a:gd name="T1" fmla="*/ 0 h 111760"/>
                <a:gd name="T2" fmla="*/ 47028 w 94615"/>
                <a:gd name="T3" fmla="*/ 111480 h 111760"/>
                <a:gd name="T4" fmla="*/ 85628 w 94615"/>
                <a:gd name="T5" fmla="*/ 19977 h 111760"/>
                <a:gd name="T6" fmla="*/ 47028 w 94615"/>
                <a:gd name="T7" fmla="*/ 19977 h 111760"/>
                <a:gd name="T8" fmla="*/ 0 w 94615"/>
                <a:gd name="T9" fmla="*/ 0 h 111760"/>
                <a:gd name="T10" fmla="*/ 94056 w 94615"/>
                <a:gd name="T11" fmla="*/ 0 h 111760"/>
                <a:gd name="T12" fmla="*/ 47028 w 94615"/>
                <a:gd name="T13" fmla="*/ 19977 h 111760"/>
                <a:gd name="T14" fmla="*/ 85628 w 94615"/>
                <a:gd name="T15" fmla="*/ 19977 h 111760"/>
                <a:gd name="T16" fmla="*/ 94056 w 94615"/>
                <a:gd name="T17" fmla="*/ 0 h 1117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4615"/>
                <a:gd name="T28" fmla="*/ 0 h 111760"/>
                <a:gd name="T29" fmla="*/ 94615 w 94615"/>
                <a:gd name="T30" fmla="*/ 111760 h 1117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4615" h="111760">
                  <a:moveTo>
                    <a:pt x="0" y="0"/>
                  </a:moveTo>
                  <a:lnTo>
                    <a:pt x="47028" y="111480"/>
                  </a:lnTo>
                  <a:lnTo>
                    <a:pt x="85628" y="19977"/>
                  </a:lnTo>
                  <a:lnTo>
                    <a:pt x="47028" y="19977"/>
                  </a:lnTo>
                  <a:lnTo>
                    <a:pt x="0" y="0"/>
                  </a:lnTo>
                  <a:close/>
                </a:path>
                <a:path w="94615" h="111760">
                  <a:moveTo>
                    <a:pt x="94056" y="0"/>
                  </a:moveTo>
                  <a:lnTo>
                    <a:pt x="47028" y="19977"/>
                  </a:lnTo>
                  <a:lnTo>
                    <a:pt x="85628" y="19977"/>
                  </a:lnTo>
                  <a:lnTo>
                    <a:pt x="94056" y="0"/>
                  </a:lnTo>
                  <a:close/>
                </a:path>
              </a:pathLst>
            </a:custGeom>
            <a:solidFill>
              <a:srgbClr val="939598"/>
            </a:solidFill>
            <a:ln w="41275" cmpd="sng">
              <a:solidFill>
                <a:srgbClr val="00206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12" name="Группа 60"/>
          <p:cNvGrpSpPr>
            <a:grpSpLocks/>
          </p:cNvGrpSpPr>
          <p:nvPr/>
        </p:nvGrpSpPr>
        <p:grpSpPr bwMode="auto">
          <a:xfrm>
            <a:off x="7500958" y="4929198"/>
            <a:ext cx="95250" cy="379795"/>
            <a:chOff x="7225258" y="4405871"/>
            <a:chExt cx="94615" cy="388887"/>
          </a:xfrm>
        </p:grpSpPr>
        <p:sp>
          <p:nvSpPr>
            <p:cNvPr id="8231" name="object 37"/>
            <p:cNvSpPr>
              <a:spLocks/>
            </p:cNvSpPr>
            <p:nvPr/>
          </p:nvSpPr>
          <p:spPr bwMode="auto">
            <a:xfrm>
              <a:off x="7272286" y="4405871"/>
              <a:ext cx="0" cy="313055"/>
            </a:xfrm>
            <a:custGeom>
              <a:avLst/>
              <a:gdLst>
                <a:gd name="T0" fmla="*/ 0 h 313054"/>
                <a:gd name="T1" fmla="*/ 312801 h 313054"/>
                <a:gd name="T2" fmla="*/ 0 60000 65536"/>
                <a:gd name="T3" fmla="*/ 0 60000 65536"/>
                <a:gd name="T4" fmla="*/ 0 h 313054"/>
                <a:gd name="T5" fmla="*/ 313054 h 313054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313054">
                  <a:moveTo>
                    <a:pt x="0" y="0"/>
                  </a:moveTo>
                  <a:lnTo>
                    <a:pt x="0" y="312800"/>
                  </a:lnTo>
                </a:path>
              </a:pathLst>
            </a:custGeom>
            <a:noFill/>
            <a:ln w="41275" cmpd="sng">
              <a:solidFill>
                <a:srgbClr val="00206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8232" name="object 38"/>
            <p:cNvSpPr>
              <a:spLocks/>
            </p:cNvSpPr>
            <p:nvPr/>
          </p:nvSpPr>
          <p:spPr bwMode="auto">
            <a:xfrm>
              <a:off x="7225258" y="4682998"/>
              <a:ext cx="94615" cy="111760"/>
            </a:xfrm>
            <a:custGeom>
              <a:avLst/>
              <a:gdLst>
                <a:gd name="T0" fmla="*/ 0 w 94615"/>
                <a:gd name="T1" fmla="*/ 0 h 111760"/>
                <a:gd name="T2" fmla="*/ 47028 w 94615"/>
                <a:gd name="T3" fmla="*/ 111480 h 111760"/>
                <a:gd name="T4" fmla="*/ 85628 w 94615"/>
                <a:gd name="T5" fmla="*/ 19977 h 111760"/>
                <a:gd name="T6" fmla="*/ 47028 w 94615"/>
                <a:gd name="T7" fmla="*/ 19977 h 111760"/>
                <a:gd name="T8" fmla="*/ 0 w 94615"/>
                <a:gd name="T9" fmla="*/ 0 h 111760"/>
                <a:gd name="T10" fmla="*/ 94056 w 94615"/>
                <a:gd name="T11" fmla="*/ 0 h 111760"/>
                <a:gd name="T12" fmla="*/ 47028 w 94615"/>
                <a:gd name="T13" fmla="*/ 19977 h 111760"/>
                <a:gd name="T14" fmla="*/ 85628 w 94615"/>
                <a:gd name="T15" fmla="*/ 19977 h 111760"/>
                <a:gd name="T16" fmla="*/ 94056 w 94615"/>
                <a:gd name="T17" fmla="*/ 0 h 1117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4615"/>
                <a:gd name="T28" fmla="*/ 0 h 111760"/>
                <a:gd name="T29" fmla="*/ 94615 w 94615"/>
                <a:gd name="T30" fmla="*/ 111760 h 1117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4615" h="111760">
                  <a:moveTo>
                    <a:pt x="0" y="0"/>
                  </a:moveTo>
                  <a:lnTo>
                    <a:pt x="47028" y="111480"/>
                  </a:lnTo>
                  <a:lnTo>
                    <a:pt x="85628" y="19977"/>
                  </a:lnTo>
                  <a:lnTo>
                    <a:pt x="47028" y="19977"/>
                  </a:lnTo>
                  <a:lnTo>
                    <a:pt x="0" y="0"/>
                  </a:lnTo>
                  <a:close/>
                </a:path>
                <a:path w="94615" h="111760">
                  <a:moveTo>
                    <a:pt x="94056" y="0"/>
                  </a:moveTo>
                  <a:lnTo>
                    <a:pt x="47028" y="19977"/>
                  </a:lnTo>
                  <a:lnTo>
                    <a:pt x="85628" y="19977"/>
                  </a:lnTo>
                  <a:lnTo>
                    <a:pt x="94056" y="0"/>
                  </a:lnTo>
                  <a:close/>
                </a:path>
              </a:pathLst>
            </a:custGeom>
            <a:solidFill>
              <a:srgbClr val="939598"/>
            </a:solidFill>
            <a:ln w="41275" cmpd="sng">
              <a:solidFill>
                <a:srgbClr val="00206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14" name="Группа 63"/>
          <p:cNvGrpSpPr>
            <a:grpSpLocks/>
          </p:cNvGrpSpPr>
          <p:nvPr/>
        </p:nvGrpSpPr>
        <p:grpSpPr bwMode="auto">
          <a:xfrm>
            <a:off x="1412875" y="3418150"/>
            <a:ext cx="95250" cy="379794"/>
            <a:chOff x="1412811" y="3017342"/>
            <a:chExt cx="94615" cy="388874"/>
          </a:xfrm>
        </p:grpSpPr>
        <p:sp>
          <p:nvSpPr>
            <p:cNvPr id="8229" name="object 39"/>
            <p:cNvSpPr>
              <a:spLocks/>
            </p:cNvSpPr>
            <p:nvPr/>
          </p:nvSpPr>
          <p:spPr bwMode="auto">
            <a:xfrm>
              <a:off x="1459839" y="3093161"/>
              <a:ext cx="0" cy="313055"/>
            </a:xfrm>
            <a:custGeom>
              <a:avLst/>
              <a:gdLst>
                <a:gd name="T0" fmla="*/ 0 h 313054"/>
                <a:gd name="T1" fmla="*/ 312802 h 313054"/>
                <a:gd name="T2" fmla="*/ 0 60000 65536"/>
                <a:gd name="T3" fmla="*/ 0 60000 65536"/>
                <a:gd name="T4" fmla="*/ 0 h 313054"/>
                <a:gd name="T5" fmla="*/ 313054 h 313054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313054">
                  <a:moveTo>
                    <a:pt x="0" y="0"/>
                  </a:moveTo>
                  <a:lnTo>
                    <a:pt x="0" y="312801"/>
                  </a:lnTo>
                </a:path>
              </a:pathLst>
            </a:custGeom>
            <a:noFill/>
            <a:ln w="41275" cmpd="sng">
              <a:solidFill>
                <a:srgbClr val="00206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8230" name="object 40"/>
            <p:cNvSpPr>
              <a:spLocks/>
            </p:cNvSpPr>
            <p:nvPr/>
          </p:nvSpPr>
          <p:spPr bwMode="auto">
            <a:xfrm>
              <a:off x="1412811" y="3017342"/>
              <a:ext cx="94615" cy="111760"/>
            </a:xfrm>
            <a:custGeom>
              <a:avLst/>
              <a:gdLst>
                <a:gd name="T0" fmla="*/ 47028 w 94615"/>
                <a:gd name="T1" fmla="*/ 0 h 111760"/>
                <a:gd name="T2" fmla="*/ 0 w 94615"/>
                <a:gd name="T3" fmla="*/ 111480 h 111760"/>
                <a:gd name="T4" fmla="*/ 47028 w 94615"/>
                <a:gd name="T5" fmla="*/ 91503 h 111760"/>
                <a:gd name="T6" fmla="*/ 85628 w 94615"/>
                <a:gd name="T7" fmla="*/ 91503 h 111760"/>
                <a:gd name="T8" fmla="*/ 47028 w 94615"/>
                <a:gd name="T9" fmla="*/ 0 h 111760"/>
                <a:gd name="T10" fmla="*/ 85628 w 94615"/>
                <a:gd name="T11" fmla="*/ 91503 h 111760"/>
                <a:gd name="T12" fmla="*/ 47028 w 94615"/>
                <a:gd name="T13" fmla="*/ 91503 h 111760"/>
                <a:gd name="T14" fmla="*/ 94056 w 94615"/>
                <a:gd name="T15" fmla="*/ 111480 h 111760"/>
                <a:gd name="T16" fmla="*/ 85628 w 94615"/>
                <a:gd name="T17" fmla="*/ 91503 h 1117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4615"/>
                <a:gd name="T28" fmla="*/ 0 h 111760"/>
                <a:gd name="T29" fmla="*/ 94615 w 94615"/>
                <a:gd name="T30" fmla="*/ 111760 h 1117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4615" h="111760">
                  <a:moveTo>
                    <a:pt x="47028" y="0"/>
                  </a:moveTo>
                  <a:lnTo>
                    <a:pt x="0" y="111480"/>
                  </a:lnTo>
                  <a:lnTo>
                    <a:pt x="47028" y="91503"/>
                  </a:lnTo>
                  <a:lnTo>
                    <a:pt x="85628" y="91503"/>
                  </a:lnTo>
                  <a:lnTo>
                    <a:pt x="47028" y="0"/>
                  </a:lnTo>
                  <a:close/>
                </a:path>
                <a:path w="94615" h="111760">
                  <a:moveTo>
                    <a:pt x="85628" y="91503"/>
                  </a:moveTo>
                  <a:lnTo>
                    <a:pt x="47028" y="91503"/>
                  </a:lnTo>
                  <a:lnTo>
                    <a:pt x="94056" y="111480"/>
                  </a:lnTo>
                  <a:lnTo>
                    <a:pt x="85628" y="91503"/>
                  </a:lnTo>
                  <a:close/>
                </a:path>
              </a:pathLst>
            </a:custGeom>
            <a:solidFill>
              <a:srgbClr val="939598"/>
            </a:solidFill>
            <a:ln w="41275" cmpd="sng">
              <a:solidFill>
                <a:srgbClr val="00206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15" name="Группа 66"/>
          <p:cNvGrpSpPr>
            <a:grpSpLocks/>
          </p:cNvGrpSpPr>
          <p:nvPr/>
        </p:nvGrpSpPr>
        <p:grpSpPr bwMode="auto">
          <a:xfrm>
            <a:off x="2028825" y="2021436"/>
            <a:ext cx="95250" cy="379795"/>
            <a:chOff x="2029358" y="1586674"/>
            <a:chExt cx="94615" cy="388862"/>
          </a:xfrm>
        </p:grpSpPr>
        <p:sp>
          <p:nvSpPr>
            <p:cNvPr id="8227" name="object 41"/>
            <p:cNvSpPr>
              <a:spLocks/>
            </p:cNvSpPr>
            <p:nvPr/>
          </p:nvSpPr>
          <p:spPr bwMode="auto">
            <a:xfrm>
              <a:off x="2076399" y="1662481"/>
              <a:ext cx="0" cy="313055"/>
            </a:xfrm>
            <a:custGeom>
              <a:avLst/>
              <a:gdLst>
                <a:gd name="T0" fmla="*/ 0 h 313055"/>
                <a:gd name="T1" fmla="*/ 312801 h 313055"/>
                <a:gd name="T2" fmla="*/ 0 60000 65536"/>
                <a:gd name="T3" fmla="*/ 0 60000 65536"/>
                <a:gd name="T4" fmla="*/ 0 h 313055"/>
                <a:gd name="T5" fmla="*/ 313055 h 31305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313055">
                  <a:moveTo>
                    <a:pt x="0" y="0"/>
                  </a:moveTo>
                  <a:lnTo>
                    <a:pt x="0" y="312801"/>
                  </a:lnTo>
                </a:path>
              </a:pathLst>
            </a:custGeom>
            <a:noFill/>
            <a:ln w="41275" cmpd="sng">
              <a:solidFill>
                <a:srgbClr val="00206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8228" name="object 42"/>
            <p:cNvSpPr>
              <a:spLocks/>
            </p:cNvSpPr>
            <p:nvPr/>
          </p:nvSpPr>
          <p:spPr bwMode="auto">
            <a:xfrm>
              <a:off x="2029358" y="1586674"/>
              <a:ext cx="94615" cy="111760"/>
            </a:xfrm>
            <a:custGeom>
              <a:avLst/>
              <a:gdLst>
                <a:gd name="T0" fmla="*/ 47028 w 94614"/>
                <a:gd name="T1" fmla="*/ 0 h 111760"/>
                <a:gd name="T2" fmla="*/ 0 w 94614"/>
                <a:gd name="T3" fmla="*/ 111480 h 111760"/>
                <a:gd name="T4" fmla="*/ 47028 w 94614"/>
                <a:gd name="T5" fmla="*/ 91503 h 111760"/>
                <a:gd name="T6" fmla="*/ 85629 w 94614"/>
                <a:gd name="T7" fmla="*/ 91503 h 111760"/>
                <a:gd name="T8" fmla="*/ 47028 w 94614"/>
                <a:gd name="T9" fmla="*/ 0 h 111760"/>
                <a:gd name="T10" fmla="*/ 85629 w 94614"/>
                <a:gd name="T11" fmla="*/ 91503 h 111760"/>
                <a:gd name="T12" fmla="*/ 47028 w 94614"/>
                <a:gd name="T13" fmla="*/ 91503 h 111760"/>
                <a:gd name="T14" fmla="*/ 94057 w 94614"/>
                <a:gd name="T15" fmla="*/ 111480 h 111760"/>
                <a:gd name="T16" fmla="*/ 85629 w 94614"/>
                <a:gd name="T17" fmla="*/ 91503 h 1117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4614"/>
                <a:gd name="T28" fmla="*/ 0 h 111760"/>
                <a:gd name="T29" fmla="*/ 94614 w 94614"/>
                <a:gd name="T30" fmla="*/ 111760 h 1117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4614" h="111760">
                  <a:moveTo>
                    <a:pt x="47028" y="0"/>
                  </a:moveTo>
                  <a:lnTo>
                    <a:pt x="0" y="111480"/>
                  </a:lnTo>
                  <a:lnTo>
                    <a:pt x="47028" y="91503"/>
                  </a:lnTo>
                  <a:lnTo>
                    <a:pt x="85628" y="91503"/>
                  </a:lnTo>
                  <a:lnTo>
                    <a:pt x="47028" y="0"/>
                  </a:lnTo>
                  <a:close/>
                </a:path>
                <a:path w="94614" h="111760">
                  <a:moveTo>
                    <a:pt x="85628" y="91503"/>
                  </a:moveTo>
                  <a:lnTo>
                    <a:pt x="47028" y="91503"/>
                  </a:lnTo>
                  <a:lnTo>
                    <a:pt x="94056" y="111480"/>
                  </a:lnTo>
                  <a:lnTo>
                    <a:pt x="85628" y="91503"/>
                  </a:lnTo>
                  <a:close/>
                </a:path>
              </a:pathLst>
            </a:custGeom>
            <a:solidFill>
              <a:srgbClr val="939598"/>
            </a:solidFill>
            <a:ln w="41275" cmpd="sng">
              <a:solidFill>
                <a:srgbClr val="00206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17" name="Группа 69"/>
          <p:cNvGrpSpPr>
            <a:grpSpLocks/>
          </p:cNvGrpSpPr>
          <p:nvPr/>
        </p:nvGrpSpPr>
        <p:grpSpPr bwMode="auto">
          <a:xfrm>
            <a:off x="4291012" y="5659503"/>
            <a:ext cx="713036" cy="126951"/>
            <a:chOff x="4463592" y="5269179"/>
            <a:chExt cx="388862" cy="94615"/>
          </a:xfrm>
        </p:grpSpPr>
        <p:sp>
          <p:nvSpPr>
            <p:cNvPr id="8225" name="object 43"/>
            <p:cNvSpPr>
              <a:spLocks/>
            </p:cNvSpPr>
            <p:nvPr/>
          </p:nvSpPr>
          <p:spPr bwMode="auto">
            <a:xfrm>
              <a:off x="4539399" y="5316207"/>
              <a:ext cx="313055" cy="0"/>
            </a:xfrm>
            <a:custGeom>
              <a:avLst/>
              <a:gdLst>
                <a:gd name="T0" fmla="*/ 312789 w 313054"/>
                <a:gd name="T1" fmla="*/ 0 w 313054"/>
                <a:gd name="T2" fmla="*/ 0 60000 65536"/>
                <a:gd name="T3" fmla="*/ 0 60000 65536"/>
                <a:gd name="T4" fmla="*/ 0 w 313054"/>
                <a:gd name="T5" fmla="*/ 313054 w 313054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313054">
                  <a:moveTo>
                    <a:pt x="312788" y="0"/>
                  </a:moveTo>
                  <a:lnTo>
                    <a:pt x="0" y="0"/>
                  </a:lnTo>
                </a:path>
              </a:pathLst>
            </a:custGeom>
            <a:noFill/>
            <a:ln w="41275" cmpd="sng">
              <a:solidFill>
                <a:srgbClr val="00206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8226" name="object 44"/>
            <p:cNvSpPr>
              <a:spLocks/>
            </p:cNvSpPr>
            <p:nvPr/>
          </p:nvSpPr>
          <p:spPr bwMode="auto">
            <a:xfrm>
              <a:off x="4463592" y="5269179"/>
              <a:ext cx="111760" cy="94615"/>
            </a:xfrm>
            <a:custGeom>
              <a:avLst/>
              <a:gdLst>
                <a:gd name="T0" fmla="*/ 111480 w 111760"/>
                <a:gd name="T1" fmla="*/ 0 h 94614"/>
                <a:gd name="T2" fmla="*/ 0 w 111760"/>
                <a:gd name="T3" fmla="*/ 47028 h 94614"/>
                <a:gd name="T4" fmla="*/ 111480 w 111760"/>
                <a:gd name="T5" fmla="*/ 94057 h 94614"/>
                <a:gd name="T6" fmla="*/ 91503 w 111760"/>
                <a:gd name="T7" fmla="*/ 47028 h 94614"/>
                <a:gd name="T8" fmla="*/ 111480 w 111760"/>
                <a:gd name="T9" fmla="*/ 0 h 946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760"/>
                <a:gd name="T16" fmla="*/ 0 h 94614"/>
                <a:gd name="T17" fmla="*/ 111760 w 111760"/>
                <a:gd name="T18" fmla="*/ 94614 h 946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760" h="94614">
                  <a:moveTo>
                    <a:pt x="111480" y="0"/>
                  </a:moveTo>
                  <a:lnTo>
                    <a:pt x="0" y="47028"/>
                  </a:lnTo>
                  <a:lnTo>
                    <a:pt x="111480" y="94056"/>
                  </a:lnTo>
                  <a:lnTo>
                    <a:pt x="91503" y="47028"/>
                  </a:lnTo>
                  <a:lnTo>
                    <a:pt x="111480" y="0"/>
                  </a:lnTo>
                  <a:close/>
                </a:path>
              </a:pathLst>
            </a:custGeom>
            <a:solidFill>
              <a:srgbClr val="939598"/>
            </a:solidFill>
            <a:ln w="41275" cmpd="sng">
              <a:solidFill>
                <a:srgbClr val="00206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18" name="Группа 72"/>
          <p:cNvGrpSpPr>
            <a:grpSpLocks/>
          </p:cNvGrpSpPr>
          <p:nvPr/>
        </p:nvGrpSpPr>
        <p:grpSpPr bwMode="auto">
          <a:xfrm>
            <a:off x="395536" y="4889270"/>
            <a:ext cx="461963" cy="849499"/>
            <a:chOff x="834482" y="4523587"/>
            <a:chExt cx="461921" cy="870192"/>
          </a:xfrm>
        </p:grpSpPr>
        <p:sp>
          <p:nvSpPr>
            <p:cNvPr id="8223" name="object 45"/>
            <p:cNvSpPr>
              <a:spLocks/>
            </p:cNvSpPr>
            <p:nvPr/>
          </p:nvSpPr>
          <p:spPr bwMode="auto">
            <a:xfrm>
              <a:off x="874128" y="4599394"/>
              <a:ext cx="422275" cy="794385"/>
            </a:xfrm>
            <a:custGeom>
              <a:avLst/>
              <a:gdLst>
                <a:gd name="T0" fmla="*/ 422033 w 422275"/>
                <a:gd name="T1" fmla="*/ 793978 h 794385"/>
                <a:gd name="T2" fmla="*/ 0 w 422275"/>
                <a:gd name="T3" fmla="*/ 793978 h 794385"/>
                <a:gd name="T4" fmla="*/ 7734 w 422275"/>
                <a:gd name="T5" fmla="*/ 0 h 794385"/>
                <a:gd name="T6" fmla="*/ 0 60000 65536"/>
                <a:gd name="T7" fmla="*/ 0 60000 65536"/>
                <a:gd name="T8" fmla="*/ 0 60000 65536"/>
                <a:gd name="T9" fmla="*/ 0 w 422275"/>
                <a:gd name="T10" fmla="*/ 0 h 794385"/>
                <a:gd name="T11" fmla="*/ 422275 w 422275"/>
                <a:gd name="T12" fmla="*/ 794385 h 7943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2275" h="794385">
                  <a:moveTo>
                    <a:pt x="422033" y="793978"/>
                  </a:moveTo>
                  <a:lnTo>
                    <a:pt x="0" y="793978"/>
                  </a:lnTo>
                  <a:lnTo>
                    <a:pt x="7734" y="0"/>
                  </a:lnTo>
                </a:path>
              </a:pathLst>
            </a:custGeom>
            <a:noFill/>
            <a:ln w="41275" cmpd="sng">
              <a:solidFill>
                <a:srgbClr val="00206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8224" name="object 46"/>
            <p:cNvSpPr>
              <a:spLocks/>
            </p:cNvSpPr>
            <p:nvPr/>
          </p:nvSpPr>
          <p:spPr bwMode="auto">
            <a:xfrm>
              <a:off x="834482" y="4523587"/>
              <a:ext cx="94615" cy="112395"/>
            </a:xfrm>
            <a:custGeom>
              <a:avLst/>
              <a:gdLst>
                <a:gd name="T0" fmla="*/ 85667 w 94615"/>
                <a:gd name="T1" fmla="*/ 91490 h 112395"/>
                <a:gd name="T2" fmla="*/ 47218 w 94615"/>
                <a:gd name="T3" fmla="*/ 91490 h 112395"/>
                <a:gd name="T4" fmla="*/ 94056 w 94615"/>
                <a:gd name="T5" fmla="*/ 111925 h 112395"/>
                <a:gd name="T6" fmla="*/ 85667 w 94615"/>
                <a:gd name="T7" fmla="*/ 91490 h 112395"/>
                <a:gd name="T8" fmla="*/ 48107 w 94615"/>
                <a:gd name="T9" fmla="*/ 0 h 112395"/>
                <a:gd name="T10" fmla="*/ 0 w 94615"/>
                <a:gd name="T11" fmla="*/ 111010 h 112395"/>
                <a:gd name="T12" fmla="*/ 47218 w 94615"/>
                <a:gd name="T13" fmla="*/ 91490 h 112395"/>
                <a:gd name="T14" fmla="*/ 85667 w 94615"/>
                <a:gd name="T15" fmla="*/ 91490 h 112395"/>
                <a:gd name="T16" fmla="*/ 48107 w 94615"/>
                <a:gd name="T17" fmla="*/ 0 h 1123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4615"/>
                <a:gd name="T28" fmla="*/ 0 h 112395"/>
                <a:gd name="T29" fmla="*/ 94615 w 94615"/>
                <a:gd name="T30" fmla="*/ 112395 h 1123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4615" h="112395">
                  <a:moveTo>
                    <a:pt x="85667" y="91490"/>
                  </a:moveTo>
                  <a:lnTo>
                    <a:pt x="47218" y="91490"/>
                  </a:lnTo>
                  <a:lnTo>
                    <a:pt x="94056" y="111925"/>
                  </a:lnTo>
                  <a:lnTo>
                    <a:pt x="85667" y="91490"/>
                  </a:lnTo>
                  <a:close/>
                </a:path>
                <a:path w="94615" h="112395">
                  <a:moveTo>
                    <a:pt x="48107" y="0"/>
                  </a:moveTo>
                  <a:lnTo>
                    <a:pt x="0" y="111010"/>
                  </a:lnTo>
                  <a:lnTo>
                    <a:pt x="47218" y="91490"/>
                  </a:lnTo>
                  <a:lnTo>
                    <a:pt x="85667" y="91490"/>
                  </a:lnTo>
                  <a:lnTo>
                    <a:pt x="48107" y="0"/>
                  </a:lnTo>
                  <a:close/>
                </a:path>
              </a:pathLst>
            </a:custGeom>
            <a:solidFill>
              <a:srgbClr val="939598"/>
            </a:solidFill>
            <a:ln w="41275" cmpd="sng">
              <a:solidFill>
                <a:srgbClr val="00206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76" name="object 22"/>
          <p:cNvSpPr txBox="1"/>
          <p:nvPr/>
        </p:nvSpPr>
        <p:spPr>
          <a:xfrm>
            <a:off x="2667000" y="4428401"/>
            <a:ext cx="3657600" cy="5847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spc="-15" dirty="0">
                <a:solidFill>
                  <a:srgbClr val="EA7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ЕДИНЫЙ ИНФОРМАЦИОННЫЙ </a:t>
            </a:r>
          </a:p>
          <a:p>
            <a:pPr marL="127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-15" dirty="0">
                <a:solidFill>
                  <a:srgbClr val="EA7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ФОНД</a:t>
            </a:r>
            <a:r>
              <a:rPr lang="ru-RU" sz="1400" b="1" spc="-15" dirty="0">
                <a:solidFill>
                  <a:srgbClr val="EA7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1400" dirty="0">
              <a:solidFill>
                <a:srgbClr val="EA7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9" name="Группа 9"/>
          <p:cNvGrpSpPr>
            <a:grpSpLocks/>
          </p:cNvGrpSpPr>
          <p:nvPr/>
        </p:nvGrpSpPr>
        <p:grpSpPr bwMode="auto">
          <a:xfrm>
            <a:off x="5943600" y="4143380"/>
            <a:ext cx="3200400" cy="734787"/>
            <a:chOff x="5918365" y="3598608"/>
            <a:chExt cx="3200178" cy="751840"/>
          </a:xfrm>
        </p:grpSpPr>
        <p:sp>
          <p:nvSpPr>
            <p:cNvPr id="8220" name="object 5"/>
            <p:cNvSpPr>
              <a:spLocks/>
            </p:cNvSpPr>
            <p:nvPr/>
          </p:nvSpPr>
          <p:spPr bwMode="auto">
            <a:xfrm>
              <a:off x="5965133" y="4134663"/>
              <a:ext cx="3153410" cy="214629"/>
            </a:xfrm>
            <a:custGeom>
              <a:avLst/>
              <a:gdLst>
                <a:gd name="T0" fmla="*/ 3129364 w 3153409"/>
                <a:gd name="T1" fmla="*/ 0 h 214629"/>
                <a:gd name="T2" fmla="*/ 439045 w 3153409"/>
                <a:gd name="T3" fmla="*/ 0 h 214629"/>
                <a:gd name="T4" fmla="*/ 421365 w 3153409"/>
                <a:gd name="T5" fmla="*/ 916 h 214629"/>
                <a:gd name="T6" fmla="*/ 375583 w 3153409"/>
                <a:gd name="T7" fmla="*/ 11658 h 214629"/>
                <a:gd name="T8" fmla="*/ 5581 w 3153409"/>
                <a:gd name="T9" fmla="*/ 202552 h 214629"/>
                <a:gd name="T10" fmla="*/ 0 w 3153409"/>
                <a:gd name="T11" fmla="*/ 207085 h 214629"/>
                <a:gd name="T12" fmla="*/ 1573 w 3153409"/>
                <a:gd name="T13" fmla="*/ 210791 h 214629"/>
                <a:gd name="T14" fmla="*/ 9715 w 3153409"/>
                <a:gd name="T15" fmla="*/ 213292 h 214629"/>
                <a:gd name="T16" fmla="*/ 23844 w 3153409"/>
                <a:gd name="T17" fmla="*/ 214210 h 214629"/>
                <a:gd name="T18" fmla="*/ 2714162 w 3153409"/>
                <a:gd name="T19" fmla="*/ 214210 h 214629"/>
                <a:gd name="T20" fmla="*/ 2765608 w 3153409"/>
                <a:gd name="T21" fmla="*/ 207085 h 214629"/>
                <a:gd name="T22" fmla="*/ 3147626 w 3153409"/>
                <a:gd name="T23" fmla="*/ 11658 h 214629"/>
                <a:gd name="T24" fmla="*/ 3153208 w 3153409"/>
                <a:gd name="T25" fmla="*/ 7120 h 214629"/>
                <a:gd name="T26" fmla="*/ 3151634 w 3153409"/>
                <a:gd name="T27" fmla="*/ 3414 h 214629"/>
                <a:gd name="T28" fmla="*/ 3143492 w 3153409"/>
                <a:gd name="T29" fmla="*/ 916 h 214629"/>
                <a:gd name="T30" fmla="*/ 3129364 w 3153409"/>
                <a:gd name="T31" fmla="*/ 0 h 21462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153409"/>
                <a:gd name="T49" fmla="*/ 0 h 214629"/>
                <a:gd name="T50" fmla="*/ 3153409 w 3153409"/>
                <a:gd name="T51" fmla="*/ 214629 h 21462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153409" h="214629">
                  <a:moveTo>
                    <a:pt x="3129362" y="0"/>
                  </a:moveTo>
                  <a:lnTo>
                    <a:pt x="439045" y="0"/>
                  </a:lnTo>
                  <a:lnTo>
                    <a:pt x="421365" y="916"/>
                  </a:lnTo>
                  <a:lnTo>
                    <a:pt x="375583" y="11658"/>
                  </a:lnTo>
                  <a:lnTo>
                    <a:pt x="5581" y="202552"/>
                  </a:lnTo>
                  <a:lnTo>
                    <a:pt x="0" y="207085"/>
                  </a:lnTo>
                  <a:lnTo>
                    <a:pt x="1573" y="210791"/>
                  </a:lnTo>
                  <a:lnTo>
                    <a:pt x="9715" y="213292"/>
                  </a:lnTo>
                  <a:lnTo>
                    <a:pt x="23844" y="214210"/>
                  </a:lnTo>
                  <a:lnTo>
                    <a:pt x="2714161" y="214210"/>
                  </a:lnTo>
                  <a:lnTo>
                    <a:pt x="2765606" y="207085"/>
                  </a:lnTo>
                  <a:lnTo>
                    <a:pt x="3147624" y="11658"/>
                  </a:lnTo>
                  <a:lnTo>
                    <a:pt x="3153206" y="7120"/>
                  </a:lnTo>
                  <a:lnTo>
                    <a:pt x="3151633" y="3414"/>
                  </a:lnTo>
                  <a:lnTo>
                    <a:pt x="3143490" y="916"/>
                  </a:lnTo>
                  <a:lnTo>
                    <a:pt x="3129362" y="0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8221" name="object 8"/>
            <p:cNvSpPr>
              <a:spLocks/>
            </p:cNvSpPr>
            <p:nvPr/>
          </p:nvSpPr>
          <p:spPr bwMode="auto">
            <a:xfrm>
              <a:off x="5918365" y="3598608"/>
              <a:ext cx="2777490" cy="751840"/>
            </a:xfrm>
            <a:custGeom>
              <a:avLst/>
              <a:gdLst>
                <a:gd name="T0" fmla="*/ 2736506 w 2777490"/>
                <a:gd name="T1" fmla="*/ 0 h 751839"/>
                <a:gd name="T2" fmla="*/ 40932 w 2777490"/>
                <a:gd name="T3" fmla="*/ 0 h 751839"/>
                <a:gd name="T4" fmla="*/ 24994 w 2777490"/>
                <a:gd name="T5" fmla="*/ 3218 h 751839"/>
                <a:gd name="T6" fmla="*/ 11984 w 2777490"/>
                <a:gd name="T7" fmla="*/ 11995 h 751839"/>
                <a:gd name="T8" fmla="*/ 3214 w 2777490"/>
                <a:gd name="T9" fmla="*/ 25010 h 751839"/>
                <a:gd name="T10" fmla="*/ 0 w 2777490"/>
                <a:gd name="T11" fmla="*/ 40944 h 751839"/>
                <a:gd name="T12" fmla="*/ 0 w 2777490"/>
                <a:gd name="T13" fmla="*/ 710908 h 751839"/>
                <a:gd name="T14" fmla="*/ 3214 w 2777490"/>
                <a:gd name="T15" fmla="*/ 726838 h 751839"/>
                <a:gd name="T16" fmla="*/ 11984 w 2777490"/>
                <a:gd name="T17" fmla="*/ 739853 h 751839"/>
                <a:gd name="T18" fmla="*/ 24994 w 2777490"/>
                <a:gd name="T19" fmla="*/ 748633 h 751839"/>
                <a:gd name="T20" fmla="*/ 40932 w 2777490"/>
                <a:gd name="T21" fmla="*/ 751853 h 751839"/>
                <a:gd name="T22" fmla="*/ 2736506 w 2777490"/>
                <a:gd name="T23" fmla="*/ 751853 h 751839"/>
                <a:gd name="T24" fmla="*/ 2752446 w 2777490"/>
                <a:gd name="T25" fmla="*/ 748633 h 751839"/>
                <a:gd name="T26" fmla="*/ 2765460 w 2777490"/>
                <a:gd name="T27" fmla="*/ 739853 h 751839"/>
                <a:gd name="T28" fmla="*/ 2774234 w 2777490"/>
                <a:gd name="T29" fmla="*/ 726838 h 751839"/>
                <a:gd name="T30" fmla="*/ 2777450 w 2777490"/>
                <a:gd name="T31" fmla="*/ 710908 h 751839"/>
                <a:gd name="T32" fmla="*/ 2777450 w 2777490"/>
                <a:gd name="T33" fmla="*/ 40944 h 751839"/>
                <a:gd name="T34" fmla="*/ 2774234 w 2777490"/>
                <a:gd name="T35" fmla="*/ 25010 h 751839"/>
                <a:gd name="T36" fmla="*/ 2765460 w 2777490"/>
                <a:gd name="T37" fmla="*/ 11995 h 751839"/>
                <a:gd name="T38" fmla="*/ 2752446 w 2777490"/>
                <a:gd name="T39" fmla="*/ 3218 h 751839"/>
                <a:gd name="T40" fmla="*/ 2736506 w 2777490"/>
                <a:gd name="T41" fmla="*/ 0 h 75183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777490"/>
                <a:gd name="T64" fmla="*/ 0 h 751839"/>
                <a:gd name="T65" fmla="*/ 2777490 w 2777490"/>
                <a:gd name="T66" fmla="*/ 751839 h 75183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777490" h="751839">
                  <a:moveTo>
                    <a:pt x="2736507" y="0"/>
                  </a:moveTo>
                  <a:lnTo>
                    <a:pt x="40932" y="0"/>
                  </a:lnTo>
                  <a:lnTo>
                    <a:pt x="24994" y="3218"/>
                  </a:lnTo>
                  <a:lnTo>
                    <a:pt x="11984" y="11995"/>
                  </a:lnTo>
                  <a:lnTo>
                    <a:pt x="3214" y="25010"/>
                  </a:lnTo>
                  <a:lnTo>
                    <a:pt x="0" y="40944"/>
                  </a:lnTo>
                  <a:lnTo>
                    <a:pt x="0" y="710907"/>
                  </a:lnTo>
                  <a:lnTo>
                    <a:pt x="3214" y="726837"/>
                  </a:lnTo>
                  <a:lnTo>
                    <a:pt x="11984" y="739852"/>
                  </a:lnTo>
                  <a:lnTo>
                    <a:pt x="24994" y="748632"/>
                  </a:lnTo>
                  <a:lnTo>
                    <a:pt x="40932" y="751852"/>
                  </a:lnTo>
                  <a:lnTo>
                    <a:pt x="2736507" y="751852"/>
                  </a:lnTo>
                  <a:lnTo>
                    <a:pt x="2752446" y="748632"/>
                  </a:lnTo>
                  <a:lnTo>
                    <a:pt x="2765461" y="739852"/>
                  </a:lnTo>
                  <a:lnTo>
                    <a:pt x="2774235" y="726837"/>
                  </a:lnTo>
                  <a:lnTo>
                    <a:pt x="2777451" y="710907"/>
                  </a:lnTo>
                  <a:lnTo>
                    <a:pt x="2777451" y="40944"/>
                  </a:lnTo>
                  <a:lnTo>
                    <a:pt x="2774235" y="25010"/>
                  </a:lnTo>
                  <a:lnTo>
                    <a:pt x="2765461" y="11995"/>
                  </a:lnTo>
                  <a:lnTo>
                    <a:pt x="2752446" y="3218"/>
                  </a:lnTo>
                  <a:lnTo>
                    <a:pt x="2736507" y="0"/>
                  </a:lnTo>
                  <a:close/>
                </a:path>
              </a:pathLst>
            </a:custGeom>
            <a:solidFill>
              <a:srgbClr val="9B8F7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3" name="object 9"/>
            <p:cNvSpPr txBox="1"/>
            <p:nvPr/>
          </p:nvSpPr>
          <p:spPr>
            <a:xfrm>
              <a:off x="6272353" y="3692285"/>
              <a:ext cx="2174724" cy="62984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127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2000" b="1" spc="-15">
                  <a:solidFill>
                    <a:srgbClr val="FFFFFF"/>
                  </a:solidFill>
                  <a:latin typeface="Calibri"/>
                  <a:cs typeface="Calibri"/>
                </a:rPr>
                <a:t>КОНСТРУКТОР</a:t>
              </a:r>
              <a:r>
                <a:rPr sz="2000" b="1" spc="-8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2000" b="1" spc="-15" smtClean="0">
                  <a:solidFill>
                    <a:srgbClr val="FFFFFF"/>
                  </a:solidFill>
                  <a:latin typeface="Calibri"/>
                  <a:cs typeface="Calibri"/>
                </a:rPr>
                <a:t>Н</a:t>
              </a:r>
              <a:r>
                <a:rPr lang="ru-RU" sz="2000" b="1" spc="-15" dirty="0" smtClean="0">
                  <a:solidFill>
                    <a:srgbClr val="FFFFFF"/>
                  </a:solidFill>
                  <a:latin typeface="Calibri"/>
                  <a:cs typeface="Calibri"/>
                </a:rPr>
                <a:t>Т</a:t>
              </a:r>
              <a:r>
                <a:rPr sz="2000" b="1" spc="-15" smtClean="0">
                  <a:solidFill>
                    <a:srgbClr val="FFFFFF"/>
                  </a:solidFill>
                  <a:latin typeface="Calibri"/>
                  <a:cs typeface="Calibri"/>
                </a:rPr>
                <a:t>Д</a:t>
              </a:r>
              <a:r>
                <a:rPr lang="ru-RU" sz="2000" b="1" spc="-15" dirty="0" smtClean="0">
                  <a:solidFill>
                    <a:srgbClr val="FFFFFF"/>
                  </a:solidFill>
                  <a:latin typeface="Calibri"/>
                  <a:cs typeface="Calibri"/>
                </a:rPr>
                <a:t> (Создание НТД)</a:t>
              </a:r>
              <a:endParaRPr sz="2000" dirty="0">
                <a:latin typeface="Calibri"/>
                <a:cs typeface="Calibri"/>
              </a:endParaRPr>
            </a:p>
          </p:txBody>
        </p:sp>
      </p:grpSp>
      <p:sp>
        <p:nvSpPr>
          <p:cNvPr id="81" name="Овал 80">
            <a:hlinkClick r:id="rId6" action="ppaction://hlinksldjump"/>
          </p:cNvPr>
          <p:cNvSpPr/>
          <p:nvPr/>
        </p:nvSpPr>
        <p:spPr>
          <a:xfrm>
            <a:off x="3152783" y="2089644"/>
            <a:ext cx="2633663" cy="257175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0" name="Группа 38"/>
          <p:cNvGrpSpPr>
            <a:grpSpLocks/>
          </p:cNvGrpSpPr>
          <p:nvPr/>
        </p:nvGrpSpPr>
        <p:grpSpPr bwMode="auto">
          <a:xfrm>
            <a:off x="142844" y="4000504"/>
            <a:ext cx="3168650" cy="734786"/>
            <a:chOff x="163156" y="3598608"/>
            <a:chExt cx="3169495" cy="751840"/>
          </a:xfrm>
        </p:grpSpPr>
        <p:sp>
          <p:nvSpPr>
            <p:cNvPr id="8217" name="object 23"/>
            <p:cNvSpPr>
              <a:spLocks/>
            </p:cNvSpPr>
            <p:nvPr/>
          </p:nvSpPr>
          <p:spPr bwMode="auto">
            <a:xfrm>
              <a:off x="179241" y="4134663"/>
              <a:ext cx="3153410" cy="214629"/>
            </a:xfrm>
            <a:custGeom>
              <a:avLst/>
              <a:gdLst>
                <a:gd name="T0" fmla="*/ 3129362 w 3153410"/>
                <a:gd name="T1" fmla="*/ 0 h 214629"/>
                <a:gd name="T2" fmla="*/ 439045 w 3153410"/>
                <a:gd name="T3" fmla="*/ 0 h 214629"/>
                <a:gd name="T4" fmla="*/ 421365 w 3153410"/>
                <a:gd name="T5" fmla="*/ 916 h 214629"/>
                <a:gd name="T6" fmla="*/ 375583 w 3153410"/>
                <a:gd name="T7" fmla="*/ 11658 h 214629"/>
                <a:gd name="T8" fmla="*/ 5581 w 3153410"/>
                <a:gd name="T9" fmla="*/ 202552 h 214629"/>
                <a:gd name="T10" fmla="*/ 0 w 3153410"/>
                <a:gd name="T11" fmla="*/ 207085 h 214629"/>
                <a:gd name="T12" fmla="*/ 1573 w 3153410"/>
                <a:gd name="T13" fmla="*/ 210791 h 214629"/>
                <a:gd name="T14" fmla="*/ 9715 w 3153410"/>
                <a:gd name="T15" fmla="*/ 213292 h 214629"/>
                <a:gd name="T16" fmla="*/ 23844 w 3153410"/>
                <a:gd name="T17" fmla="*/ 214210 h 214629"/>
                <a:gd name="T18" fmla="*/ 2714160 w 3153410"/>
                <a:gd name="T19" fmla="*/ 214210 h 214629"/>
                <a:gd name="T20" fmla="*/ 2765606 w 3153410"/>
                <a:gd name="T21" fmla="*/ 207085 h 214629"/>
                <a:gd name="T22" fmla="*/ 3147624 w 3153410"/>
                <a:gd name="T23" fmla="*/ 11658 h 214629"/>
                <a:gd name="T24" fmla="*/ 3153206 w 3153410"/>
                <a:gd name="T25" fmla="*/ 7120 h 214629"/>
                <a:gd name="T26" fmla="*/ 3151632 w 3153410"/>
                <a:gd name="T27" fmla="*/ 3414 h 214629"/>
                <a:gd name="T28" fmla="*/ 3143490 w 3153410"/>
                <a:gd name="T29" fmla="*/ 916 h 214629"/>
                <a:gd name="T30" fmla="*/ 3129362 w 3153410"/>
                <a:gd name="T31" fmla="*/ 0 h 21462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153410"/>
                <a:gd name="T49" fmla="*/ 0 h 214629"/>
                <a:gd name="T50" fmla="*/ 3153410 w 3153410"/>
                <a:gd name="T51" fmla="*/ 214629 h 21462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153410" h="214629">
                  <a:moveTo>
                    <a:pt x="3129362" y="0"/>
                  </a:moveTo>
                  <a:lnTo>
                    <a:pt x="439045" y="0"/>
                  </a:lnTo>
                  <a:lnTo>
                    <a:pt x="421365" y="916"/>
                  </a:lnTo>
                  <a:lnTo>
                    <a:pt x="375583" y="11658"/>
                  </a:lnTo>
                  <a:lnTo>
                    <a:pt x="5581" y="202552"/>
                  </a:lnTo>
                  <a:lnTo>
                    <a:pt x="0" y="207085"/>
                  </a:lnTo>
                  <a:lnTo>
                    <a:pt x="1573" y="210791"/>
                  </a:lnTo>
                  <a:lnTo>
                    <a:pt x="9715" y="213292"/>
                  </a:lnTo>
                  <a:lnTo>
                    <a:pt x="23844" y="214210"/>
                  </a:lnTo>
                  <a:lnTo>
                    <a:pt x="2714161" y="214210"/>
                  </a:lnTo>
                  <a:lnTo>
                    <a:pt x="2765606" y="207085"/>
                  </a:lnTo>
                  <a:lnTo>
                    <a:pt x="3147624" y="11658"/>
                  </a:lnTo>
                  <a:lnTo>
                    <a:pt x="3153206" y="7120"/>
                  </a:lnTo>
                  <a:lnTo>
                    <a:pt x="3151633" y="3414"/>
                  </a:lnTo>
                  <a:lnTo>
                    <a:pt x="3143490" y="916"/>
                  </a:lnTo>
                  <a:lnTo>
                    <a:pt x="3129362" y="0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8218" name="object 25"/>
            <p:cNvSpPr>
              <a:spLocks/>
            </p:cNvSpPr>
            <p:nvPr/>
          </p:nvSpPr>
          <p:spPr bwMode="auto">
            <a:xfrm>
              <a:off x="163156" y="3598608"/>
              <a:ext cx="2777490" cy="751840"/>
            </a:xfrm>
            <a:custGeom>
              <a:avLst/>
              <a:gdLst>
                <a:gd name="T0" fmla="*/ 2736506 w 2777490"/>
                <a:gd name="T1" fmla="*/ 0 h 751839"/>
                <a:gd name="T2" fmla="*/ 40932 w 2777490"/>
                <a:gd name="T3" fmla="*/ 0 h 751839"/>
                <a:gd name="T4" fmla="*/ 24994 w 2777490"/>
                <a:gd name="T5" fmla="*/ 3218 h 751839"/>
                <a:gd name="T6" fmla="*/ 11984 w 2777490"/>
                <a:gd name="T7" fmla="*/ 11995 h 751839"/>
                <a:gd name="T8" fmla="*/ 3214 w 2777490"/>
                <a:gd name="T9" fmla="*/ 25010 h 751839"/>
                <a:gd name="T10" fmla="*/ 0 w 2777490"/>
                <a:gd name="T11" fmla="*/ 40944 h 751839"/>
                <a:gd name="T12" fmla="*/ 0 w 2777490"/>
                <a:gd name="T13" fmla="*/ 710908 h 751839"/>
                <a:gd name="T14" fmla="*/ 3214 w 2777490"/>
                <a:gd name="T15" fmla="*/ 726838 h 751839"/>
                <a:gd name="T16" fmla="*/ 11984 w 2777490"/>
                <a:gd name="T17" fmla="*/ 739853 h 751839"/>
                <a:gd name="T18" fmla="*/ 24994 w 2777490"/>
                <a:gd name="T19" fmla="*/ 748633 h 751839"/>
                <a:gd name="T20" fmla="*/ 40932 w 2777490"/>
                <a:gd name="T21" fmla="*/ 751853 h 751839"/>
                <a:gd name="T22" fmla="*/ 2736506 w 2777490"/>
                <a:gd name="T23" fmla="*/ 751853 h 751839"/>
                <a:gd name="T24" fmla="*/ 2752446 w 2777490"/>
                <a:gd name="T25" fmla="*/ 748633 h 751839"/>
                <a:gd name="T26" fmla="*/ 2765460 w 2777490"/>
                <a:gd name="T27" fmla="*/ 739853 h 751839"/>
                <a:gd name="T28" fmla="*/ 2774234 w 2777490"/>
                <a:gd name="T29" fmla="*/ 726838 h 751839"/>
                <a:gd name="T30" fmla="*/ 2777450 w 2777490"/>
                <a:gd name="T31" fmla="*/ 710908 h 751839"/>
                <a:gd name="T32" fmla="*/ 2777450 w 2777490"/>
                <a:gd name="T33" fmla="*/ 40944 h 751839"/>
                <a:gd name="T34" fmla="*/ 2774234 w 2777490"/>
                <a:gd name="T35" fmla="*/ 25010 h 751839"/>
                <a:gd name="T36" fmla="*/ 2765460 w 2777490"/>
                <a:gd name="T37" fmla="*/ 11995 h 751839"/>
                <a:gd name="T38" fmla="*/ 2752446 w 2777490"/>
                <a:gd name="T39" fmla="*/ 3218 h 751839"/>
                <a:gd name="T40" fmla="*/ 2736506 w 2777490"/>
                <a:gd name="T41" fmla="*/ 0 h 75183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777490"/>
                <a:gd name="T64" fmla="*/ 0 h 751839"/>
                <a:gd name="T65" fmla="*/ 2777490 w 2777490"/>
                <a:gd name="T66" fmla="*/ 751839 h 75183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777490" h="751839">
                  <a:moveTo>
                    <a:pt x="2736507" y="0"/>
                  </a:moveTo>
                  <a:lnTo>
                    <a:pt x="40932" y="0"/>
                  </a:lnTo>
                  <a:lnTo>
                    <a:pt x="24994" y="3218"/>
                  </a:lnTo>
                  <a:lnTo>
                    <a:pt x="11984" y="11995"/>
                  </a:lnTo>
                  <a:lnTo>
                    <a:pt x="3214" y="25010"/>
                  </a:lnTo>
                  <a:lnTo>
                    <a:pt x="0" y="40944"/>
                  </a:lnTo>
                  <a:lnTo>
                    <a:pt x="0" y="710907"/>
                  </a:lnTo>
                  <a:lnTo>
                    <a:pt x="3214" y="726837"/>
                  </a:lnTo>
                  <a:lnTo>
                    <a:pt x="11984" y="739852"/>
                  </a:lnTo>
                  <a:lnTo>
                    <a:pt x="24994" y="748632"/>
                  </a:lnTo>
                  <a:lnTo>
                    <a:pt x="40932" y="751852"/>
                  </a:lnTo>
                  <a:lnTo>
                    <a:pt x="2736507" y="751852"/>
                  </a:lnTo>
                  <a:lnTo>
                    <a:pt x="2752446" y="748632"/>
                  </a:lnTo>
                  <a:lnTo>
                    <a:pt x="2765461" y="739852"/>
                  </a:lnTo>
                  <a:lnTo>
                    <a:pt x="2774235" y="726837"/>
                  </a:lnTo>
                  <a:lnTo>
                    <a:pt x="2777451" y="710907"/>
                  </a:lnTo>
                  <a:lnTo>
                    <a:pt x="2777451" y="40944"/>
                  </a:lnTo>
                  <a:lnTo>
                    <a:pt x="2774235" y="25010"/>
                  </a:lnTo>
                  <a:lnTo>
                    <a:pt x="2765461" y="11995"/>
                  </a:lnTo>
                  <a:lnTo>
                    <a:pt x="2752446" y="3218"/>
                  </a:lnTo>
                  <a:lnTo>
                    <a:pt x="2736507" y="0"/>
                  </a:lnTo>
                  <a:close/>
                </a:path>
              </a:pathLst>
            </a:custGeom>
            <a:solidFill>
              <a:srgbClr val="9B8F7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" name="object 26"/>
            <p:cNvSpPr txBox="1"/>
            <p:nvPr/>
          </p:nvSpPr>
          <p:spPr>
            <a:xfrm>
              <a:off x="377528" y="3841288"/>
              <a:ext cx="2096057" cy="31492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127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2000" b="1" spc="-15">
                  <a:solidFill>
                    <a:srgbClr val="FFFFFF"/>
                  </a:solidFill>
                  <a:latin typeface="Calibri"/>
                  <a:cs typeface="Calibri"/>
                </a:rPr>
                <a:t>ПУБЛИКАЦИЯ</a:t>
              </a:r>
              <a:r>
                <a:rPr sz="2000" b="1" spc="-85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2000" b="1" spc="-15" smtClean="0">
                  <a:solidFill>
                    <a:srgbClr val="FFFFFF"/>
                  </a:solidFill>
                  <a:latin typeface="Calibri"/>
                  <a:cs typeface="Calibri"/>
                </a:rPr>
                <a:t>Н</a:t>
              </a:r>
              <a:r>
                <a:rPr lang="ru-RU" sz="2000" b="1" spc="-15" dirty="0" smtClean="0">
                  <a:solidFill>
                    <a:srgbClr val="FFFFFF"/>
                  </a:solidFill>
                  <a:latin typeface="Calibri"/>
                  <a:cs typeface="Calibri"/>
                </a:rPr>
                <a:t>Т</a:t>
              </a:r>
              <a:r>
                <a:rPr sz="2000" b="1" spc="-15" smtClean="0">
                  <a:solidFill>
                    <a:srgbClr val="FFFFFF"/>
                  </a:solidFill>
                  <a:latin typeface="Calibri"/>
                  <a:cs typeface="Calibri"/>
                </a:rPr>
                <a:t>Д</a:t>
              </a:r>
              <a:endParaRPr sz="2000">
                <a:latin typeface="Calibri"/>
                <a:cs typeface="Calibri"/>
              </a:endParaRPr>
            </a:p>
          </p:txBody>
        </p:sp>
      </p:grpSp>
      <p:sp>
        <p:nvSpPr>
          <p:cNvPr id="65" name="object 15"/>
          <p:cNvSpPr>
            <a:spLocks/>
          </p:cNvSpPr>
          <p:nvPr/>
        </p:nvSpPr>
        <p:spPr bwMode="auto">
          <a:xfrm>
            <a:off x="0" y="-71462"/>
            <a:ext cx="9144000" cy="571504"/>
          </a:xfrm>
          <a:custGeom>
            <a:avLst/>
            <a:gdLst>
              <a:gd name="T0" fmla="*/ 0 w 9144000"/>
              <a:gd name="T1" fmla="*/ 677635 h 677544"/>
              <a:gd name="T2" fmla="*/ 9143984 w 9144000"/>
              <a:gd name="T3" fmla="*/ 677635 h 677544"/>
              <a:gd name="T4" fmla="*/ 9143984 w 9144000"/>
              <a:gd name="T5" fmla="*/ 0 h 677544"/>
              <a:gd name="T6" fmla="*/ 0 w 9144000"/>
              <a:gd name="T7" fmla="*/ 0 h 677544"/>
              <a:gd name="T8" fmla="*/ 0 w 9144000"/>
              <a:gd name="T9" fmla="*/ 677635 h 6775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44000"/>
              <a:gd name="T16" fmla="*/ 0 h 677544"/>
              <a:gd name="T17" fmla="*/ 9144000 w 9144000"/>
              <a:gd name="T18" fmla="*/ 677544 h 6775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44000" h="677544">
                <a:moveTo>
                  <a:pt x="0" y="677316"/>
                </a:moveTo>
                <a:lnTo>
                  <a:pt x="9143987" y="677316"/>
                </a:lnTo>
                <a:lnTo>
                  <a:pt x="9143987" y="0"/>
                </a:lnTo>
                <a:lnTo>
                  <a:pt x="0" y="0"/>
                </a:lnTo>
                <a:lnTo>
                  <a:pt x="0" y="677316"/>
                </a:lnTo>
                <a:close/>
              </a:path>
            </a:pathLst>
          </a:custGeom>
          <a:solidFill>
            <a:srgbClr val="9B8F7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66" name="Содержимое 2"/>
          <p:cNvSpPr txBox="1">
            <a:spLocks/>
          </p:cNvSpPr>
          <p:nvPr/>
        </p:nvSpPr>
        <p:spPr bwMode="auto">
          <a:xfrm>
            <a:off x="142844" y="-71462"/>
            <a:ext cx="882970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Система управления НТД «Техэксперт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7" name="object 15"/>
          <p:cNvSpPr>
            <a:spLocks/>
          </p:cNvSpPr>
          <p:nvPr/>
        </p:nvSpPr>
        <p:spPr bwMode="auto">
          <a:xfrm>
            <a:off x="0" y="500042"/>
            <a:ext cx="9144000" cy="447614"/>
          </a:xfrm>
          <a:custGeom>
            <a:avLst/>
            <a:gdLst>
              <a:gd name="T0" fmla="*/ 0 w 9144000"/>
              <a:gd name="T1" fmla="*/ 677635 h 677544"/>
              <a:gd name="T2" fmla="*/ 9143984 w 9144000"/>
              <a:gd name="T3" fmla="*/ 677635 h 677544"/>
              <a:gd name="T4" fmla="*/ 9143984 w 9144000"/>
              <a:gd name="T5" fmla="*/ 0 h 677544"/>
              <a:gd name="T6" fmla="*/ 0 w 9144000"/>
              <a:gd name="T7" fmla="*/ 0 h 677544"/>
              <a:gd name="T8" fmla="*/ 0 w 9144000"/>
              <a:gd name="T9" fmla="*/ 677635 h 6775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44000"/>
              <a:gd name="T16" fmla="*/ 0 h 677544"/>
              <a:gd name="T17" fmla="*/ 9144000 w 9144000"/>
              <a:gd name="T18" fmla="*/ 677544 h 6775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44000" h="677544">
                <a:moveTo>
                  <a:pt x="0" y="677316"/>
                </a:moveTo>
                <a:lnTo>
                  <a:pt x="9143987" y="677316"/>
                </a:lnTo>
                <a:lnTo>
                  <a:pt x="9143987" y="0"/>
                </a:lnTo>
                <a:lnTo>
                  <a:pt x="0" y="0"/>
                </a:lnTo>
                <a:lnTo>
                  <a:pt x="0" y="677316"/>
                </a:lnTo>
                <a:close/>
              </a:path>
            </a:pathLst>
          </a:custGeom>
          <a:solidFill>
            <a:srgbClr val="024F88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8" name="object 16"/>
          <p:cNvSpPr txBox="1">
            <a:spLocks/>
          </p:cNvSpPr>
          <p:nvPr/>
        </p:nvSpPr>
        <p:spPr>
          <a:xfrm>
            <a:off x="266429" y="285728"/>
            <a:ext cx="8877571" cy="638393"/>
          </a:xfrm>
          <a:prstGeom prst="rect">
            <a:avLst/>
          </a:prstGeom>
        </p:spPr>
        <p:txBody>
          <a:bodyPr wrap="square" lIns="0" tIns="266459" rIns="0" bIns="0">
            <a:spAutoFit/>
          </a:bodyPr>
          <a:lstStyle/>
          <a:p>
            <a:pPr marL="38163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Жизненный цикл </a:t>
            </a:r>
            <a:r>
              <a:rPr lang="ru-RU" sz="2400" kern="0" dirty="0" smtClean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НТД </a:t>
            </a:r>
            <a:r>
              <a:rPr lang="ru-RU" sz="2400" kern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на </a:t>
            </a:r>
            <a:r>
              <a:rPr lang="ru-RU" sz="2400" kern="0" dirty="0" smtClean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промышленном </a:t>
            </a:r>
            <a:r>
              <a:rPr lang="ru-RU" sz="2400" kern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предприятии</a:t>
            </a:r>
          </a:p>
        </p:txBody>
      </p:sp>
      <p:grpSp>
        <p:nvGrpSpPr>
          <p:cNvPr id="70" name="Группа 32"/>
          <p:cNvGrpSpPr>
            <a:grpSpLocks/>
          </p:cNvGrpSpPr>
          <p:nvPr/>
        </p:nvGrpSpPr>
        <p:grpSpPr bwMode="auto">
          <a:xfrm>
            <a:off x="6143636" y="3214686"/>
            <a:ext cx="2643206" cy="672650"/>
            <a:chOff x="5964885" y="2061235"/>
            <a:chExt cx="3153658" cy="836219"/>
          </a:xfrm>
        </p:grpSpPr>
        <p:sp>
          <p:nvSpPr>
            <p:cNvPr id="71" name="object 16"/>
            <p:cNvSpPr>
              <a:spLocks/>
            </p:cNvSpPr>
            <p:nvPr/>
          </p:nvSpPr>
          <p:spPr bwMode="auto">
            <a:xfrm>
              <a:off x="5965133" y="2586393"/>
              <a:ext cx="3153410" cy="214629"/>
            </a:xfrm>
            <a:custGeom>
              <a:avLst/>
              <a:gdLst>
                <a:gd name="T0" fmla="*/ 3129364 w 3153409"/>
                <a:gd name="T1" fmla="*/ 0 h 214630"/>
                <a:gd name="T2" fmla="*/ 439045 w 3153409"/>
                <a:gd name="T3" fmla="*/ 0 h 214630"/>
                <a:gd name="T4" fmla="*/ 421365 w 3153409"/>
                <a:gd name="T5" fmla="*/ 916 h 214630"/>
                <a:gd name="T6" fmla="*/ 375583 w 3153409"/>
                <a:gd name="T7" fmla="*/ 11658 h 214630"/>
                <a:gd name="T8" fmla="*/ 5581 w 3153409"/>
                <a:gd name="T9" fmla="*/ 202551 h 214630"/>
                <a:gd name="T10" fmla="*/ 0 w 3153409"/>
                <a:gd name="T11" fmla="*/ 207084 h 214630"/>
                <a:gd name="T12" fmla="*/ 1573 w 3153409"/>
                <a:gd name="T13" fmla="*/ 210790 h 214630"/>
                <a:gd name="T14" fmla="*/ 9715 w 3153409"/>
                <a:gd name="T15" fmla="*/ 213291 h 214630"/>
                <a:gd name="T16" fmla="*/ 23844 w 3153409"/>
                <a:gd name="T17" fmla="*/ 214209 h 214630"/>
                <a:gd name="T18" fmla="*/ 2714162 w 3153409"/>
                <a:gd name="T19" fmla="*/ 214209 h 214630"/>
                <a:gd name="T20" fmla="*/ 2765608 w 3153409"/>
                <a:gd name="T21" fmla="*/ 207084 h 214630"/>
                <a:gd name="T22" fmla="*/ 3147626 w 3153409"/>
                <a:gd name="T23" fmla="*/ 11658 h 214630"/>
                <a:gd name="T24" fmla="*/ 3153208 w 3153409"/>
                <a:gd name="T25" fmla="*/ 7120 h 214630"/>
                <a:gd name="T26" fmla="*/ 3151634 w 3153409"/>
                <a:gd name="T27" fmla="*/ 3414 h 214630"/>
                <a:gd name="T28" fmla="*/ 3143492 w 3153409"/>
                <a:gd name="T29" fmla="*/ 916 h 214630"/>
                <a:gd name="T30" fmla="*/ 3129364 w 3153409"/>
                <a:gd name="T31" fmla="*/ 0 h 21463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153409"/>
                <a:gd name="T49" fmla="*/ 0 h 214630"/>
                <a:gd name="T50" fmla="*/ 3153409 w 3153409"/>
                <a:gd name="T51" fmla="*/ 214630 h 21463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153409" h="214630">
                  <a:moveTo>
                    <a:pt x="3129362" y="0"/>
                  </a:moveTo>
                  <a:lnTo>
                    <a:pt x="439045" y="0"/>
                  </a:lnTo>
                  <a:lnTo>
                    <a:pt x="421365" y="916"/>
                  </a:lnTo>
                  <a:lnTo>
                    <a:pt x="375583" y="11658"/>
                  </a:lnTo>
                  <a:lnTo>
                    <a:pt x="5581" y="202552"/>
                  </a:lnTo>
                  <a:lnTo>
                    <a:pt x="0" y="207085"/>
                  </a:lnTo>
                  <a:lnTo>
                    <a:pt x="1573" y="210791"/>
                  </a:lnTo>
                  <a:lnTo>
                    <a:pt x="9715" y="213292"/>
                  </a:lnTo>
                  <a:lnTo>
                    <a:pt x="23844" y="214210"/>
                  </a:lnTo>
                  <a:lnTo>
                    <a:pt x="2714161" y="214210"/>
                  </a:lnTo>
                  <a:lnTo>
                    <a:pt x="2765606" y="207085"/>
                  </a:lnTo>
                  <a:lnTo>
                    <a:pt x="3147624" y="11658"/>
                  </a:lnTo>
                  <a:lnTo>
                    <a:pt x="3153206" y="7120"/>
                  </a:lnTo>
                  <a:lnTo>
                    <a:pt x="3151633" y="3414"/>
                  </a:lnTo>
                  <a:lnTo>
                    <a:pt x="3143490" y="916"/>
                  </a:lnTo>
                  <a:lnTo>
                    <a:pt x="3129362" y="0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72" name="object 21"/>
            <p:cNvSpPr>
              <a:spLocks/>
            </p:cNvSpPr>
            <p:nvPr/>
          </p:nvSpPr>
          <p:spPr bwMode="auto">
            <a:xfrm>
              <a:off x="5964885" y="2061235"/>
              <a:ext cx="2927588" cy="836219"/>
            </a:xfrm>
            <a:custGeom>
              <a:avLst/>
              <a:gdLst>
                <a:gd name="T0" fmla="*/ 2736506 w 2777490"/>
                <a:gd name="T1" fmla="*/ 0 h 751839"/>
                <a:gd name="T2" fmla="*/ 40932 w 2777490"/>
                <a:gd name="T3" fmla="*/ 0 h 751839"/>
                <a:gd name="T4" fmla="*/ 24994 w 2777490"/>
                <a:gd name="T5" fmla="*/ 3218 h 751839"/>
                <a:gd name="T6" fmla="*/ 11984 w 2777490"/>
                <a:gd name="T7" fmla="*/ 11995 h 751839"/>
                <a:gd name="T8" fmla="*/ 3214 w 2777490"/>
                <a:gd name="T9" fmla="*/ 25010 h 751839"/>
                <a:gd name="T10" fmla="*/ 0 w 2777490"/>
                <a:gd name="T11" fmla="*/ 40944 h 751839"/>
                <a:gd name="T12" fmla="*/ 0 w 2777490"/>
                <a:gd name="T13" fmla="*/ 710908 h 751839"/>
                <a:gd name="T14" fmla="*/ 3214 w 2777490"/>
                <a:gd name="T15" fmla="*/ 726838 h 751839"/>
                <a:gd name="T16" fmla="*/ 11984 w 2777490"/>
                <a:gd name="T17" fmla="*/ 739853 h 751839"/>
                <a:gd name="T18" fmla="*/ 24994 w 2777490"/>
                <a:gd name="T19" fmla="*/ 748633 h 751839"/>
                <a:gd name="T20" fmla="*/ 40932 w 2777490"/>
                <a:gd name="T21" fmla="*/ 751853 h 751839"/>
                <a:gd name="T22" fmla="*/ 2736506 w 2777490"/>
                <a:gd name="T23" fmla="*/ 751853 h 751839"/>
                <a:gd name="T24" fmla="*/ 2752446 w 2777490"/>
                <a:gd name="T25" fmla="*/ 748633 h 751839"/>
                <a:gd name="T26" fmla="*/ 2765460 w 2777490"/>
                <a:gd name="T27" fmla="*/ 739853 h 751839"/>
                <a:gd name="T28" fmla="*/ 2774234 w 2777490"/>
                <a:gd name="T29" fmla="*/ 726838 h 751839"/>
                <a:gd name="T30" fmla="*/ 2777450 w 2777490"/>
                <a:gd name="T31" fmla="*/ 710908 h 751839"/>
                <a:gd name="T32" fmla="*/ 2777450 w 2777490"/>
                <a:gd name="T33" fmla="*/ 40944 h 751839"/>
                <a:gd name="T34" fmla="*/ 2774234 w 2777490"/>
                <a:gd name="T35" fmla="*/ 25010 h 751839"/>
                <a:gd name="T36" fmla="*/ 2765460 w 2777490"/>
                <a:gd name="T37" fmla="*/ 11995 h 751839"/>
                <a:gd name="T38" fmla="*/ 2752446 w 2777490"/>
                <a:gd name="T39" fmla="*/ 3218 h 751839"/>
                <a:gd name="T40" fmla="*/ 2736506 w 2777490"/>
                <a:gd name="T41" fmla="*/ 0 h 75183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777490"/>
                <a:gd name="T64" fmla="*/ 0 h 751839"/>
                <a:gd name="T65" fmla="*/ 2777490 w 2777490"/>
                <a:gd name="T66" fmla="*/ 751839 h 75183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777490" h="751839">
                  <a:moveTo>
                    <a:pt x="2736507" y="0"/>
                  </a:moveTo>
                  <a:lnTo>
                    <a:pt x="40932" y="0"/>
                  </a:lnTo>
                  <a:lnTo>
                    <a:pt x="24994" y="3218"/>
                  </a:lnTo>
                  <a:lnTo>
                    <a:pt x="11984" y="11995"/>
                  </a:lnTo>
                  <a:lnTo>
                    <a:pt x="3214" y="25010"/>
                  </a:lnTo>
                  <a:lnTo>
                    <a:pt x="0" y="40944"/>
                  </a:lnTo>
                  <a:lnTo>
                    <a:pt x="0" y="710907"/>
                  </a:lnTo>
                  <a:lnTo>
                    <a:pt x="3214" y="726837"/>
                  </a:lnTo>
                  <a:lnTo>
                    <a:pt x="11984" y="739852"/>
                  </a:lnTo>
                  <a:lnTo>
                    <a:pt x="24994" y="748632"/>
                  </a:lnTo>
                  <a:lnTo>
                    <a:pt x="40932" y="751852"/>
                  </a:lnTo>
                  <a:lnTo>
                    <a:pt x="2736507" y="751852"/>
                  </a:lnTo>
                  <a:lnTo>
                    <a:pt x="2752446" y="748632"/>
                  </a:lnTo>
                  <a:lnTo>
                    <a:pt x="2765461" y="739852"/>
                  </a:lnTo>
                  <a:lnTo>
                    <a:pt x="2774235" y="726837"/>
                  </a:lnTo>
                  <a:lnTo>
                    <a:pt x="2777451" y="710907"/>
                  </a:lnTo>
                  <a:lnTo>
                    <a:pt x="2777451" y="40944"/>
                  </a:lnTo>
                  <a:lnTo>
                    <a:pt x="2774235" y="25010"/>
                  </a:lnTo>
                  <a:lnTo>
                    <a:pt x="2765461" y="11995"/>
                  </a:lnTo>
                  <a:lnTo>
                    <a:pt x="2752446" y="3218"/>
                  </a:lnTo>
                  <a:lnTo>
                    <a:pt x="2736507" y="0"/>
                  </a:lnTo>
                  <a:close/>
                </a:path>
              </a:pathLst>
            </a:custGeom>
            <a:solidFill>
              <a:srgbClr val="9B8F7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73" name="object 22"/>
            <p:cNvSpPr txBox="1"/>
            <p:nvPr/>
          </p:nvSpPr>
          <p:spPr>
            <a:xfrm>
              <a:off x="6156780" y="2143227"/>
              <a:ext cx="2521343" cy="63117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127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spc="-15" dirty="0" smtClean="0">
                  <a:solidFill>
                    <a:srgbClr val="FFFFFF"/>
                  </a:solidFill>
                  <a:latin typeface="Calibri"/>
                  <a:cs typeface="Calibri"/>
                </a:rPr>
                <a:t>Корпоративный глоссарий</a:t>
              </a:r>
              <a:endParaRPr sz="2000" dirty="0">
                <a:latin typeface="Calibri"/>
                <a:cs typeface="Calibri"/>
              </a:endParaRPr>
            </a:p>
          </p:txBody>
        </p:sp>
      </p:grpSp>
      <p:grpSp>
        <p:nvGrpSpPr>
          <p:cNvPr id="74" name="Группа 60"/>
          <p:cNvGrpSpPr>
            <a:grpSpLocks/>
          </p:cNvGrpSpPr>
          <p:nvPr/>
        </p:nvGrpSpPr>
        <p:grpSpPr bwMode="auto">
          <a:xfrm>
            <a:off x="8763030" y="3357562"/>
            <a:ext cx="95250" cy="379795"/>
            <a:chOff x="7225258" y="4405871"/>
            <a:chExt cx="94615" cy="388887"/>
          </a:xfrm>
        </p:grpSpPr>
        <p:sp>
          <p:nvSpPr>
            <p:cNvPr id="75" name="object 37"/>
            <p:cNvSpPr>
              <a:spLocks/>
            </p:cNvSpPr>
            <p:nvPr/>
          </p:nvSpPr>
          <p:spPr bwMode="auto">
            <a:xfrm>
              <a:off x="7272286" y="4405871"/>
              <a:ext cx="0" cy="313055"/>
            </a:xfrm>
            <a:custGeom>
              <a:avLst/>
              <a:gdLst>
                <a:gd name="T0" fmla="*/ 0 h 313054"/>
                <a:gd name="T1" fmla="*/ 312801 h 313054"/>
                <a:gd name="T2" fmla="*/ 0 60000 65536"/>
                <a:gd name="T3" fmla="*/ 0 60000 65536"/>
                <a:gd name="T4" fmla="*/ 0 h 313054"/>
                <a:gd name="T5" fmla="*/ 313054 h 313054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313054">
                  <a:moveTo>
                    <a:pt x="0" y="0"/>
                  </a:moveTo>
                  <a:lnTo>
                    <a:pt x="0" y="312800"/>
                  </a:lnTo>
                </a:path>
              </a:pathLst>
            </a:custGeom>
            <a:noFill/>
            <a:ln w="41275" cmpd="sng">
              <a:solidFill>
                <a:srgbClr val="00206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77" name="object 38"/>
            <p:cNvSpPr>
              <a:spLocks/>
            </p:cNvSpPr>
            <p:nvPr/>
          </p:nvSpPr>
          <p:spPr bwMode="auto">
            <a:xfrm>
              <a:off x="7225258" y="4682998"/>
              <a:ext cx="94615" cy="111760"/>
            </a:xfrm>
            <a:custGeom>
              <a:avLst/>
              <a:gdLst>
                <a:gd name="T0" fmla="*/ 0 w 94615"/>
                <a:gd name="T1" fmla="*/ 0 h 111760"/>
                <a:gd name="T2" fmla="*/ 47028 w 94615"/>
                <a:gd name="T3" fmla="*/ 111480 h 111760"/>
                <a:gd name="T4" fmla="*/ 85628 w 94615"/>
                <a:gd name="T5" fmla="*/ 19977 h 111760"/>
                <a:gd name="T6" fmla="*/ 47028 w 94615"/>
                <a:gd name="T7" fmla="*/ 19977 h 111760"/>
                <a:gd name="T8" fmla="*/ 0 w 94615"/>
                <a:gd name="T9" fmla="*/ 0 h 111760"/>
                <a:gd name="T10" fmla="*/ 94056 w 94615"/>
                <a:gd name="T11" fmla="*/ 0 h 111760"/>
                <a:gd name="T12" fmla="*/ 47028 w 94615"/>
                <a:gd name="T13" fmla="*/ 19977 h 111760"/>
                <a:gd name="T14" fmla="*/ 85628 w 94615"/>
                <a:gd name="T15" fmla="*/ 19977 h 111760"/>
                <a:gd name="T16" fmla="*/ 94056 w 94615"/>
                <a:gd name="T17" fmla="*/ 0 h 1117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4615"/>
                <a:gd name="T28" fmla="*/ 0 h 111760"/>
                <a:gd name="T29" fmla="*/ 94615 w 94615"/>
                <a:gd name="T30" fmla="*/ 111760 h 1117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4615" h="111760">
                  <a:moveTo>
                    <a:pt x="0" y="0"/>
                  </a:moveTo>
                  <a:lnTo>
                    <a:pt x="47028" y="111480"/>
                  </a:lnTo>
                  <a:lnTo>
                    <a:pt x="85628" y="19977"/>
                  </a:lnTo>
                  <a:lnTo>
                    <a:pt x="47028" y="19977"/>
                  </a:lnTo>
                  <a:lnTo>
                    <a:pt x="0" y="0"/>
                  </a:lnTo>
                  <a:close/>
                </a:path>
                <a:path w="94615" h="111760">
                  <a:moveTo>
                    <a:pt x="94056" y="0"/>
                  </a:moveTo>
                  <a:lnTo>
                    <a:pt x="47028" y="19977"/>
                  </a:lnTo>
                  <a:lnTo>
                    <a:pt x="85628" y="19977"/>
                  </a:lnTo>
                  <a:lnTo>
                    <a:pt x="94056" y="0"/>
                  </a:lnTo>
                  <a:close/>
                </a:path>
              </a:pathLst>
            </a:custGeom>
            <a:solidFill>
              <a:srgbClr val="939598"/>
            </a:solidFill>
            <a:ln w="41275" cmpd="sng">
              <a:solidFill>
                <a:srgbClr val="00206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88" name="Группа 52"/>
          <p:cNvGrpSpPr>
            <a:grpSpLocks/>
          </p:cNvGrpSpPr>
          <p:nvPr/>
        </p:nvGrpSpPr>
        <p:grpSpPr bwMode="auto">
          <a:xfrm flipV="1">
            <a:off x="5643570" y="3143248"/>
            <a:ext cx="428628" cy="214314"/>
            <a:chOff x="5122455" y="1486293"/>
            <a:chExt cx="387668" cy="497967"/>
          </a:xfrm>
        </p:grpSpPr>
        <p:sp>
          <p:nvSpPr>
            <p:cNvPr id="89" name="object 33"/>
            <p:cNvSpPr>
              <a:spLocks/>
            </p:cNvSpPr>
            <p:nvPr/>
          </p:nvSpPr>
          <p:spPr bwMode="auto">
            <a:xfrm>
              <a:off x="5122455" y="1546110"/>
              <a:ext cx="340995" cy="438150"/>
            </a:xfrm>
            <a:custGeom>
              <a:avLst/>
              <a:gdLst>
                <a:gd name="T0" fmla="*/ 0 w 340995"/>
                <a:gd name="T1" fmla="*/ 437756 h 438150"/>
                <a:gd name="T2" fmla="*/ 340652 w 340995"/>
                <a:gd name="T3" fmla="*/ 0 h 438150"/>
                <a:gd name="T4" fmla="*/ 0 60000 65536"/>
                <a:gd name="T5" fmla="*/ 0 60000 65536"/>
                <a:gd name="T6" fmla="*/ 0 w 340995"/>
                <a:gd name="T7" fmla="*/ 0 h 438150"/>
                <a:gd name="T8" fmla="*/ 340995 w 340995"/>
                <a:gd name="T9" fmla="*/ 438150 h 4381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0995" h="438150">
                  <a:moveTo>
                    <a:pt x="0" y="437756"/>
                  </a:moveTo>
                  <a:lnTo>
                    <a:pt x="340652" y="0"/>
                  </a:lnTo>
                </a:path>
              </a:pathLst>
            </a:custGeom>
            <a:noFill/>
            <a:ln w="41275" cmpd="sng">
              <a:solidFill>
                <a:srgbClr val="00206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90" name="object 34"/>
            <p:cNvSpPr>
              <a:spLocks/>
            </p:cNvSpPr>
            <p:nvPr/>
          </p:nvSpPr>
          <p:spPr bwMode="auto">
            <a:xfrm>
              <a:off x="5404078" y="1486293"/>
              <a:ext cx="106045" cy="117475"/>
            </a:xfrm>
            <a:custGeom>
              <a:avLst/>
              <a:gdLst>
                <a:gd name="T0" fmla="*/ 105587 w 106045"/>
                <a:gd name="T1" fmla="*/ 0 h 117475"/>
                <a:gd name="T2" fmla="*/ 0 w 106045"/>
                <a:gd name="T3" fmla="*/ 59093 h 117475"/>
                <a:gd name="T4" fmla="*/ 49390 w 106045"/>
                <a:gd name="T5" fmla="*/ 72199 h 117475"/>
                <a:gd name="T6" fmla="*/ 74231 w 106045"/>
                <a:gd name="T7" fmla="*/ 116865 h 117475"/>
                <a:gd name="T8" fmla="*/ 105587 w 106045"/>
                <a:gd name="T9" fmla="*/ 0 h 117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6045"/>
                <a:gd name="T16" fmla="*/ 0 h 117475"/>
                <a:gd name="T17" fmla="*/ 106045 w 106045"/>
                <a:gd name="T18" fmla="*/ 117475 h 117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6045" h="117475">
                  <a:moveTo>
                    <a:pt x="105587" y="0"/>
                  </a:moveTo>
                  <a:lnTo>
                    <a:pt x="0" y="59093"/>
                  </a:lnTo>
                  <a:lnTo>
                    <a:pt x="49390" y="72199"/>
                  </a:lnTo>
                  <a:lnTo>
                    <a:pt x="74231" y="116865"/>
                  </a:lnTo>
                  <a:lnTo>
                    <a:pt x="105587" y="0"/>
                  </a:lnTo>
                  <a:close/>
                </a:path>
              </a:pathLst>
            </a:custGeom>
            <a:solidFill>
              <a:srgbClr val="939598"/>
            </a:solidFill>
            <a:ln w="41275" cmpd="sng">
              <a:solidFill>
                <a:srgbClr val="00206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57" descr="Подложка стандарт-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bject 15"/>
          <p:cNvSpPr>
            <a:spLocks/>
          </p:cNvSpPr>
          <p:nvPr/>
        </p:nvSpPr>
        <p:spPr bwMode="auto">
          <a:xfrm>
            <a:off x="0" y="-71462"/>
            <a:ext cx="9144000" cy="1214446"/>
          </a:xfrm>
          <a:custGeom>
            <a:avLst/>
            <a:gdLst>
              <a:gd name="T0" fmla="*/ 0 w 9144000"/>
              <a:gd name="T1" fmla="*/ 677635 h 677544"/>
              <a:gd name="T2" fmla="*/ 9143984 w 9144000"/>
              <a:gd name="T3" fmla="*/ 677635 h 677544"/>
              <a:gd name="T4" fmla="*/ 9143984 w 9144000"/>
              <a:gd name="T5" fmla="*/ 0 h 677544"/>
              <a:gd name="T6" fmla="*/ 0 w 9144000"/>
              <a:gd name="T7" fmla="*/ 0 h 677544"/>
              <a:gd name="T8" fmla="*/ 0 w 9144000"/>
              <a:gd name="T9" fmla="*/ 677635 h 6775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44000"/>
              <a:gd name="T16" fmla="*/ 0 h 677544"/>
              <a:gd name="T17" fmla="*/ 9144000 w 9144000"/>
              <a:gd name="T18" fmla="*/ 677544 h 6775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44000" h="677544">
                <a:moveTo>
                  <a:pt x="0" y="677316"/>
                </a:moveTo>
                <a:lnTo>
                  <a:pt x="9143987" y="677316"/>
                </a:lnTo>
                <a:lnTo>
                  <a:pt x="9143987" y="0"/>
                </a:lnTo>
                <a:lnTo>
                  <a:pt x="0" y="0"/>
                </a:lnTo>
                <a:lnTo>
                  <a:pt x="0" y="677316"/>
                </a:lnTo>
                <a:close/>
              </a:path>
            </a:pathLst>
          </a:custGeom>
          <a:solidFill>
            <a:srgbClr val="9B8F7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pic>
        <p:nvPicPr>
          <p:cNvPr id="12" name="Рисунок 55" descr="KODEKS_LOGO-0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628573"/>
            <a:ext cx="534988" cy="15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Содержимое 2"/>
          <p:cNvSpPr>
            <a:spLocks noGrp="1"/>
          </p:cNvSpPr>
          <p:nvPr>
            <p:ph idx="1"/>
          </p:nvPr>
        </p:nvSpPr>
        <p:spPr>
          <a:xfrm>
            <a:off x="285720" y="0"/>
            <a:ext cx="8572560" cy="1000132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Система управления нормативно-технической документацией на платформе «Техэксперт»</a:t>
            </a:r>
          </a:p>
          <a:p>
            <a:pPr algn="ctr">
              <a:buNone/>
            </a:pPr>
            <a:endPara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algn="ctr">
              <a:buNone/>
            </a:pPr>
            <a:endPara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Tx/>
              <a:buChar char="-"/>
            </a:pPr>
            <a:endParaRPr lang="ru-RU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Tx/>
              <a:buChar char="-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5665808"/>
            <a:ext cx="571504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 bwMode="auto">
          <a:xfrm>
            <a:off x="500034" y="1357298"/>
            <a:ext cx="785818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Единый фонд электронной документации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Char char="-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Char char="-"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Содержимое 2"/>
          <p:cNvSpPr txBox="1">
            <a:spLocks/>
          </p:cNvSpPr>
          <p:nvPr/>
        </p:nvSpPr>
        <p:spPr bwMode="auto">
          <a:xfrm>
            <a:off x="571472" y="2214554"/>
            <a:ext cx="778674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Модули управления внутренней документацией:</a:t>
            </a:r>
          </a:p>
          <a:p>
            <a:pPr marL="1790700" marR="0" lvl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2000" b="1" dirty="0" smtClean="0">
                <a:solidFill>
                  <a:srgbClr val="EA7600"/>
                </a:solidFill>
                <a:cs typeface="Arial" pitchFamily="34" charset="0"/>
              </a:rPr>
              <a:t> - Конструктор НТД, обсуждения, согласования, опубликования НТД;</a:t>
            </a:r>
          </a:p>
          <a:p>
            <a:pPr marL="1790700" marR="0" lvl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- Учет внедрения ГОСТ и НТД;</a:t>
            </a:r>
          </a:p>
          <a:p>
            <a:pPr marL="1790700" marR="0" lvl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- Контроль за оборотом НТД;</a:t>
            </a:r>
          </a:p>
          <a:p>
            <a:pPr marL="1790700" marR="0" lvl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- Проверка актуальности НТД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Содержимое 2"/>
          <p:cNvSpPr txBox="1">
            <a:spLocks/>
          </p:cNvSpPr>
          <p:nvPr/>
        </p:nvSpPr>
        <p:spPr bwMode="auto">
          <a:xfrm>
            <a:off x="466697" y="4879990"/>
            <a:ext cx="785818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Интеграция с системами конструкторской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и проектной документации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Char char="-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Char char="-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 bwMode="auto">
          <a:xfrm>
            <a:off x="3851920" y="1647804"/>
            <a:ext cx="85725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+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Char char="-"/>
              <a:tabLst/>
              <a:defRPr/>
            </a:pP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Char char="-"/>
              <a:tabLst/>
              <a:defRPr/>
            </a:pPr>
            <a:endParaRPr kumimoji="0" lang="ru-RU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" name="Содержимое 2"/>
          <p:cNvSpPr txBox="1">
            <a:spLocks/>
          </p:cNvSpPr>
          <p:nvPr/>
        </p:nvSpPr>
        <p:spPr bwMode="auto">
          <a:xfrm>
            <a:off x="3820963" y="4308486"/>
            <a:ext cx="85725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+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Char char="-"/>
              <a:tabLst/>
              <a:defRPr/>
            </a:pP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Char char="-"/>
              <a:tabLst/>
              <a:defRPr/>
            </a:pPr>
            <a:endParaRPr kumimoji="0" lang="ru-RU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57" descr="Подложка стандарт-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bject 15"/>
          <p:cNvSpPr>
            <a:spLocks/>
          </p:cNvSpPr>
          <p:nvPr/>
        </p:nvSpPr>
        <p:spPr bwMode="auto">
          <a:xfrm>
            <a:off x="0" y="-71462"/>
            <a:ext cx="9144000" cy="1143008"/>
          </a:xfrm>
          <a:custGeom>
            <a:avLst/>
            <a:gdLst>
              <a:gd name="T0" fmla="*/ 0 w 9144000"/>
              <a:gd name="T1" fmla="*/ 677635 h 677544"/>
              <a:gd name="T2" fmla="*/ 9143984 w 9144000"/>
              <a:gd name="T3" fmla="*/ 677635 h 677544"/>
              <a:gd name="T4" fmla="*/ 9143984 w 9144000"/>
              <a:gd name="T5" fmla="*/ 0 h 677544"/>
              <a:gd name="T6" fmla="*/ 0 w 9144000"/>
              <a:gd name="T7" fmla="*/ 0 h 677544"/>
              <a:gd name="T8" fmla="*/ 0 w 9144000"/>
              <a:gd name="T9" fmla="*/ 677635 h 6775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44000"/>
              <a:gd name="T16" fmla="*/ 0 h 677544"/>
              <a:gd name="T17" fmla="*/ 9144000 w 9144000"/>
              <a:gd name="T18" fmla="*/ 677544 h 6775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44000" h="677544">
                <a:moveTo>
                  <a:pt x="0" y="677316"/>
                </a:moveTo>
                <a:lnTo>
                  <a:pt x="9143987" y="677316"/>
                </a:lnTo>
                <a:lnTo>
                  <a:pt x="9143987" y="0"/>
                </a:lnTo>
                <a:lnTo>
                  <a:pt x="0" y="0"/>
                </a:lnTo>
                <a:lnTo>
                  <a:pt x="0" y="677316"/>
                </a:lnTo>
                <a:close/>
              </a:path>
            </a:pathLst>
          </a:custGeom>
          <a:solidFill>
            <a:srgbClr val="9B8F7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pic>
        <p:nvPicPr>
          <p:cNvPr id="12" name="Рисунок 55" descr="KODEKS_LOGO-0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628573"/>
            <a:ext cx="534988" cy="15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Содержимое 2"/>
          <p:cNvSpPr>
            <a:spLocks noGrp="1"/>
          </p:cNvSpPr>
          <p:nvPr>
            <p:ph idx="1"/>
          </p:nvPr>
        </p:nvSpPr>
        <p:spPr>
          <a:xfrm>
            <a:off x="714348" y="1643050"/>
            <a:ext cx="8001056" cy="928694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Система управления жизненным циклом НТД примет законченный вид</a:t>
            </a:r>
            <a:endParaRPr lang="ru-RU" sz="2800" b="1" u="sng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None/>
            </a:pPr>
            <a:endPara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ru-RU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285720" y="-24"/>
            <a:ext cx="8472518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lang="ru-RU" sz="2800" b="1" dirty="0" smtClean="0">
                <a:solidFill>
                  <a:schemeClr val="bg1"/>
                </a:solidFill>
                <a:cs typeface="Arial" pitchFamily="34" charset="0"/>
              </a:rPr>
              <a:t>Перспектива 1,5 – 2 года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Наши планы: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571612"/>
            <a:ext cx="571504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6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3071810"/>
            <a:ext cx="571504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6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5665808"/>
            <a:ext cx="571504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 bwMode="auto">
          <a:xfrm>
            <a:off x="1000100" y="3143248"/>
            <a:ext cx="792961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lang="ru-RU" sz="2800" b="1" dirty="0" smtClean="0">
                <a:solidFill>
                  <a:srgbClr val="002060"/>
                </a:solidFill>
                <a:cs typeface="Arial" pitchFamily="34" charset="0"/>
              </a:rPr>
              <a:t>Поэтапное внедрение компонентов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lang="ru-RU" sz="2800" b="1" dirty="0" smtClean="0">
                <a:solidFill>
                  <a:srgbClr val="002060"/>
                </a:solidFill>
                <a:cs typeface="Arial" pitchFamily="34" charset="0"/>
              </a:rPr>
              <a:t>СУ НТД на предприятиях промышленной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lang="ru-RU" sz="2800" b="1" dirty="0" smtClean="0">
                <a:solidFill>
                  <a:srgbClr val="002060"/>
                </a:solidFill>
                <a:cs typeface="Arial" pitchFamily="34" charset="0"/>
              </a:rPr>
              <a:t>и нефтегазовой сферы 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Char char="-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Char char="-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57" descr="Подложка стандарт-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bject 15"/>
          <p:cNvSpPr>
            <a:spLocks/>
          </p:cNvSpPr>
          <p:nvPr/>
        </p:nvSpPr>
        <p:spPr bwMode="auto">
          <a:xfrm>
            <a:off x="0" y="-71462"/>
            <a:ext cx="9144000" cy="1143008"/>
          </a:xfrm>
          <a:custGeom>
            <a:avLst/>
            <a:gdLst>
              <a:gd name="T0" fmla="*/ 0 w 9144000"/>
              <a:gd name="T1" fmla="*/ 677635 h 677544"/>
              <a:gd name="T2" fmla="*/ 9143984 w 9144000"/>
              <a:gd name="T3" fmla="*/ 677635 h 677544"/>
              <a:gd name="T4" fmla="*/ 9143984 w 9144000"/>
              <a:gd name="T5" fmla="*/ 0 h 677544"/>
              <a:gd name="T6" fmla="*/ 0 w 9144000"/>
              <a:gd name="T7" fmla="*/ 0 h 677544"/>
              <a:gd name="T8" fmla="*/ 0 w 9144000"/>
              <a:gd name="T9" fmla="*/ 677635 h 6775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44000"/>
              <a:gd name="T16" fmla="*/ 0 h 677544"/>
              <a:gd name="T17" fmla="*/ 9144000 w 9144000"/>
              <a:gd name="T18" fmla="*/ 677544 h 6775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44000" h="677544">
                <a:moveTo>
                  <a:pt x="0" y="677316"/>
                </a:moveTo>
                <a:lnTo>
                  <a:pt x="9143987" y="677316"/>
                </a:lnTo>
                <a:lnTo>
                  <a:pt x="9143987" y="0"/>
                </a:lnTo>
                <a:lnTo>
                  <a:pt x="0" y="0"/>
                </a:lnTo>
                <a:lnTo>
                  <a:pt x="0" y="677316"/>
                </a:lnTo>
                <a:close/>
              </a:path>
            </a:pathLst>
          </a:custGeom>
          <a:solidFill>
            <a:srgbClr val="9B8F7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pic>
        <p:nvPicPr>
          <p:cNvPr id="12" name="Рисунок 55" descr="KODEKS_LOGO-0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628573"/>
            <a:ext cx="534988" cy="15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Содержимое 2"/>
          <p:cNvSpPr>
            <a:spLocks noGrp="1"/>
          </p:cNvSpPr>
          <p:nvPr>
            <p:ph idx="1"/>
          </p:nvPr>
        </p:nvSpPr>
        <p:spPr>
          <a:xfrm>
            <a:off x="642910" y="1142984"/>
            <a:ext cx="8001056" cy="5357850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Предлагается создать коллективный электронный банк переводов в кооперации представителей промышленных предприятий, РССП и Консорциума «Кодекс».</a:t>
            </a:r>
          </a:p>
          <a:p>
            <a:pPr>
              <a:buNone/>
            </a:pPr>
            <a:endParaRPr lang="ru-RU" sz="1800" b="1" u="sng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Мы предлагаем платформу и технологии Техэксперт, которые позволяют:</a:t>
            </a:r>
          </a:p>
          <a:p>
            <a:pPr marL="457200" indent="-457200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 Выполнить все лицензионные условия распространения международных и зарубежных стандартов.</a:t>
            </a:r>
          </a:p>
          <a:p>
            <a:pPr marL="457200" indent="-457200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Контроль и управление:</a:t>
            </a:r>
          </a:p>
          <a:p>
            <a:pPr marL="457200" indent="-457200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1) Количество экземпляров</a:t>
            </a:r>
          </a:p>
          <a:p>
            <a:pPr marL="457200" indent="-457200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2) Управление (в т.ч. Запрет) выводом в файл</a:t>
            </a:r>
          </a:p>
          <a:p>
            <a:pPr marL="457200" indent="-457200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3) Управление (в т.ч. Запрет) печати</a:t>
            </a:r>
          </a:p>
          <a:p>
            <a:pPr marL="457200" indent="-457200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4) Снабжение документов специальными надписями</a:t>
            </a:r>
          </a:p>
          <a:p>
            <a:pPr marL="457200" indent="-457200">
              <a:buNone/>
            </a:pPr>
            <a:endParaRPr lang="ru-RU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Учесть интересы российских организаций – переводчиков и пользователей</a:t>
            </a:r>
          </a:p>
          <a:p>
            <a:pPr marL="457200" indent="-457200">
              <a:buAutoNum type="arabicPeriod"/>
            </a:pPr>
            <a:endParaRPr lang="ru-RU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None/>
            </a:pPr>
            <a:endPara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ru-RU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285720" y="-24"/>
            <a:ext cx="847251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lang="ru-RU" sz="2800" b="1" dirty="0" smtClean="0">
                <a:solidFill>
                  <a:schemeClr val="bg1"/>
                </a:solidFill>
                <a:cs typeface="Arial" pitchFamily="34" charset="0"/>
              </a:rPr>
              <a:t>Переводы международных и зарубежных стандартов для нужд промышленности РФ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5665808"/>
            <a:ext cx="571504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57" descr="Подложка стандарт-0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904"/>
            <a:ext cx="9144000" cy="683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Рисунок 55" descr="KODEKS_LOGO-0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628573"/>
            <a:ext cx="534988" cy="15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3" descr="C:\Users\Larinson\Desktop\СУНТД\НОВОЕ ОТ АНТОНА\новая презентация\О разработчике\about-4.png"/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429636">
            <a:off x="11752" y="3744538"/>
            <a:ext cx="4997698" cy="2538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7"/>
          <p:cNvGrpSpPr>
            <a:grpSpLocks/>
          </p:cNvGrpSpPr>
          <p:nvPr/>
        </p:nvGrpSpPr>
        <p:grpSpPr bwMode="auto">
          <a:xfrm>
            <a:off x="304800" y="714356"/>
            <a:ext cx="8382000" cy="1051242"/>
            <a:chOff x="469900" y="1146315"/>
            <a:chExt cx="5638800" cy="979555"/>
          </a:xfrm>
        </p:grpSpPr>
        <p:sp>
          <p:nvSpPr>
            <p:cNvPr id="19" name="object 5"/>
            <p:cNvSpPr txBox="1"/>
            <p:nvPr/>
          </p:nvSpPr>
          <p:spPr>
            <a:xfrm>
              <a:off x="469900" y="1146315"/>
              <a:ext cx="5638800" cy="573577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127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2000" b="1" spc="-10" dirty="0">
                  <a:solidFill>
                    <a:srgbClr val="EA7600"/>
                  </a:solidFill>
                  <a:latin typeface="+mn-lt"/>
                  <a:cs typeface="Arial"/>
                </a:rPr>
                <a:t>ОДИ</a:t>
              </a:r>
              <a:r>
                <a:rPr sz="2000" b="1" dirty="0">
                  <a:solidFill>
                    <a:srgbClr val="EA7600"/>
                  </a:solidFill>
                  <a:latin typeface="+mn-lt"/>
                  <a:cs typeface="Arial"/>
                </a:rPr>
                <a:t>Н</a:t>
              </a:r>
              <a:r>
                <a:rPr sz="2000" b="1" spc="-15" dirty="0">
                  <a:solidFill>
                    <a:srgbClr val="EA7600"/>
                  </a:solidFill>
                  <a:latin typeface="+mn-lt"/>
                  <a:cs typeface="Arial"/>
                </a:rPr>
                <a:t> </a:t>
              </a:r>
              <a:r>
                <a:rPr sz="2000" b="1" spc="-10" dirty="0">
                  <a:solidFill>
                    <a:srgbClr val="EA7600"/>
                  </a:solidFill>
                  <a:latin typeface="+mn-lt"/>
                  <a:cs typeface="Arial"/>
                </a:rPr>
                <a:t>и</a:t>
              </a:r>
              <a:r>
                <a:rPr sz="2000" b="1" dirty="0">
                  <a:solidFill>
                    <a:srgbClr val="EA7600"/>
                  </a:solidFill>
                  <a:latin typeface="+mn-lt"/>
                  <a:cs typeface="Arial"/>
                </a:rPr>
                <a:t>з</a:t>
              </a:r>
              <a:r>
                <a:rPr sz="2000" b="1" spc="-15" dirty="0">
                  <a:solidFill>
                    <a:srgbClr val="EA7600"/>
                  </a:solidFill>
                  <a:latin typeface="+mn-lt"/>
                  <a:cs typeface="Arial"/>
                </a:rPr>
                <a:t> </a:t>
              </a:r>
              <a:r>
                <a:rPr sz="2000" b="1" spc="-10" dirty="0">
                  <a:solidFill>
                    <a:srgbClr val="EA7600"/>
                  </a:solidFill>
                  <a:latin typeface="+mn-lt"/>
                  <a:cs typeface="Arial"/>
                </a:rPr>
                <a:t>ВЕДУЩИ</a:t>
              </a:r>
              <a:r>
                <a:rPr sz="2000" b="1" dirty="0">
                  <a:solidFill>
                    <a:srgbClr val="EA7600"/>
                  </a:solidFill>
                  <a:latin typeface="+mn-lt"/>
                  <a:cs typeface="Arial"/>
                </a:rPr>
                <a:t>Х</a:t>
              </a:r>
              <a:r>
                <a:rPr sz="2000" b="1" spc="-15" dirty="0">
                  <a:solidFill>
                    <a:srgbClr val="EA7600"/>
                  </a:solidFill>
                  <a:latin typeface="+mn-lt"/>
                  <a:cs typeface="Arial"/>
                </a:rPr>
                <a:t> </a:t>
              </a:r>
              <a:r>
                <a:rPr sz="2000" b="1" spc="-10" dirty="0">
                  <a:solidFill>
                    <a:srgbClr val="EA7600"/>
                  </a:solidFill>
                  <a:latin typeface="+mn-lt"/>
                  <a:cs typeface="Arial"/>
                </a:rPr>
                <a:t>РАЗРАБОТЧИКО</a:t>
              </a:r>
              <a:r>
                <a:rPr sz="2000" b="1" dirty="0">
                  <a:solidFill>
                    <a:srgbClr val="EA7600"/>
                  </a:solidFill>
                  <a:latin typeface="+mn-lt"/>
                  <a:cs typeface="Arial"/>
                </a:rPr>
                <a:t>В</a:t>
              </a:r>
              <a:r>
                <a:rPr lang="ru-RU" sz="2000" b="1" dirty="0">
                  <a:solidFill>
                    <a:srgbClr val="EA7600"/>
                  </a:solidFill>
                  <a:latin typeface="+mn-lt"/>
                  <a:cs typeface="Arial"/>
                </a:rPr>
                <a:t> </a:t>
              </a:r>
              <a:r>
                <a:rPr sz="2000" b="1" spc="-15" dirty="0">
                  <a:solidFill>
                    <a:srgbClr val="EA7600"/>
                  </a:solidFill>
                  <a:latin typeface="+mn-lt"/>
                  <a:cs typeface="Arial"/>
                </a:rPr>
                <a:t> </a:t>
              </a:r>
              <a:endParaRPr lang="ru-RU" sz="2000" b="1" spc="-15" dirty="0" smtClean="0">
                <a:solidFill>
                  <a:srgbClr val="EA7600"/>
                </a:solidFill>
                <a:latin typeface="+mn-lt"/>
                <a:cs typeface="Arial"/>
              </a:endParaRPr>
            </a:p>
            <a:p>
              <a:pPr marL="127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spc="-15" dirty="0" smtClean="0">
                  <a:solidFill>
                    <a:srgbClr val="EA7600"/>
                  </a:solidFill>
                  <a:latin typeface="+mn-lt"/>
                  <a:cs typeface="Arial"/>
                </a:rPr>
                <a:t>профессиональных  справочных систем </a:t>
              </a:r>
              <a:r>
                <a:rPr sz="2000" b="1" dirty="0" smtClean="0">
                  <a:solidFill>
                    <a:srgbClr val="EA7600"/>
                  </a:solidFill>
                  <a:latin typeface="+mn-lt"/>
                  <a:cs typeface="Arial"/>
                </a:rPr>
                <a:t>в</a:t>
              </a:r>
              <a:r>
                <a:rPr sz="2000" b="1" spc="-15" dirty="0" smtClean="0">
                  <a:solidFill>
                    <a:srgbClr val="EA7600"/>
                  </a:solidFill>
                  <a:latin typeface="+mn-lt"/>
                  <a:cs typeface="Arial"/>
                </a:rPr>
                <a:t> </a:t>
              </a:r>
              <a:r>
                <a:rPr sz="2000" b="1" spc="-10" dirty="0">
                  <a:solidFill>
                    <a:srgbClr val="EA7600"/>
                  </a:solidFill>
                  <a:latin typeface="+mn-lt"/>
                  <a:cs typeface="Arial"/>
                </a:rPr>
                <a:t>РОССИИ</a:t>
              </a:r>
              <a:endParaRPr sz="2000" b="1" dirty="0">
                <a:solidFill>
                  <a:srgbClr val="EA7600"/>
                </a:solidFill>
                <a:latin typeface="+mn-lt"/>
                <a:cs typeface="Arial"/>
              </a:endParaRPr>
            </a:p>
          </p:txBody>
        </p:sp>
        <p:sp>
          <p:nvSpPr>
            <p:cNvPr id="4112" name="object 8"/>
            <p:cNvSpPr txBox="1">
              <a:spLocks noChangeArrowheads="1"/>
            </p:cNvSpPr>
            <p:nvPr/>
          </p:nvSpPr>
          <p:spPr bwMode="auto">
            <a:xfrm>
              <a:off x="674947" y="1724366"/>
              <a:ext cx="5088804" cy="40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2700"/>
              <a:r>
                <a:rPr lang="ru-RU" sz="1400" b="1" dirty="0">
                  <a:solidFill>
                    <a:srgbClr val="002060"/>
                  </a:solidFill>
                  <a:latin typeface="Calibri" pitchFamily="34" charset="0"/>
                </a:rPr>
                <a:t>Лидер рынка информационных услуг с 1991 года по разработке уникальных IT-решений, закрывающих все потребности специалистов российских предприятий в НД</a:t>
              </a:r>
            </a:p>
          </p:txBody>
        </p:sp>
      </p:grpSp>
      <p:sp>
        <p:nvSpPr>
          <p:cNvPr id="21" name="object 9"/>
          <p:cNvSpPr txBox="1">
            <a:spLocks noChangeArrowheads="1"/>
          </p:cNvSpPr>
          <p:nvPr/>
        </p:nvSpPr>
        <p:spPr bwMode="auto">
          <a:xfrm>
            <a:off x="647700" y="1857364"/>
            <a:ext cx="784860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 algn="ctr"/>
            <a:r>
              <a:rPr lang="ru-RU" sz="1600" b="1" dirty="0">
                <a:solidFill>
                  <a:srgbClr val="002060"/>
                </a:solidFill>
                <a:latin typeface="Calibri" pitchFamily="34" charset="0"/>
              </a:rPr>
              <a:t>Электронный фонд нормативно-правовой и нормативной документации насчитывает</a:t>
            </a:r>
            <a:r>
              <a:rPr lang="ru-RU" sz="1400" dirty="0">
                <a:solidFill>
                  <a:srgbClr val="595959"/>
                </a:solidFill>
                <a:latin typeface="Calibri" pitchFamily="34" charset="0"/>
              </a:rPr>
              <a:t>  </a:t>
            </a:r>
          </a:p>
          <a:p>
            <a:pPr marL="12700" algn="ctr"/>
            <a:r>
              <a:rPr lang="ru-RU" sz="2800" b="1" dirty="0" smtClean="0">
                <a:solidFill>
                  <a:srgbClr val="EA7600"/>
                </a:solidFill>
                <a:latin typeface="Calibri" pitchFamily="34" charset="0"/>
              </a:rPr>
              <a:t>около 40 </a:t>
            </a:r>
            <a:r>
              <a:rPr lang="ru-RU" sz="2800" b="1" dirty="0">
                <a:solidFill>
                  <a:srgbClr val="EA7600"/>
                </a:solidFill>
                <a:latin typeface="Calibri" pitchFamily="34" charset="0"/>
              </a:rPr>
              <a:t>миллионов </a:t>
            </a:r>
            <a:r>
              <a:rPr lang="ru-RU" sz="2800" b="1" dirty="0" smtClean="0">
                <a:solidFill>
                  <a:srgbClr val="EA7600"/>
                </a:solidFill>
                <a:latin typeface="Calibri" pitchFamily="34" charset="0"/>
              </a:rPr>
              <a:t>документов</a:t>
            </a:r>
          </a:p>
          <a:p>
            <a:pPr marL="12700" algn="ctr"/>
            <a:r>
              <a:rPr lang="ru-RU" sz="2400" b="1" dirty="0" smtClean="0">
                <a:solidFill>
                  <a:srgbClr val="EA7600"/>
                </a:solidFill>
                <a:latin typeface="Calibri" pitchFamily="34" charset="0"/>
              </a:rPr>
              <a:t>Торговые марки «Техэксперт» , «Кодекс»</a:t>
            </a:r>
            <a:endParaRPr lang="ru-RU" sz="2400" b="1" dirty="0">
              <a:solidFill>
                <a:srgbClr val="EA7600"/>
              </a:solidFill>
              <a:latin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0" y="4285859"/>
            <a:ext cx="4371905" cy="583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+mn-lt"/>
                <a:cs typeface="+mn-cs"/>
              </a:rPr>
              <a:t>БОЛЕЕ </a:t>
            </a:r>
            <a:r>
              <a:rPr lang="ru-RU" sz="4800" b="1" dirty="0" smtClean="0">
                <a:solidFill>
                  <a:srgbClr val="002060"/>
                </a:solidFill>
                <a:latin typeface="+mn-lt"/>
              </a:rPr>
              <a:t>20 000</a:t>
            </a:r>
            <a:r>
              <a:rPr lang="ru-RU" sz="12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предприятий 				пользователей</a:t>
            </a:r>
            <a:endParaRPr lang="ru-RU" sz="14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95800" y="3276273"/>
            <a:ext cx="4311650" cy="6006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+mn-lt"/>
                <a:cs typeface="+mn-cs"/>
              </a:rPr>
              <a:t>БОЛЕЕ </a:t>
            </a:r>
            <a:r>
              <a:rPr lang="ru-RU" sz="4800" b="1" dirty="0" smtClean="0">
                <a:solidFill>
                  <a:srgbClr val="002060"/>
                </a:solidFill>
                <a:latin typeface="+mn-lt"/>
              </a:rPr>
              <a:t>7</a:t>
            </a:r>
            <a:r>
              <a:rPr lang="en-US" sz="4800" b="1" dirty="0" smtClean="0">
                <a:solidFill>
                  <a:srgbClr val="002060"/>
                </a:solidFill>
                <a:latin typeface="+mn-lt"/>
                <a:cs typeface="+mn-cs"/>
              </a:rPr>
              <a:t>00</a:t>
            </a:r>
            <a:r>
              <a:rPr lang="ru-RU" sz="4800" b="1" dirty="0" smtClean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+mn-lt"/>
              </a:rPr>
              <a:t>с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  <a:cs typeface="+mn-cs"/>
              </a:rPr>
              <a:t>отрудников </a:t>
            </a:r>
          </a:p>
          <a:p>
            <a:pPr fontAlgn="auto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+mn-lt"/>
              </a:rPr>
              <a:t>	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  <a:cs typeface="+mn-cs"/>
              </a:rPr>
              <a:t>в головной компании «Кодекс»</a:t>
            </a:r>
            <a:endParaRPr lang="ru-RU" sz="16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14282" y="3000372"/>
            <a:ext cx="4592638" cy="95410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2800" lvl="1" indent="-172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rgbClr val="002060"/>
                </a:solidFill>
                <a:cs typeface="Times New Roman" pitchFamily="18" charset="0"/>
              </a:rPr>
              <a:t>Уникальные информационные технологии</a:t>
            </a:r>
          </a:p>
          <a:p>
            <a:pPr marL="172800" lvl="1" indent="-172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rgbClr val="002060"/>
                </a:solidFill>
                <a:cs typeface="Times New Roman" pitchFamily="18" charset="0"/>
              </a:rPr>
              <a:t>Единый стандарт сервиса, </a:t>
            </a:r>
          </a:p>
          <a:p>
            <a:pPr marL="172800" lvl="1" indent="-172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rgbClr val="002060"/>
                </a:solidFill>
                <a:cs typeface="Times New Roman" pitchFamily="18" charset="0"/>
              </a:rPr>
              <a:t>Дистрибьюторская сервисная сеть во всех  регионах России</a:t>
            </a:r>
          </a:p>
        </p:txBody>
      </p:sp>
      <p:sp>
        <p:nvSpPr>
          <p:cNvPr id="4106" name="Прямоугольник 24"/>
          <p:cNvSpPr>
            <a:spLocks noChangeArrowheads="1"/>
          </p:cNvSpPr>
          <p:nvPr/>
        </p:nvSpPr>
        <p:spPr bwMode="auto">
          <a:xfrm>
            <a:off x="152400" y="155018"/>
            <a:ext cx="27384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Персонал и компетенции </a:t>
            </a:r>
          </a:p>
        </p:txBody>
      </p:sp>
      <p:sp>
        <p:nvSpPr>
          <p:cNvPr id="4107" name="object 15"/>
          <p:cNvSpPr>
            <a:spLocks/>
          </p:cNvSpPr>
          <p:nvPr/>
        </p:nvSpPr>
        <p:spPr bwMode="auto">
          <a:xfrm>
            <a:off x="0" y="6201"/>
            <a:ext cx="9144000" cy="661928"/>
          </a:xfrm>
          <a:custGeom>
            <a:avLst/>
            <a:gdLst>
              <a:gd name="T0" fmla="*/ 0 w 9144000"/>
              <a:gd name="T1" fmla="*/ 677635 h 677544"/>
              <a:gd name="T2" fmla="*/ 9143984 w 9144000"/>
              <a:gd name="T3" fmla="*/ 677635 h 677544"/>
              <a:gd name="T4" fmla="*/ 9143984 w 9144000"/>
              <a:gd name="T5" fmla="*/ 0 h 677544"/>
              <a:gd name="T6" fmla="*/ 0 w 9144000"/>
              <a:gd name="T7" fmla="*/ 0 h 677544"/>
              <a:gd name="T8" fmla="*/ 0 w 9144000"/>
              <a:gd name="T9" fmla="*/ 677635 h 6775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44000"/>
              <a:gd name="T16" fmla="*/ 0 h 677544"/>
              <a:gd name="T17" fmla="*/ 9144000 w 9144000"/>
              <a:gd name="T18" fmla="*/ 677544 h 6775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44000" h="677544">
                <a:moveTo>
                  <a:pt x="0" y="677316"/>
                </a:moveTo>
                <a:lnTo>
                  <a:pt x="9143987" y="677316"/>
                </a:lnTo>
                <a:lnTo>
                  <a:pt x="9143987" y="0"/>
                </a:lnTo>
                <a:lnTo>
                  <a:pt x="0" y="0"/>
                </a:lnTo>
                <a:lnTo>
                  <a:pt x="0" y="677316"/>
                </a:lnTo>
                <a:close/>
              </a:path>
            </a:pathLst>
          </a:custGeom>
          <a:solidFill>
            <a:srgbClr val="9B8F7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4535364" y="5112254"/>
            <a:ext cx="4429124" cy="6930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+mn-lt"/>
                <a:cs typeface="+mn-cs"/>
              </a:rPr>
              <a:t>БОЛЕЕ </a:t>
            </a:r>
            <a:r>
              <a:rPr lang="en-US" sz="6000" b="1" dirty="0" smtClean="0">
                <a:solidFill>
                  <a:srgbClr val="002060"/>
                </a:solidFill>
                <a:latin typeface="+mn-lt"/>
                <a:cs typeface="+mn-cs"/>
              </a:rPr>
              <a:t>250</a:t>
            </a:r>
            <a:r>
              <a:rPr lang="ru-RU" sz="6000" b="1" dirty="0" smtClean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партнерских компаний по сервисному обслуживанию</a:t>
            </a:r>
            <a:endParaRPr lang="ru-RU" sz="16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pic>
        <p:nvPicPr>
          <p:cNvPr id="16" name="Picture 9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3708"/>
          <a:stretch/>
        </p:blipFill>
        <p:spPr bwMode="auto">
          <a:xfrm>
            <a:off x="8429695" y="-18477"/>
            <a:ext cx="514210" cy="71128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97468"/>
            <a:ext cx="45184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КОНСОРЦИУМ «КОДЕКС</a:t>
            </a:r>
            <a:endParaRPr lang="ru-RU" sz="2800" b="1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57" descr="Подложка стандарт-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Содержимое 2"/>
          <p:cNvSpPr>
            <a:spLocks noGrp="1"/>
          </p:cNvSpPr>
          <p:nvPr>
            <p:ph idx="1"/>
          </p:nvPr>
        </p:nvSpPr>
        <p:spPr>
          <a:xfrm>
            <a:off x="407195" y="2427728"/>
            <a:ext cx="8329610" cy="857256"/>
          </a:xfrm>
        </p:spPr>
        <p:txBody>
          <a:bodyPr/>
          <a:lstStyle/>
          <a:p>
            <a:pPr algn="ctr">
              <a:buNone/>
            </a:pPr>
            <a:r>
              <a:rPr lang="ru-RU" sz="5400" b="1" dirty="0" smtClean="0">
                <a:solidFill>
                  <a:srgbClr val="EA7600"/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5400" dirty="0" smtClean="0">
              <a:solidFill>
                <a:srgbClr val="EA7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55" descr="KODEKS_LOGO-0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628573"/>
            <a:ext cx="534988" cy="15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15"/>
          <p:cNvSpPr>
            <a:spLocks/>
          </p:cNvSpPr>
          <p:nvPr/>
        </p:nvSpPr>
        <p:spPr bwMode="auto">
          <a:xfrm>
            <a:off x="0" y="-71462"/>
            <a:ext cx="9144000" cy="500066"/>
          </a:xfrm>
          <a:custGeom>
            <a:avLst/>
            <a:gdLst>
              <a:gd name="T0" fmla="*/ 0 w 9144000"/>
              <a:gd name="T1" fmla="*/ 677635 h 677544"/>
              <a:gd name="T2" fmla="*/ 9143984 w 9144000"/>
              <a:gd name="T3" fmla="*/ 677635 h 677544"/>
              <a:gd name="T4" fmla="*/ 9143984 w 9144000"/>
              <a:gd name="T5" fmla="*/ 0 h 677544"/>
              <a:gd name="T6" fmla="*/ 0 w 9144000"/>
              <a:gd name="T7" fmla="*/ 0 h 677544"/>
              <a:gd name="T8" fmla="*/ 0 w 9144000"/>
              <a:gd name="T9" fmla="*/ 677635 h 6775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44000"/>
              <a:gd name="T16" fmla="*/ 0 h 677544"/>
              <a:gd name="T17" fmla="*/ 9144000 w 9144000"/>
              <a:gd name="T18" fmla="*/ 677544 h 6775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44000" h="677544">
                <a:moveTo>
                  <a:pt x="0" y="677316"/>
                </a:moveTo>
                <a:lnTo>
                  <a:pt x="9143987" y="677316"/>
                </a:lnTo>
                <a:lnTo>
                  <a:pt x="9143987" y="0"/>
                </a:lnTo>
                <a:lnTo>
                  <a:pt x="0" y="0"/>
                </a:lnTo>
                <a:lnTo>
                  <a:pt x="0" y="677316"/>
                </a:lnTo>
                <a:close/>
              </a:path>
            </a:pathLst>
          </a:custGeom>
          <a:solidFill>
            <a:srgbClr val="9B8F7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5004048" y="3501008"/>
            <a:ext cx="328614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kumimoji="0" lang="ru-RU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Консорциум «Кодекс»</a:t>
            </a:r>
          </a:p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lang="ru-RU" sz="1400" dirty="0" smtClean="0">
                <a:solidFill>
                  <a:srgbClr val="002060"/>
                </a:solidFill>
                <a:cs typeface="Arial" pitchFamily="34" charset="0"/>
              </a:rPr>
              <a:t>Санкт-Петербург</a:t>
            </a:r>
          </a:p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kumimoji="0" lang="ru-RU" sz="140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197376, ул.Инструментальная,</a:t>
            </a:r>
            <a:r>
              <a:rPr kumimoji="0" lang="ru-RU" sz="140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д.3</a:t>
            </a:r>
          </a:p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lang="ru-RU" sz="1400" baseline="0" dirty="0" smtClean="0">
                <a:solidFill>
                  <a:srgbClr val="002060"/>
                </a:solidFill>
                <a:cs typeface="Arial" pitchFamily="34" charset="0"/>
              </a:rPr>
              <a:t>Тел.(812) 740-78-88</a:t>
            </a:r>
            <a:endParaRPr lang="en-US" sz="1400" baseline="0" dirty="0" smtClean="0">
              <a:solidFill>
                <a:srgbClr val="002060"/>
              </a:solidFill>
              <a:cs typeface="Arial" pitchFamily="34" charset="0"/>
            </a:endParaRPr>
          </a:p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E-mail</a:t>
            </a:r>
            <a:r>
              <a:rPr lang="ru-RU" sz="1400" dirty="0" smtClean="0">
                <a:solidFill>
                  <a:srgbClr val="002060"/>
                </a:solidFill>
                <a:cs typeface="Arial" pitchFamily="34" charset="0"/>
              </a:rPr>
              <a:t>:</a:t>
            </a:r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cntd@cntd.ru</a:t>
            </a:r>
          </a:p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lang="ru-RU" sz="1400" baseline="0" dirty="0" smtClean="0">
                <a:solidFill>
                  <a:srgbClr val="002060"/>
                </a:solidFill>
                <a:cs typeface="Arial" pitchFamily="34" charset="0"/>
              </a:rPr>
              <a:t>Сайт</a:t>
            </a:r>
            <a:r>
              <a:rPr lang="ru-RU" sz="1400" dirty="0" smtClean="0">
                <a:solidFill>
                  <a:srgbClr val="002060"/>
                </a:solidFill>
                <a:cs typeface="Arial" pitchFamily="34" charset="0"/>
              </a:rPr>
              <a:t> компании: </a:t>
            </a:r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www.cntd.ru</a:t>
            </a:r>
            <a:endParaRPr lang="en-US" sz="1400" baseline="0" dirty="0" smtClean="0">
              <a:solidFill>
                <a:srgbClr val="002060"/>
              </a:solidFill>
              <a:cs typeface="Arial" pitchFamily="34" charset="0"/>
            </a:endParaRPr>
          </a:p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endParaRPr lang="ru-RU" sz="1400" b="1" baseline="0" dirty="0" smtClean="0">
              <a:solidFill>
                <a:srgbClr val="002060"/>
              </a:solidFill>
              <a:cs typeface="Arial" pitchFamily="34" charset="0"/>
            </a:endParaRPr>
          </a:p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endParaRPr kumimoji="0" lang="ru-RU" sz="1400" b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7" descr="Подложка стандарт-0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ject 15"/>
          <p:cNvSpPr>
            <a:spLocks/>
          </p:cNvSpPr>
          <p:nvPr/>
        </p:nvSpPr>
        <p:spPr bwMode="auto">
          <a:xfrm>
            <a:off x="0" y="4000504"/>
            <a:ext cx="9144000" cy="1714512"/>
          </a:xfrm>
          <a:custGeom>
            <a:avLst/>
            <a:gdLst>
              <a:gd name="T0" fmla="*/ 0 w 9144000"/>
              <a:gd name="T1" fmla="*/ 677635 h 677544"/>
              <a:gd name="T2" fmla="*/ 9143984 w 9144000"/>
              <a:gd name="T3" fmla="*/ 677635 h 677544"/>
              <a:gd name="T4" fmla="*/ 9143984 w 9144000"/>
              <a:gd name="T5" fmla="*/ 0 h 677544"/>
              <a:gd name="T6" fmla="*/ 0 w 9144000"/>
              <a:gd name="T7" fmla="*/ 0 h 677544"/>
              <a:gd name="T8" fmla="*/ 0 w 9144000"/>
              <a:gd name="T9" fmla="*/ 677635 h 6775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44000"/>
              <a:gd name="T16" fmla="*/ 0 h 677544"/>
              <a:gd name="T17" fmla="*/ 9144000 w 9144000"/>
              <a:gd name="T18" fmla="*/ 677544 h 6775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44000" h="677544">
                <a:moveTo>
                  <a:pt x="0" y="677316"/>
                </a:moveTo>
                <a:lnTo>
                  <a:pt x="9143987" y="677316"/>
                </a:lnTo>
                <a:lnTo>
                  <a:pt x="9143987" y="0"/>
                </a:lnTo>
                <a:lnTo>
                  <a:pt x="0" y="0"/>
                </a:lnTo>
                <a:lnTo>
                  <a:pt x="0" y="677316"/>
                </a:lnTo>
                <a:close/>
              </a:path>
            </a:pathLst>
          </a:custGeom>
          <a:solidFill>
            <a:srgbClr val="9B8F7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pic>
        <p:nvPicPr>
          <p:cNvPr id="6" name="Рисунок 55" descr="KODEKS_LOGO-0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628573"/>
            <a:ext cx="534988" cy="15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Содержимое 2"/>
          <p:cNvSpPr>
            <a:spLocks noGrp="1"/>
          </p:cNvSpPr>
          <p:nvPr>
            <p:ph idx="1"/>
          </p:nvPr>
        </p:nvSpPr>
        <p:spPr>
          <a:xfrm>
            <a:off x="304800" y="625469"/>
            <a:ext cx="8686800" cy="4660919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Создание высокотехнологичной </a:t>
            </a:r>
            <a:b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конкурентной продукции без перехода промышленности на применение электронной нормативно-технической документации практически невозможно</a:t>
            </a:r>
            <a:b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3708"/>
          <a:stretch/>
        </p:blipFill>
        <p:spPr bwMode="auto">
          <a:xfrm>
            <a:off x="8429695" y="-18477"/>
            <a:ext cx="514210" cy="71128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6094" y="4244895"/>
            <a:ext cx="80363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dirty="0">
                <a:solidFill>
                  <a:schemeClr val="bg1"/>
                </a:solidFill>
                <a:cs typeface="Arial" pitchFamily="34" charset="0"/>
              </a:rPr>
              <a:t>Современные предприятия </a:t>
            </a:r>
            <a:br>
              <a:rPr lang="ru-RU" sz="3200" b="1" dirty="0">
                <a:solidFill>
                  <a:schemeClr val="bg1"/>
                </a:solidFill>
                <a:cs typeface="Arial" pitchFamily="34" charset="0"/>
              </a:rPr>
            </a:br>
            <a:r>
              <a:rPr lang="ru-RU" sz="3200" b="1" dirty="0">
                <a:solidFill>
                  <a:schemeClr val="bg1"/>
                </a:solidFill>
                <a:cs typeface="Arial" pitchFamily="34" charset="0"/>
              </a:rPr>
              <a:t>уже делают это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>!</a:t>
            </a:r>
            <a:endParaRPr lang="ru-RU" sz="3200" dirty="0"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3375"/>
            <a:ext cx="9142413" cy="662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2286000" y="6492875"/>
            <a:ext cx="1970088" cy="293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0280" tIns="39960" rIns="80280" bIns="3996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400" b="1" dirty="0">
                <a:solidFill>
                  <a:srgbClr val="002060"/>
                </a:solidFill>
              </a:rPr>
              <a:t>2015</a:t>
            </a: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8255000" y="6376988"/>
            <a:ext cx="61595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1400" b="1" dirty="0">
              <a:solidFill>
                <a:srgbClr val="FFFFFF"/>
              </a:solidFill>
            </a:endParaRP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190500" y="1268413"/>
            <a:ext cx="5461000" cy="10655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0280" tIns="39960" rIns="80280" bIns="3996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400" b="1" dirty="0">
                <a:solidFill>
                  <a:srgbClr val="002060"/>
                </a:solidFill>
              </a:rPr>
              <a:t>Новый модельный ряд «КАМАЗ» разработан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400" b="1" dirty="0">
                <a:solidFill>
                  <a:srgbClr val="002060"/>
                </a:solidFill>
              </a:rPr>
              <a:t>на безбумажной основе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1200" b="1" dirty="0">
              <a:solidFill>
                <a:srgbClr val="00206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b="1" dirty="0">
                <a:solidFill>
                  <a:srgbClr val="002060"/>
                </a:solidFill>
              </a:rPr>
              <a:t>Совместное решение с Минобороны России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b="1" dirty="0">
                <a:solidFill>
                  <a:srgbClr val="002060"/>
                </a:solidFill>
              </a:rPr>
              <a:t>«О введении электронного документооборота в ОАО «КАМАЗ»</a:t>
            </a:r>
          </a:p>
        </p:txBody>
      </p:sp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925513" y="2636838"/>
            <a:ext cx="5565775" cy="63469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0280" tIns="39960" rIns="80280" bIns="39960">
            <a:spAutoFit/>
          </a:bodyPr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b="1">
                <a:solidFill>
                  <a:srgbClr val="002060"/>
                </a:solidFill>
              </a:rPr>
              <a:t>                                                                 </a:t>
            </a:r>
          </a:p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b="1">
                <a:solidFill>
                  <a:srgbClr val="002060"/>
                </a:solidFill>
              </a:rPr>
              <a:t>Teamcenter + Информационно-справочная система НД ПАО «КАМАЗ»                                                                                                                                  (ИСС НД ПАО «КАМАЗ» /Техэксперт/)</a:t>
            </a:r>
          </a:p>
        </p:txBody>
      </p:sp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2286000" y="5942013"/>
            <a:ext cx="6823075" cy="51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0280" tIns="39960" rIns="80280" bIns="3996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400" b="1" dirty="0">
                <a:solidFill>
                  <a:srgbClr val="002060"/>
                </a:solidFill>
              </a:rPr>
              <a:t>Переход на электронный документооборот дает существенное сокращение сроков разработки и повышения качества проектирования!!!</a:t>
            </a:r>
          </a:p>
        </p:txBody>
      </p:sp>
      <p:pic>
        <p:nvPicPr>
          <p:cNvPr id="410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0088" y="1206500"/>
            <a:ext cx="952500" cy="1501775"/>
          </a:xfrm>
          <a:prstGeom prst="rect">
            <a:avLst/>
          </a:prstGeom>
          <a:noFill/>
          <a:ln w="9360">
            <a:solidFill>
              <a:srgbClr val="4F81BD"/>
            </a:solidFill>
            <a:miter lim="800000"/>
            <a:headEnd/>
            <a:tailEnd/>
          </a:ln>
        </p:spPr>
      </p:pic>
      <p:pic>
        <p:nvPicPr>
          <p:cNvPr id="4105" name="Picture 8"/>
          <p:cNvPicPr>
            <a:picLocks noChangeAspect="1" noChangeArrowheads="1"/>
          </p:cNvPicPr>
          <p:nvPr/>
        </p:nvPicPr>
        <p:blipFill>
          <a:blip r:embed="rId5" cstate="print"/>
          <a:srcRect l="8191" r="39897" b="20609"/>
          <a:stretch>
            <a:fillRect/>
          </a:stretch>
        </p:blipFill>
        <p:spPr bwMode="auto">
          <a:xfrm>
            <a:off x="6872288" y="3576638"/>
            <a:ext cx="2106612" cy="1917700"/>
          </a:xfrm>
          <a:prstGeom prst="rect">
            <a:avLst/>
          </a:prstGeom>
          <a:noFill/>
          <a:ln w="9360">
            <a:solidFill>
              <a:srgbClr val="385D8A"/>
            </a:solidFill>
            <a:miter lim="800000"/>
            <a:headEnd/>
            <a:tailEnd/>
          </a:ln>
        </p:spPr>
      </p:pic>
      <p:pic>
        <p:nvPicPr>
          <p:cNvPr id="4106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388" y="1463675"/>
            <a:ext cx="1439862" cy="172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107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1575" y="1800225"/>
            <a:ext cx="1098550" cy="1330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108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94638" y="2009775"/>
            <a:ext cx="1101725" cy="1339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09" name="Rectangle 12"/>
          <p:cNvSpPr>
            <a:spLocks noChangeArrowheads="1"/>
          </p:cNvSpPr>
          <p:nvPr/>
        </p:nvSpPr>
        <p:spPr bwMode="auto">
          <a:xfrm>
            <a:off x="1069975" y="2765425"/>
            <a:ext cx="5468938" cy="565150"/>
          </a:xfrm>
          <a:prstGeom prst="rect">
            <a:avLst/>
          </a:prstGeom>
          <a:noFill/>
          <a:ln w="25560">
            <a:solidFill>
              <a:srgbClr val="FFC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4110" name="Picture 13"/>
          <p:cNvPicPr>
            <a:picLocks noChangeAspect="1" noChangeArrowheads="1"/>
          </p:cNvPicPr>
          <p:nvPr/>
        </p:nvPicPr>
        <p:blipFill>
          <a:blip r:embed="rId9" cstate="print"/>
          <a:srcRect l="6197" t="11145" r="4732" b="4601"/>
          <a:stretch>
            <a:fillRect/>
          </a:stretch>
        </p:blipFill>
        <p:spPr bwMode="auto">
          <a:xfrm>
            <a:off x="2116138" y="3594100"/>
            <a:ext cx="2765425" cy="2081213"/>
          </a:xfrm>
          <a:prstGeom prst="rect">
            <a:avLst/>
          </a:prstGeom>
          <a:noFill/>
          <a:ln w="9360">
            <a:solidFill>
              <a:srgbClr val="00458E"/>
            </a:solidFill>
            <a:miter lim="800000"/>
            <a:headEnd/>
            <a:tailEnd/>
          </a:ln>
        </p:spPr>
      </p:pic>
      <p:sp>
        <p:nvSpPr>
          <p:cNvPr id="4111" name="AutoShape 14"/>
          <p:cNvSpPr>
            <a:spLocks noChangeArrowheads="1"/>
          </p:cNvSpPr>
          <p:nvPr/>
        </p:nvSpPr>
        <p:spPr bwMode="auto">
          <a:xfrm>
            <a:off x="4464050" y="5197475"/>
            <a:ext cx="3292475" cy="604838"/>
          </a:xfrm>
          <a:prstGeom prst="curvedUpArrow">
            <a:avLst>
              <a:gd name="adj1" fmla="val 13634"/>
              <a:gd name="adj2" fmla="val 34501"/>
              <a:gd name="adj3" fmla="val 26528"/>
            </a:avLst>
          </a:prstGeom>
          <a:solidFill>
            <a:srgbClr val="FFFF00"/>
          </a:solidFill>
          <a:ln w="25560">
            <a:solidFill>
              <a:srgbClr val="FFC0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4112" name="Picture 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46788" y="5553075"/>
            <a:ext cx="1262062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113" name="Picture 1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3850" y="2757488"/>
            <a:ext cx="530225" cy="55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33363" y="5575300"/>
            <a:ext cx="619125" cy="474663"/>
            <a:chOff x="147" y="3512"/>
            <a:chExt cx="390" cy="299"/>
          </a:xfrm>
        </p:grpSpPr>
        <p:pic>
          <p:nvPicPr>
            <p:cNvPr id="4127" name="Picture 18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47" y="3512"/>
              <a:ext cx="358" cy="27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4128" name="Picture 19"/>
            <p:cNvPicPr>
              <a:picLocks noChangeAspect="1" noChangeArrowheads="1"/>
            </p:cNvPicPr>
            <p:nvPr/>
          </p:nvPicPr>
          <p:blipFill>
            <a:blip r:embed="rId13" cstate="print"/>
            <a:srcRect l="25618" r="25618" b="26564"/>
            <a:stretch>
              <a:fillRect/>
            </a:stretch>
          </p:blipFill>
          <p:spPr bwMode="auto">
            <a:xfrm>
              <a:off x="334" y="3607"/>
              <a:ext cx="203" cy="20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pic>
        <p:nvPicPr>
          <p:cNvPr id="4115" name="Picture 2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72000" y="1125538"/>
            <a:ext cx="995363" cy="1057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16" name="Oval 21"/>
          <p:cNvSpPr>
            <a:spLocks noChangeArrowheads="1"/>
          </p:cNvSpPr>
          <p:nvPr/>
        </p:nvSpPr>
        <p:spPr bwMode="auto">
          <a:xfrm>
            <a:off x="3856038" y="4919663"/>
            <a:ext cx="508000" cy="484187"/>
          </a:xfrm>
          <a:prstGeom prst="ellipse">
            <a:avLst/>
          </a:prstGeom>
          <a:noFill/>
          <a:ln w="93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4117" name="Picture 22"/>
          <p:cNvPicPr>
            <a:picLocks noChangeAspect="1" noChangeArrowheads="1"/>
          </p:cNvPicPr>
          <p:nvPr/>
        </p:nvPicPr>
        <p:blipFill>
          <a:blip r:embed="rId15" cstate="print"/>
          <a:srcRect l="-197" t="19443" r="12030" b="31563"/>
          <a:stretch>
            <a:fillRect/>
          </a:stretch>
        </p:blipFill>
        <p:spPr bwMode="auto">
          <a:xfrm>
            <a:off x="247650" y="3500438"/>
            <a:ext cx="2987675" cy="1446212"/>
          </a:xfrm>
          <a:prstGeom prst="rect">
            <a:avLst/>
          </a:prstGeom>
          <a:noFill/>
          <a:ln w="9360">
            <a:solidFill>
              <a:srgbClr val="00458E"/>
            </a:solidFill>
            <a:miter lim="800000"/>
            <a:headEnd/>
            <a:tailEnd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</p:spPr>
      </p:pic>
      <p:sp>
        <p:nvSpPr>
          <p:cNvPr id="4118" name="AutoShape 23"/>
          <p:cNvSpPr>
            <a:spLocks noChangeArrowheads="1"/>
          </p:cNvSpPr>
          <p:nvPr/>
        </p:nvSpPr>
        <p:spPr bwMode="auto">
          <a:xfrm rot="1620000">
            <a:off x="195263" y="4637088"/>
            <a:ext cx="4013200" cy="968375"/>
          </a:xfrm>
          <a:prstGeom prst="curvedUpArrow">
            <a:avLst>
              <a:gd name="adj1" fmla="val 8500"/>
              <a:gd name="adj2" fmla="val 22314"/>
              <a:gd name="adj3" fmla="val 26528"/>
            </a:avLst>
          </a:prstGeo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4119" name="Picture 2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90525" y="4651375"/>
            <a:ext cx="2035175" cy="1279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4751388" y="3454400"/>
            <a:ext cx="2005012" cy="2206625"/>
            <a:chOff x="2993" y="2176"/>
            <a:chExt cx="1263" cy="1390"/>
          </a:xfrm>
        </p:grpSpPr>
        <p:pic>
          <p:nvPicPr>
            <p:cNvPr id="4124" name="Picture 26"/>
            <p:cNvPicPr>
              <a:picLocks noChangeAspect="1" noChangeArrowheads="1"/>
            </p:cNvPicPr>
            <p:nvPr/>
          </p:nvPicPr>
          <p:blipFill>
            <a:blip r:embed="rId17" cstate="print"/>
            <a:srcRect l="66092" t="81044" r="22850" b="4593"/>
            <a:stretch>
              <a:fillRect/>
            </a:stretch>
          </p:blipFill>
          <p:spPr bwMode="auto">
            <a:xfrm>
              <a:off x="3132" y="2326"/>
              <a:ext cx="973" cy="1005"/>
            </a:xfrm>
            <a:prstGeom prst="rect">
              <a:avLst/>
            </a:prstGeom>
            <a:noFill/>
            <a:ln w="9360">
              <a:solidFill>
                <a:srgbClr val="00458E"/>
              </a:solidFill>
              <a:miter lim="800000"/>
              <a:headEnd/>
              <a:tailEnd/>
            </a:ln>
          </p:spPr>
        </p:pic>
        <p:sp>
          <p:nvSpPr>
            <p:cNvPr id="4125" name="Oval 27"/>
            <p:cNvSpPr>
              <a:spLocks noChangeArrowheads="1"/>
            </p:cNvSpPr>
            <p:nvPr/>
          </p:nvSpPr>
          <p:spPr bwMode="auto">
            <a:xfrm>
              <a:off x="2993" y="2176"/>
              <a:ext cx="1263" cy="1263"/>
            </a:xfrm>
            <a:prstGeom prst="ellipse">
              <a:avLst/>
            </a:prstGeom>
            <a:noFill/>
            <a:ln w="255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pic>
          <p:nvPicPr>
            <p:cNvPr id="4126" name="Picture 28"/>
            <p:cNvPicPr>
              <a:picLocks noChangeAspect="1" noChangeArrowheads="1"/>
            </p:cNvPicPr>
            <p:nvPr/>
          </p:nvPicPr>
          <p:blipFill>
            <a:blip r:embed="rId18" cstate="print"/>
            <a:srcRect l="90230" t="75269" b="5849"/>
            <a:stretch>
              <a:fillRect/>
            </a:stretch>
          </p:blipFill>
          <p:spPr bwMode="auto">
            <a:xfrm>
              <a:off x="3404" y="3106"/>
              <a:ext cx="365" cy="4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4121" name="Text Box 29"/>
          <p:cNvSpPr txBox="1">
            <a:spLocks noChangeArrowheads="1"/>
          </p:cNvSpPr>
          <p:nvPr/>
        </p:nvSpPr>
        <p:spPr bwMode="auto">
          <a:xfrm>
            <a:off x="3859212" y="608376"/>
            <a:ext cx="4248150" cy="3853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0280" tIns="39960" rIns="80280" bIns="39960" anchor="b">
            <a:spAutoFit/>
          </a:bodyPr>
          <a:lstStyle/>
          <a:p>
            <a:pPr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100" b="1" dirty="0">
                <a:solidFill>
                  <a:srgbClr val="FFFFFF"/>
                </a:solidFill>
              </a:rPr>
              <a:t>ДОСТИЖЕНИЯ И ПЕРСПЕКТИВЫ ЭЛЕКТРОННОГО ДОКУМЕНТООБОРОТА В ПАО «КАМАЗ»</a:t>
            </a:r>
          </a:p>
        </p:txBody>
      </p:sp>
      <p:sp>
        <p:nvSpPr>
          <p:cNvPr id="4122" name="Text Box 30"/>
          <p:cNvSpPr txBox="1">
            <a:spLocks noChangeArrowheads="1"/>
          </p:cNvSpPr>
          <p:nvPr/>
        </p:nvSpPr>
        <p:spPr bwMode="auto">
          <a:xfrm>
            <a:off x="261938" y="519113"/>
            <a:ext cx="3330575" cy="461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0280" tIns="39960" rIns="80280" bIns="39960" anchor="b">
            <a:spAutoFit/>
          </a:bodyPr>
          <a:lstStyle/>
          <a:p>
            <a:pPr>
              <a:lnSpc>
                <a:spcPct val="11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100" b="1">
                <a:solidFill>
                  <a:srgbClr val="FFFFFF"/>
                </a:solidFill>
              </a:rPr>
              <a:t>БЛОК ЗАМЕСТИТЕЛЯ ГД ПАО «КАМАЗ» – </a:t>
            </a:r>
          </a:p>
          <a:p>
            <a:pPr>
              <a:lnSpc>
                <a:spcPct val="11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100" b="1">
                <a:solidFill>
                  <a:srgbClr val="FFFFFF"/>
                </a:solidFill>
              </a:rPr>
              <a:t>ДИРЕКТОРА ПО РАЗВИТИЮ</a:t>
            </a:r>
          </a:p>
        </p:txBody>
      </p:sp>
      <p:sp>
        <p:nvSpPr>
          <p:cNvPr id="4123" name="Text Box 31"/>
          <p:cNvSpPr txBox="1">
            <a:spLocks noChangeArrowheads="1"/>
          </p:cNvSpPr>
          <p:nvPr/>
        </p:nvSpPr>
        <p:spPr bwMode="auto">
          <a:xfrm>
            <a:off x="0" y="0"/>
            <a:ext cx="9144000" cy="38847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0280" tIns="39960" rIns="80280" bIns="3996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dirty="0">
                <a:solidFill>
                  <a:srgbClr val="002060"/>
                </a:solidFill>
              </a:rPr>
              <a:t>Применение электронной документации в ПАО «КАМАЗ»</a:t>
            </a:r>
          </a:p>
        </p:txBody>
      </p:sp>
      <p:pic>
        <p:nvPicPr>
          <p:cNvPr id="33" name="Picture 9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3708"/>
          <a:stretch/>
        </p:blipFill>
        <p:spPr bwMode="auto">
          <a:xfrm>
            <a:off x="8429695" y="-18477"/>
            <a:ext cx="514210" cy="71128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57" descr="Подложка стандарт-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04"/>
            <a:ext cx="9144000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bject 15"/>
          <p:cNvSpPr>
            <a:spLocks/>
          </p:cNvSpPr>
          <p:nvPr/>
        </p:nvSpPr>
        <p:spPr bwMode="auto">
          <a:xfrm>
            <a:off x="0" y="-71462"/>
            <a:ext cx="9144000" cy="1071570"/>
          </a:xfrm>
          <a:custGeom>
            <a:avLst/>
            <a:gdLst>
              <a:gd name="T0" fmla="*/ 0 w 9144000"/>
              <a:gd name="T1" fmla="*/ 677635 h 677544"/>
              <a:gd name="T2" fmla="*/ 9143984 w 9144000"/>
              <a:gd name="T3" fmla="*/ 677635 h 677544"/>
              <a:gd name="T4" fmla="*/ 9143984 w 9144000"/>
              <a:gd name="T5" fmla="*/ 0 h 677544"/>
              <a:gd name="T6" fmla="*/ 0 w 9144000"/>
              <a:gd name="T7" fmla="*/ 0 h 677544"/>
              <a:gd name="T8" fmla="*/ 0 w 9144000"/>
              <a:gd name="T9" fmla="*/ 677635 h 6775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44000"/>
              <a:gd name="T16" fmla="*/ 0 h 677544"/>
              <a:gd name="T17" fmla="*/ 9144000 w 9144000"/>
              <a:gd name="T18" fmla="*/ 677544 h 6775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44000" h="677544">
                <a:moveTo>
                  <a:pt x="0" y="677316"/>
                </a:moveTo>
                <a:lnTo>
                  <a:pt x="9143987" y="677316"/>
                </a:lnTo>
                <a:lnTo>
                  <a:pt x="9143987" y="0"/>
                </a:lnTo>
                <a:lnTo>
                  <a:pt x="0" y="0"/>
                </a:lnTo>
                <a:lnTo>
                  <a:pt x="0" y="677316"/>
                </a:lnTo>
                <a:close/>
              </a:path>
            </a:pathLst>
          </a:custGeom>
          <a:solidFill>
            <a:srgbClr val="9B8F7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pic>
        <p:nvPicPr>
          <p:cNvPr id="12" name="Рисунок 55" descr="KODEKS_LOGO-0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628573"/>
            <a:ext cx="534988" cy="15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500034" y="-71462"/>
            <a:ext cx="8472518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Стандарт многогранен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lang="ru-RU" sz="2800" b="1" dirty="0" smtClean="0">
                <a:solidFill>
                  <a:schemeClr val="bg1"/>
                </a:solidFill>
                <a:cs typeface="Arial" pitchFamily="34" charset="0"/>
              </a:rPr>
              <a:t>Стандарт – информационная система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5665808"/>
            <a:ext cx="571504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288" y="1193783"/>
            <a:ext cx="2266950" cy="73977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 err="1">
                <a:solidFill>
                  <a:srgbClr val="000000"/>
                </a:solidFill>
                <a:latin typeface="Helvetica" pitchFamily="34" charset="0"/>
              </a:rPr>
              <a:t>Техрегламенты</a:t>
            </a:r>
            <a:r>
              <a:rPr lang="ru-RU" b="1" dirty="0">
                <a:solidFill>
                  <a:srgbClr val="000000"/>
                </a:solidFill>
                <a:latin typeface="Helvetica" pitchFamily="34" charset="0"/>
              </a:rPr>
              <a:t> </a:t>
            </a:r>
          </a:p>
          <a:p>
            <a:pPr algn="ctr"/>
            <a:r>
              <a:rPr lang="ru-RU" b="1" dirty="0">
                <a:solidFill>
                  <a:srgbClr val="000000"/>
                </a:solidFill>
                <a:latin typeface="Helvetica" pitchFamily="34" charset="0"/>
              </a:rPr>
              <a:t>и НПА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95288" y="2085958"/>
            <a:ext cx="2266950" cy="73977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Helvetica" pitchFamily="34" charset="0"/>
              </a:rPr>
              <a:t>ГОСТ, ГОСТ Р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95288" y="2968608"/>
            <a:ext cx="2266950" cy="73977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Helvetica" pitchFamily="34" charset="0"/>
              </a:rPr>
              <a:t>Стандарты предприятия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95288" y="3859195"/>
            <a:ext cx="2266950" cy="73977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Helvetica" pitchFamily="34" charset="0"/>
              </a:rPr>
              <a:t>Зарубежные стандарты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95288" y="4768833"/>
            <a:ext cx="2266950" cy="73977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Helvetica" pitchFamily="34" charset="0"/>
              </a:rPr>
              <a:t>Карты оборудования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738438" y="5710220"/>
            <a:ext cx="2265362" cy="73977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Helvetica" pitchFamily="34" charset="0"/>
              </a:rPr>
              <a:t>История стандарта      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516688" y="1000108"/>
            <a:ext cx="2265362" cy="59690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>
                <a:solidFill>
                  <a:srgbClr val="000000"/>
                </a:solidFill>
                <a:latin typeface="Helvetica" pitchFamily="34" charset="0"/>
              </a:rPr>
              <a:t>Для печати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516688" y="1719245"/>
            <a:ext cx="2265362" cy="89058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Helvetica" pitchFamily="34" charset="0"/>
              </a:rPr>
              <a:t>Умный формат (поиск, гиперссылки)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516688" y="2825733"/>
            <a:ext cx="2265362" cy="83820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Helvetica" pitchFamily="34" charset="0"/>
              </a:rPr>
              <a:t>Для анализа (</a:t>
            </a:r>
            <a:r>
              <a:rPr lang="ru-RU" b="1" dirty="0" err="1">
                <a:solidFill>
                  <a:srgbClr val="000000"/>
                </a:solidFill>
                <a:latin typeface="Helvetica" pitchFamily="34" charset="0"/>
              </a:rPr>
              <a:t>инф</a:t>
            </a:r>
            <a:r>
              <a:rPr lang="ru-RU" b="1" dirty="0">
                <a:solidFill>
                  <a:srgbClr val="000000"/>
                </a:solidFill>
                <a:latin typeface="Helvetica" pitchFamily="34" charset="0"/>
              </a:rPr>
              <a:t>. карты </a:t>
            </a:r>
            <a:r>
              <a:rPr lang="ru-RU" b="1" dirty="0" smtClean="0">
                <a:solidFill>
                  <a:srgbClr val="000000"/>
                </a:solidFill>
                <a:latin typeface="Helvetica" pitchFamily="34" charset="0"/>
              </a:rPr>
              <a:t>показателей</a:t>
            </a:r>
            <a:r>
              <a:rPr lang="ru-RU" b="1" dirty="0">
                <a:solidFill>
                  <a:srgbClr val="000000"/>
                </a:solidFill>
                <a:latin typeface="Helvetica" pitchFamily="34" charset="0"/>
              </a:rPr>
              <a:t>)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516688" y="3814745"/>
            <a:ext cx="2265362" cy="73977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Helvetica" pitchFamily="34" charset="0"/>
              </a:rPr>
              <a:t>Для расчетов (числовые карты)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516688" y="4671995"/>
            <a:ext cx="2265362" cy="88423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Helvetica" pitchFamily="34" charset="0"/>
              </a:rPr>
              <a:t>Для проектирования 3</a:t>
            </a:r>
            <a:r>
              <a:rPr lang="en-US" b="1" dirty="0">
                <a:solidFill>
                  <a:srgbClr val="000000"/>
                </a:solidFill>
                <a:latin typeface="Helvetica" pitchFamily="34" charset="0"/>
              </a:rPr>
              <a:t>D</a:t>
            </a:r>
            <a:endParaRPr lang="ru-RU" b="1" dirty="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286380" y="5715016"/>
            <a:ext cx="2265363" cy="73977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Helvetica" pitchFamily="34" charset="0"/>
              </a:rPr>
              <a:t>Показать как: видео</a:t>
            </a:r>
          </a:p>
        </p:txBody>
      </p:sp>
      <p:pic>
        <p:nvPicPr>
          <p:cNvPr id="28" name="Picture 2" descr="http://i.doska.ru/gallery/1/4/875/production-work-economic-works-cleaning-of-premises-174908.8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59138" y="2582845"/>
            <a:ext cx="2608262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Прямая соединительная линия 28"/>
          <p:cNvCxnSpPr>
            <a:stCxn id="16" idx="3"/>
          </p:cNvCxnSpPr>
          <p:nvPr/>
        </p:nvCxnSpPr>
        <p:spPr>
          <a:xfrm>
            <a:off x="2662238" y="1563670"/>
            <a:ext cx="1262062" cy="116363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17" idx="3"/>
          </p:cNvCxnSpPr>
          <p:nvPr/>
        </p:nvCxnSpPr>
        <p:spPr>
          <a:xfrm>
            <a:off x="2662238" y="2455845"/>
            <a:ext cx="973137" cy="512763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18" idx="3"/>
          </p:cNvCxnSpPr>
          <p:nvPr/>
        </p:nvCxnSpPr>
        <p:spPr>
          <a:xfrm flipV="1">
            <a:off x="2662238" y="3244833"/>
            <a:ext cx="757237" cy="9366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19" idx="3"/>
          </p:cNvCxnSpPr>
          <p:nvPr/>
        </p:nvCxnSpPr>
        <p:spPr>
          <a:xfrm flipV="1">
            <a:off x="2662238" y="3663933"/>
            <a:ext cx="1046162" cy="56515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20" idx="3"/>
          </p:cNvCxnSpPr>
          <p:nvPr/>
        </p:nvCxnSpPr>
        <p:spPr>
          <a:xfrm flipV="1">
            <a:off x="2662238" y="3859195"/>
            <a:ext cx="1262062" cy="127952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21" idx="0"/>
          </p:cNvCxnSpPr>
          <p:nvPr/>
        </p:nvCxnSpPr>
        <p:spPr>
          <a:xfrm flipV="1">
            <a:off x="3870325" y="4184633"/>
            <a:ext cx="523875" cy="152558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22" idx="1"/>
          </p:cNvCxnSpPr>
          <p:nvPr/>
        </p:nvCxnSpPr>
        <p:spPr>
          <a:xfrm flipH="1">
            <a:off x="5219700" y="1298558"/>
            <a:ext cx="1296988" cy="142875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23" idx="1"/>
          </p:cNvCxnSpPr>
          <p:nvPr/>
        </p:nvCxnSpPr>
        <p:spPr>
          <a:xfrm flipH="1">
            <a:off x="5364163" y="2165333"/>
            <a:ext cx="1152525" cy="6604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24" idx="1"/>
          </p:cNvCxnSpPr>
          <p:nvPr/>
        </p:nvCxnSpPr>
        <p:spPr>
          <a:xfrm flipH="1" flipV="1">
            <a:off x="5651500" y="3106720"/>
            <a:ext cx="865188" cy="138113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25" idx="1"/>
          </p:cNvCxnSpPr>
          <p:nvPr/>
        </p:nvCxnSpPr>
        <p:spPr>
          <a:xfrm flipH="1" flipV="1">
            <a:off x="5364163" y="3663933"/>
            <a:ext cx="1152525" cy="5207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26" idx="1"/>
          </p:cNvCxnSpPr>
          <p:nvPr/>
        </p:nvCxnSpPr>
        <p:spPr>
          <a:xfrm flipH="1" flipV="1">
            <a:off x="4932363" y="4095733"/>
            <a:ext cx="1584325" cy="101758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 flipV="1">
            <a:off x="4787900" y="4229083"/>
            <a:ext cx="1223963" cy="149383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9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3708"/>
          <a:stretch/>
        </p:blipFill>
        <p:spPr bwMode="auto">
          <a:xfrm>
            <a:off x="8414018" y="-71462"/>
            <a:ext cx="514210" cy="71128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57" descr="Подложка стандарт-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55" descr="KODEKS_LOGO-0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628573"/>
            <a:ext cx="534988" cy="15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8043" y="188640"/>
            <a:ext cx="4427913" cy="6286544"/>
          </a:xfrm>
          <a:prstGeom prst="rect">
            <a:avLst/>
          </a:prstGeom>
          <a:ln>
            <a:solidFill>
              <a:srgbClr val="EA76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3708"/>
          <a:stretch/>
        </p:blipFill>
        <p:spPr bwMode="auto">
          <a:xfrm>
            <a:off x="8414018" y="7665"/>
            <a:ext cx="514210" cy="71128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57" descr="Подложка стандарт-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D:\загрузки 2\векторы шаблоны\новое\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98714"/>
            <a:ext cx="8717159" cy="492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55" descr="KODEKS_LOGO-0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628573"/>
            <a:ext cx="534988" cy="15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15"/>
          <p:cNvSpPr>
            <a:spLocks/>
          </p:cNvSpPr>
          <p:nvPr/>
        </p:nvSpPr>
        <p:spPr bwMode="auto">
          <a:xfrm>
            <a:off x="0" y="-71462"/>
            <a:ext cx="9144000" cy="1143008"/>
          </a:xfrm>
          <a:custGeom>
            <a:avLst/>
            <a:gdLst>
              <a:gd name="T0" fmla="*/ 0 w 9144000"/>
              <a:gd name="T1" fmla="*/ 677635 h 677544"/>
              <a:gd name="T2" fmla="*/ 9143984 w 9144000"/>
              <a:gd name="T3" fmla="*/ 677635 h 677544"/>
              <a:gd name="T4" fmla="*/ 9143984 w 9144000"/>
              <a:gd name="T5" fmla="*/ 0 h 677544"/>
              <a:gd name="T6" fmla="*/ 0 w 9144000"/>
              <a:gd name="T7" fmla="*/ 0 h 677544"/>
              <a:gd name="T8" fmla="*/ 0 w 9144000"/>
              <a:gd name="T9" fmla="*/ 677635 h 6775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44000"/>
              <a:gd name="T16" fmla="*/ 0 h 677544"/>
              <a:gd name="T17" fmla="*/ 9144000 w 9144000"/>
              <a:gd name="T18" fmla="*/ 677544 h 6775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44000" h="677544">
                <a:moveTo>
                  <a:pt x="0" y="677316"/>
                </a:moveTo>
                <a:lnTo>
                  <a:pt x="9143987" y="677316"/>
                </a:lnTo>
                <a:lnTo>
                  <a:pt x="9143987" y="0"/>
                </a:lnTo>
                <a:lnTo>
                  <a:pt x="0" y="0"/>
                </a:lnTo>
                <a:lnTo>
                  <a:pt x="0" y="677316"/>
                </a:lnTo>
                <a:close/>
              </a:path>
            </a:pathLst>
          </a:custGeom>
          <a:solidFill>
            <a:srgbClr val="9B8F7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pic>
        <p:nvPicPr>
          <p:cNvPr id="9" name="Рисунок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268760"/>
            <a:ext cx="763284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285720" y="-24"/>
            <a:ext cx="847251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lang="ru-RU" sz="2800" b="1" dirty="0" smtClean="0">
                <a:solidFill>
                  <a:schemeClr val="bg1"/>
                </a:solidFill>
                <a:cs typeface="Arial" pitchFamily="34" charset="0"/>
              </a:rPr>
              <a:t>ПАО «</a:t>
            </a:r>
            <a:r>
              <a:rPr lang="ru-RU" sz="2800" b="1" dirty="0" err="1" smtClean="0">
                <a:solidFill>
                  <a:schemeClr val="bg1"/>
                </a:solidFill>
                <a:cs typeface="Arial" pitchFamily="34" charset="0"/>
              </a:rPr>
              <a:t>Камаз</a:t>
            </a:r>
            <a:r>
              <a:rPr lang="ru-RU" sz="2800" b="1" dirty="0" smtClean="0">
                <a:solidFill>
                  <a:schemeClr val="bg1"/>
                </a:solidFill>
                <a:cs typeface="Arial" pitchFamily="34" charset="0"/>
              </a:rPr>
              <a:t>». 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lang="ru-RU" sz="2400" b="1" dirty="0" smtClean="0">
                <a:solidFill>
                  <a:schemeClr val="bg1"/>
                </a:solidFill>
                <a:cs typeface="Arial" pitchFamily="34" charset="0"/>
              </a:rPr>
              <a:t>Пример рабочей инструкции в формате 3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D-PDF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Содержимое 2"/>
          <p:cNvSpPr>
            <a:spLocks noGrp="1"/>
          </p:cNvSpPr>
          <p:nvPr>
            <p:ph idx="1"/>
          </p:nvPr>
        </p:nvSpPr>
        <p:spPr>
          <a:xfrm>
            <a:off x="0" y="5953840"/>
            <a:ext cx="7820528" cy="571504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Инструкция содержит описание и объекты в формате 3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</a:t>
            </a:r>
            <a:endPara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None/>
            </a:pPr>
            <a:endPara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ru-RU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0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3708"/>
          <a:stretch/>
        </p:blipFill>
        <p:spPr bwMode="auto">
          <a:xfrm>
            <a:off x="8414018" y="-71462"/>
            <a:ext cx="514210" cy="71128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7" descr="Подложка стандарт-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ject 15"/>
          <p:cNvSpPr>
            <a:spLocks/>
          </p:cNvSpPr>
          <p:nvPr/>
        </p:nvSpPr>
        <p:spPr bwMode="auto">
          <a:xfrm>
            <a:off x="0" y="-71462"/>
            <a:ext cx="9144000" cy="214314"/>
          </a:xfrm>
          <a:custGeom>
            <a:avLst/>
            <a:gdLst>
              <a:gd name="T0" fmla="*/ 0 w 9144000"/>
              <a:gd name="T1" fmla="*/ 677635 h 677544"/>
              <a:gd name="T2" fmla="*/ 9143984 w 9144000"/>
              <a:gd name="T3" fmla="*/ 677635 h 677544"/>
              <a:gd name="T4" fmla="*/ 9143984 w 9144000"/>
              <a:gd name="T5" fmla="*/ 0 h 677544"/>
              <a:gd name="T6" fmla="*/ 0 w 9144000"/>
              <a:gd name="T7" fmla="*/ 0 h 677544"/>
              <a:gd name="T8" fmla="*/ 0 w 9144000"/>
              <a:gd name="T9" fmla="*/ 677635 h 6775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44000"/>
              <a:gd name="T16" fmla="*/ 0 h 677544"/>
              <a:gd name="T17" fmla="*/ 9144000 w 9144000"/>
              <a:gd name="T18" fmla="*/ 677544 h 6775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44000" h="677544">
                <a:moveTo>
                  <a:pt x="0" y="677316"/>
                </a:moveTo>
                <a:lnTo>
                  <a:pt x="9143987" y="677316"/>
                </a:lnTo>
                <a:lnTo>
                  <a:pt x="9143987" y="0"/>
                </a:lnTo>
                <a:lnTo>
                  <a:pt x="0" y="0"/>
                </a:lnTo>
                <a:lnTo>
                  <a:pt x="0" y="677316"/>
                </a:lnTo>
                <a:close/>
              </a:path>
            </a:pathLst>
          </a:custGeom>
          <a:solidFill>
            <a:srgbClr val="9B8F7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7" name="Rectangle 1"/>
          <p:cNvSpPr>
            <a:spLocks/>
          </p:cNvSpPr>
          <p:nvPr/>
        </p:nvSpPr>
        <p:spPr bwMode="auto">
          <a:xfrm>
            <a:off x="214282" y="1071546"/>
            <a:ext cx="3929090" cy="450057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62506" tIns="35717" rIns="62506" bIns="35717" anchor="ctr"/>
          <a:lstStyle/>
          <a:p>
            <a:pPr>
              <a:defRPr/>
            </a:pPr>
            <a:r>
              <a:rPr lang="ru-RU" sz="2400" b="1" dirty="0" smtClean="0">
                <a:solidFill>
                  <a:srgbClr val="FC7302"/>
                </a:solidFill>
                <a:latin typeface="+mn-lt"/>
                <a:cs typeface="Times New Roman" pitchFamily="18" charset="0"/>
              </a:rPr>
              <a:t>Стандарт </a:t>
            </a:r>
            <a:r>
              <a:rPr lang="en-US" sz="2400" b="1" dirty="0" smtClean="0">
                <a:solidFill>
                  <a:srgbClr val="FC7302"/>
                </a:solidFill>
                <a:latin typeface="+mn-lt"/>
                <a:cs typeface="Times New Roman" pitchFamily="18" charset="0"/>
              </a:rPr>
              <a:t>ASTM </a:t>
            </a:r>
            <a:r>
              <a:rPr lang="en-US" sz="2400" b="1" dirty="0">
                <a:solidFill>
                  <a:srgbClr val="FC7302"/>
                </a:solidFill>
                <a:latin typeface="+mn-lt"/>
                <a:cs typeface="Times New Roman" pitchFamily="18" charset="0"/>
              </a:rPr>
              <a:t>D</a:t>
            </a:r>
            <a:r>
              <a:rPr lang="ru-RU" sz="2400" b="1" dirty="0">
                <a:solidFill>
                  <a:srgbClr val="FC7302"/>
                </a:solidFill>
                <a:latin typeface="+mn-lt"/>
                <a:cs typeface="Times New Roman" pitchFamily="18" charset="0"/>
              </a:rPr>
              <a:t>6079-11</a:t>
            </a:r>
            <a:endParaRPr lang="en-US" sz="2400" b="1" dirty="0">
              <a:solidFill>
                <a:srgbClr val="FC7302"/>
              </a:solidFill>
              <a:latin typeface="+mn-lt"/>
              <a:cs typeface="Times New Roman" pitchFamily="18" charset="0"/>
            </a:endParaRPr>
          </a:p>
          <a:p>
            <a:pPr>
              <a:defRPr/>
            </a:pPr>
            <a:endParaRPr lang="ru-RU" sz="2400" b="1" dirty="0">
              <a:solidFill>
                <a:srgbClr val="FC7302"/>
              </a:solidFill>
              <a:latin typeface="+mn-lt"/>
              <a:cs typeface="Times New Roman" pitchFamily="18" charset="0"/>
            </a:endParaRPr>
          </a:p>
          <a:p>
            <a:pPr>
              <a:defRPr/>
            </a:pPr>
            <a:r>
              <a:rPr lang="ru-RU" b="1" dirty="0">
                <a:solidFill>
                  <a:srgbClr val="00446A"/>
                </a:solidFill>
                <a:latin typeface="+mn-lt"/>
                <a:cs typeface="Times New Roman" pitchFamily="18" charset="0"/>
              </a:rPr>
              <a:t>Стандартный метод испытаний для оценки смазывающих свойств дизельного топлива </a:t>
            </a:r>
          </a:p>
          <a:p>
            <a:pPr>
              <a:defRPr/>
            </a:pPr>
            <a:r>
              <a:rPr lang="ru-RU" b="1" dirty="0">
                <a:solidFill>
                  <a:srgbClr val="00446A"/>
                </a:solidFill>
                <a:latin typeface="+mn-lt"/>
                <a:cs typeface="Times New Roman" pitchFamily="18" charset="0"/>
              </a:rPr>
              <a:t>с использованием высокочастотной возвратно-поступательной установки (</a:t>
            </a:r>
            <a:r>
              <a:rPr lang="en-US" b="1" dirty="0">
                <a:solidFill>
                  <a:srgbClr val="00446A"/>
                </a:solidFill>
                <a:latin typeface="+mn-lt"/>
                <a:cs typeface="Times New Roman" pitchFamily="18" charset="0"/>
              </a:rPr>
              <a:t>HFRR</a:t>
            </a:r>
            <a:r>
              <a:rPr lang="ru-RU" b="1" dirty="0">
                <a:solidFill>
                  <a:srgbClr val="00446A"/>
                </a:solidFill>
                <a:latin typeface="+mn-lt"/>
                <a:cs typeface="Times New Roman" pitchFamily="18" charset="0"/>
              </a:rPr>
              <a:t>)</a:t>
            </a:r>
          </a:p>
        </p:txBody>
      </p:sp>
      <p:pic>
        <p:nvPicPr>
          <p:cNvPr id="8" name="Рисунок 55" descr="KODEKS_LOGO-0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628573"/>
            <a:ext cx="534988" cy="15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3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5437" y="284178"/>
            <a:ext cx="4498501" cy="6025141"/>
          </a:xfrm>
          <a:prstGeom prst="rect">
            <a:avLst/>
          </a:prstGeom>
          <a:ln w="9525">
            <a:solidFill>
              <a:srgbClr val="EA7600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3708"/>
          <a:stretch/>
        </p:blipFill>
        <p:spPr bwMode="auto">
          <a:xfrm>
            <a:off x="8414018" y="-71462"/>
            <a:ext cx="514210" cy="71128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7" descr="Подложка стандарт-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9144000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ject 15"/>
          <p:cNvSpPr>
            <a:spLocks/>
          </p:cNvSpPr>
          <p:nvPr/>
        </p:nvSpPr>
        <p:spPr bwMode="auto">
          <a:xfrm>
            <a:off x="0" y="-71462"/>
            <a:ext cx="9144000" cy="857256"/>
          </a:xfrm>
          <a:custGeom>
            <a:avLst/>
            <a:gdLst>
              <a:gd name="T0" fmla="*/ 0 w 9144000"/>
              <a:gd name="T1" fmla="*/ 677635 h 677544"/>
              <a:gd name="T2" fmla="*/ 9143984 w 9144000"/>
              <a:gd name="T3" fmla="*/ 677635 h 677544"/>
              <a:gd name="T4" fmla="*/ 9143984 w 9144000"/>
              <a:gd name="T5" fmla="*/ 0 h 677544"/>
              <a:gd name="T6" fmla="*/ 0 w 9144000"/>
              <a:gd name="T7" fmla="*/ 0 h 677544"/>
              <a:gd name="T8" fmla="*/ 0 w 9144000"/>
              <a:gd name="T9" fmla="*/ 677635 h 6775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44000"/>
              <a:gd name="T16" fmla="*/ 0 h 677544"/>
              <a:gd name="T17" fmla="*/ 9144000 w 9144000"/>
              <a:gd name="T18" fmla="*/ 677544 h 6775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44000" h="677544">
                <a:moveTo>
                  <a:pt x="0" y="677316"/>
                </a:moveTo>
                <a:lnTo>
                  <a:pt x="9143987" y="677316"/>
                </a:lnTo>
                <a:lnTo>
                  <a:pt x="9143987" y="0"/>
                </a:lnTo>
                <a:lnTo>
                  <a:pt x="0" y="0"/>
                </a:lnTo>
                <a:lnTo>
                  <a:pt x="0" y="677316"/>
                </a:lnTo>
                <a:close/>
              </a:path>
            </a:pathLst>
          </a:custGeom>
          <a:solidFill>
            <a:srgbClr val="9B8F7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500034" y="142876"/>
            <a:ext cx="8472518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Видеоприложение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к стандарту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ASTM D6079-11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1" name="Рисунок 2"/>
          <p:cNvPicPr>
            <a:picLocks noChangeAspect="1" noChangeArrowheads="1"/>
          </p:cNvPicPr>
          <p:nvPr/>
        </p:nvPicPr>
        <p:blipFill>
          <a:blip r:embed="rId3" cstate="print"/>
          <a:srcRect t="2849" b="11508"/>
          <a:stretch>
            <a:fillRect/>
          </a:stretch>
        </p:blipFill>
        <p:spPr bwMode="auto">
          <a:xfrm>
            <a:off x="791791" y="1199101"/>
            <a:ext cx="3693330" cy="2081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3"/>
          <p:cNvPicPr>
            <a:picLocks noChangeAspect="1" noChangeArrowheads="1"/>
          </p:cNvPicPr>
          <p:nvPr/>
        </p:nvPicPr>
        <p:blipFill>
          <a:blip r:embed="rId4" cstate="print"/>
          <a:srcRect t="2563" b="5412"/>
          <a:stretch>
            <a:fillRect/>
          </a:stretch>
        </p:blipFill>
        <p:spPr bwMode="auto">
          <a:xfrm>
            <a:off x="4592935" y="1236272"/>
            <a:ext cx="3693332" cy="204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4"/>
          <p:cNvPicPr>
            <a:picLocks noChangeAspect="1" noChangeArrowheads="1"/>
          </p:cNvPicPr>
          <p:nvPr/>
        </p:nvPicPr>
        <p:blipFill>
          <a:blip r:embed="rId5" cstate="print"/>
          <a:srcRect t="2563" b="5128"/>
          <a:stretch>
            <a:fillRect/>
          </a:stretch>
        </p:blipFill>
        <p:spPr bwMode="auto">
          <a:xfrm>
            <a:off x="791791" y="3330405"/>
            <a:ext cx="3693330" cy="2081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5"/>
          <p:cNvPicPr>
            <a:picLocks noChangeAspect="1" noChangeArrowheads="1"/>
          </p:cNvPicPr>
          <p:nvPr/>
        </p:nvPicPr>
        <p:blipFill>
          <a:blip r:embed="rId6" cstate="print"/>
          <a:srcRect t="2849" b="5698"/>
          <a:stretch>
            <a:fillRect/>
          </a:stretch>
        </p:blipFill>
        <p:spPr bwMode="auto">
          <a:xfrm>
            <a:off x="4597896" y="3330405"/>
            <a:ext cx="3693332" cy="2081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55" descr="KODEKS_LOGO-01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6628573"/>
            <a:ext cx="534988" cy="15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3708"/>
          <a:stretch/>
        </p:blipFill>
        <p:spPr bwMode="auto">
          <a:xfrm>
            <a:off x="8414018" y="-71462"/>
            <a:ext cx="514210" cy="71128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D:\загрузки 2\векторы шаблоны\новое\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00126"/>
            <a:ext cx="8891744" cy="545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3846</TotalTime>
  <Words>858</Words>
  <Application>Microsoft Office PowerPoint</Application>
  <PresentationFormat>Экран (4:3)</PresentationFormat>
  <Paragraphs>242</Paragraphs>
  <Slides>20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Kodeks-Line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Порядок выпуска новых версий тиражного ПО Кодекс/Техэксперт»</dc:title>
  <dc:creator>assist</dc:creator>
  <cp:lastModifiedBy>aligay</cp:lastModifiedBy>
  <cp:revision>472</cp:revision>
  <cp:lastPrinted>2017-05-22T08:26:47Z</cp:lastPrinted>
  <dcterms:created xsi:type="dcterms:W3CDTF">2013-06-06T12:32:24Z</dcterms:created>
  <dcterms:modified xsi:type="dcterms:W3CDTF">2017-05-22T11:06:07Z</dcterms:modified>
</cp:coreProperties>
</file>