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8" r:id="rId3"/>
    <p:sldId id="269" r:id="rId4"/>
    <p:sldId id="262" r:id="rId5"/>
    <p:sldId id="263" r:id="rId6"/>
    <p:sldId id="264" r:id="rId7"/>
    <p:sldId id="259" r:id="rId8"/>
    <p:sldId id="270" r:id="rId9"/>
    <p:sldId id="257" r:id="rId10"/>
    <p:sldId id="260" r:id="rId11"/>
    <p:sldId id="271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78" y="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C362-5C18-439F-B652-8EE298D70FFE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9689E-EC20-4A2A-92DC-AB32E7121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57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22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Важным событием стало создание при министерстве в январе 2011 года Совета по техническому регулированию и стандартизации. В состав Совета вошли ответственные представители многих министерств и ведомств, члены Комитета, эксперты РСПП и других общественных объединений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работе Совета успешно используются механизмы экспертизы технических регламентов, выработанные в ходе многолетней практической работы Комитета.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Важным событием стало создание при министерстве в январе 2011 года Совета по техническому регулированию и стандартизации. В состав Совета вошли ответственные представители многих министерств и ведомств, члены Комитета, эксперты РСПП и других общественных объединений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работе Совета успешно используются механизмы экспертизы технических регламентов, выработанные в ходе многолетней практической работы Комитета.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7A7C8-1698-4D0E-ACFB-F3F3B2E2A8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49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B35-3976-4569-893C-5E914BC9355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95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63AD6-DA17-6D41-ADA8-7690DA3182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10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03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09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6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53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19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12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8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3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6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4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035F-61F8-4A05-87F2-CAB645BC4F9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98A1-6D98-4012-8995-DC7C5FB94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1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hyperlink" Target="http://www.iso.ch/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aebrus.ru/index.htm" TargetMode="Externa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http://www.gosstandart.gov.by/rus/about/images/iso.gif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://www.bsi-global.com/" TargetMode="External"/><Relationship Id="rId19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avtobiznes.biz/wp-content/uploads/2014/10/American_Petroleum_Institute_logo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3600" y="3717032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Минпромторге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РФ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СОТРУДНИЧЕСТВО  КОМИТЕТА РСПП  ПО  ТЕХНИЧЕСКОМУ  РЕГУЛИРОВАНИЮ, СТАНДАРТИЗАЦИИ  И  ОЦЕНКЕ СООВЕТСТВИЯ С ОРГАНАМИ ПО СТАНДАРТИЗАЦИИ США </a:t>
            </a:r>
            <a:endParaRPr lang="ru-RU" sz="2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3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2471198"/>
              </p:ext>
            </p:extLst>
          </p:nvPr>
        </p:nvGraphicFramePr>
        <p:xfrm>
          <a:off x="463549" y="1052736"/>
          <a:ext cx="8500940" cy="45495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8475"/>
                <a:gridCol w="796550"/>
                <a:gridCol w="694789"/>
                <a:gridCol w="572149"/>
                <a:gridCol w="595491"/>
                <a:gridCol w="819469"/>
                <a:gridCol w="521480"/>
                <a:gridCol w="595977"/>
                <a:gridCol w="595977"/>
                <a:gridCol w="520225"/>
                <a:gridCol w="750358"/>
              </a:tblGrid>
              <a:tr h="22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Тематика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Заинтересованные компании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Газпромнефть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ВНИИНМАШ*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Роснефть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НПАА**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Транснефть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Кодекс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Газпром Геологоразведка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Татнефть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Нефтегаз</a:t>
                      </a:r>
                      <a:r>
                        <a:rPr lang="ru-RU" sz="1000" u="none" strike="noStrike" dirty="0">
                          <a:effectLst/>
                        </a:rPr>
                        <a:t> Эко центр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НУЦ Контроль и диагностика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Обмен информацией, стандартами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Участие в технических комитетах API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3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Гармонизация стандартов  API  и стандартов ГОСТ, ГОСТ 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Проведение и участие в совместных мероприятиях, в том числе на ежегодной основе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71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Интерес к сотрудничеству в области сертификации продукции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Интерес к </a:t>
                      </a:r>
                      <a:r>
                        <a:rPr lang="en-US" sz="1000" b="0" u="none" strike="noStrike" dirty="0" smtClean="0">
                          <a:effectLst/>
                          <a:latin typeface="+mn-lt"/>
                        </a:rPr>
                        <a:t>Pipeline </a:t>
                      </a:r>
                      <a:r>
                        <a:rPr lang="en-US" sz="1000" b="0" u="none" strike="noStrike" dirty="0">
                          <a:effectLst/>
                          <a:latin typeface="+mn-lt"/>
                        </a:rPr>
                        <a:t>SMS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Создание совместных проектов с API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Обучение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55">
                <a:tc gridSpan="1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8467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* ВНИИНМАШ - </a:t>
                      </a:r>
                      <a:r>
                        <a:rPr lang="ru-RU" sz="1000" u="none" strike="noStrike" dirty="0" smtClean="0">
                          <a:effectLst/>
                        </a:rPr>
                        <a:t>Всероссийский </a:t>
                      </a:r>
                      <a:r>
                        <a:rPr lang="ru-RU" sz="1000" u="none" strike="noStrike" dirty="0">
                          <a:effectLst/>
                        </a:rPr>
                        <a:t>научно-исследовательский институт стандартизации и сертификации в машиностроении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85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** НПАА - Научно-промышленная ассоциация </a:t>
                      </a:r>
                      <a:r>
                        <a:rPr lang="ru-RU" sz="1000" u="none" strike="noStrike" dirty="0" err="1">
                          <a:effectLst/>
                        </a:rPr>
                        <a:t>арматуростроителей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ИНТЕРЕС РОССИЙСКИХ КОМПАНИЙ К СОВМЕСТНОЙ РАБОТЕ С </a:t>
            </a:r>
            <a:r>
              <a:rPr lang="en-US" sz="2400" b="1" dirty="0" smtClean="0">
                <a:solidFill>
                  <a:srgbClr val="C00000"/>
                </a:solidFill>
              </a:rPr>
              <a:t> API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41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77606" cy="4175899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WORKING </a:t>
            </a:r>
            <a:r>
              <a:rPr lang="en-US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PARTY ON REGULATORY COOPERATION AND STANDARDIZATION POLICIES</a:t>
            </a:r>
            <a:r>
              <a:rPr lang="en-US" sz="1800" dirty="0">
                <a:solidFill>
                  <a:srgbClr val="002060"/>
                </a:solidFill>
                <a:latin typeface="Times New Roman"/>
                <a:cs typeface="Times New Roman"/>
              </a:rPr>
              <a:t>  (WP.6,UNECE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b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СЕКТОРАЛЬНАЯ ИНИЦИАТИВА ПО БЕЗОПАСНОСТИ ТРУБОПРОВОДЖОВ</a:t>
            </a:r>
            <a:r>
              <a:rPr lang="ru-RU" sz="3200" b="1" dirty="0">
                <a:latin typeface="Times New Roman"/>
                <a:cs typeface="Times New Roman"/>
              </a:rPr>
              <a:t/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 smtClean="0"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cs typeface="Times New Roman"/>
              </a:rPr>
            </a:br>
            <a:r>
              <a:rPr lang="ru-RU" sz="3200" b="1" dirty="0" smtClean="0">
                <a:latin typeface="Times New Roman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/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1600" b="1" dirty="0" smtClean="0">
                <a:latin typeface="Times New Roman"/>
                <a:cs typeface="Times New Roman"/>
              </a:rPr>
              <a:t>ОФИЦИАЛЬНЫЙ САЙТ</a:t>
            </a:r>
            <a:r>
              <a:rPr lang="en-US" sz="2200" dirty="0" smtClean="0">
                <a:latin typeface="Times New Roman"/>
                <a:cs typeface="Times New Roman"/>
              </a:rPr>
              <a:t>:</a:t>
            </a:r>
            <a:r>
              <a:rPr lang="en-US" sz="2200" dirty="0">
                <a:latin typeface="Times New Roman"/>
                <a:cs typeface="Times New Roman"/>
              </a:rPr>
              <a:t/>
            </a:r>
            <a:br>
              <a:rPr lang="en-US" sz="2200" dirty="0">
                <a:latin typeface="Times New Roman"/>
                <a:cs typeface="Times New Roman"/>
              </a:rPr>
            </a:br>
            <a:r>
              <a:rPr lang="en-US" sz="2200" dirty="0">
                <a:latin typeface="Times New Roman"/>
                <a:cs typeface="Times New Roman"/>
              </a:rPr>
              <a:t>http://</a:t>
            </a:r>
            <a:r>
              <a:rPr lang="en-US" sz="2200" dirty="0" smtClean="0">
                <a:latin typeface="Times New Roman"/>
                <a:cs typeface="Times New Roman"/>
              </a:rPr>
              <a:t>www.unece.org/trade/wp6/SectoralInitiatives/PipelineSafety/SIPS.html</a:t>
            </a:r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E4B4-A4DF-46F3-9E07-F5DB2CF087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Content Placeholder 3" descr="Flag_of_the_United_Nations.sv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34" b="18934"/>
          <a:stretch>
            <a:fillRect/>
          </a:stretch>
        </p:blipFill>
        <p:spPr>
          <a:xfrm>
            <a:off x="146304" y="1"/>
            <a:ext cx="2778192" cy="153619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КОНФЕРЕНЦИЯ ПО АМЕРИКАНСКИМ СТАНДАРТАМ  </a:t>
            </a:r>
            <a:r>
              <a:rPr lang="en-US" sz="2200" b="1" dirty="0" smtClean="0">
                <a:solidFill>
                  <a:srgbClr val="C00000"/>
                </a:solidFill>
              </a:rPr>
              <a:t/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API </a:t>
            </a:r>
            <a:r>
              <a:rPr lang="ru-RU" sz="2200" b="1" dirty="0" smtClean="0">
                <a:solidFill>
                  <a:srgbClr val="C00000"/>
                </a:solidFill>
              </a:rPr>
              <a:t> И </a:t>
            </a:r>
            <a:r>
              <a:rPr lang="en-US" sz="2200" b="1" dirty="0" smtClean="0">
                <a:solidFill>
                  <a:srgbClr val="C00000"/>
                </a:solidFill>
              </a:rPr>
              <a:t>ASTM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INTERNATIONAL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82" y="1844824"/>
            <a:ext cx="8707849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       Дата </a:t>
            </a:r>
            <a:r>
              <a:rPr lang="ru-RU" sz="7200" b="1" dirty="0">
                <a:solidFill>
                  <a:srgbClr val="002060"/>
                </a:solidFill>
              </a:rPr>
              <a:t>проведения: </a:t>
            </a:r>
            <a:r>
              <a:rPr lang="ru-RU" sz="7200" b="1" u="sng" dirty="0" smtClean="0">
                <a:solidFill>
                  <a:srgbClr val="C00000"/>
                </a:solidFill>
              </a:rPr>
              <a:t>Ноя</a:t>
            </a:r>
            <a:r>
              <a:rPr lang="ru-RU" sz="7200" b="1" u="sng" dirty="0" smtClean="0">
                <a:solidFill>
                  <a:srgbClr val="C00000"/>
                </a:solidFill>
              </a:rPr>
              <a:t>брь </a:t>
            </a:r>
            <a:r>
              <a:rPr lang="ru-RU" sz="7200" b="1" u="sng" dirty="0">
                <a:solidFill>
                  <a:srgbClr val="C00000"/>
                </a:solidFill>
              </a:rPr>
              <a:t>2017 года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       Место проведения</a:t>
            </a:r>
            <a:r>
              <a:rPr lang="ru-RU" sz="7200" b="1" dirty="0">
                <a:solidFill>
                  <a:srgbClr val="002060"/>
                </a:solidFill>
              </a:rPr>
              <a:t>: </a:t>
            </a:r>
            <a:r>
              <a:rPr lang="ru-RU" sz="7200" b="1" u="sng" dirty="0" smtClean="0">
                <a:solidFill>
                  <a:srgbClr val="C00000"/>
                </a:solidFill>
              </a:rPr>
              <a:t>Нью-Йорк, США</a:t>
            </a:r>
            <a:endParaRPr lang="ru-RU" sz="7200" b="1" u="sng" dirty="0">
              <a:solidFill>
                <a:srgbClr val="C00000"/>
              </a:solidFill>
            </a:endParaRPr>
          </a:p>
          <a:p>
            <a:pPr marL="4211638" indent="0">
              <a:buNone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marL="4211638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Темы для обсуждения:</a:t>
            </a:r>
          </a:p>
          <a:p>
            <a:pPr marL="4211638" indent="0">
              <a:buNone/>
            </a:pPr>
            <a:endParaRPr lang="ru-RU" sz="7200" dirty="0" smtClean="0"/>
          </a:p>
          <a:p>
            <a:pPr marL="4211638" lvl="0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 smtClean="0"/>
              <a:t>Обучение </a:t>
            </a:r>
            <a:r>
              <a:rPr lang="ru-RU" sz="6400" dirty="0"/>
              <a:t>стандартам ASTM </a:t>
            </a:r>
            <a:r>
              <a:rPr lang="ru-RU" sz="6400" dirty="0" smtClean="0"/>
              <a:t> и </a:t>
            </a:r>
            <a:r>
              <a:rPr lang="en-US" sz="6400" dirty="0" smtClean="0"/>
              <a:t>API </a:t>
            </a:r>
            <a:r>
              <a:rPr lang="ru-RU" sz="6400" dirty="0" smtClean="0"/>
              <a:t>(нефтегазовый </a:t>
            </a:r>
            <a:r>
              <a:rPr lang="ru-RU" sz="6400" dirty="0"/>
              <a:t>комплекс) на русском языке.</a:t>
            </a:r>
          </a:p>
          <a:p>
            <a:pPr marL="4211638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/>
              <a:t>Программы для проверки профессиональных знаний,  разработанные ASTM </a:t>
            </a:r>
            <a:r>
              <a:rPr lang="en-US" sz="6400" dirty="0"/>
              <a:t>International</a:t>
            </a:r>
            <a:r>
              <a:rPr lang="ru-RU" sz="6400" dirty="0" smtClean="0"/>
              <a:t>.</a:t>
            </a:r>
          </a:p>
          <a:p>
            <a:pPr marL="4211638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 smtClean="0"/>
              <a:t>Разработка </a:t>
            </a:r>
            <a:r>
              <a:rPr lang="ru-RU" sz="6400" dirty="0"/>
              <a:t>и применение современных стандартов </a:t>
            </a:r>
            <a:r>
              <a:rPr lang="en-US" sz="6400" dirty="0"/>
              <a:t>API </a:t>
            </a:r>
            <a:r>
              <a:rPr lang="ru-RU" sz="6400" dirty="0"/>
              <a:t>для нефтегазовой промышленности.</a:t>
            </a:r>
          </a:p>
          <a:p>
            <a:pPr marL="4211638" lvl="0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 smtClean="0"/>
              <a:t>Обеспечение безопасности трубопроводов </a:t>
            </a:r>
          </a:p>
          <a:p>
            <a:pPr marL="4211638" lvl="0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 smtClean="0"/>
              <a:t>Возможность </a:t>
            </a:r>
            <a:r>
              <a:rPr lang="ru-RU" sz="6400" dirty="0"/>
              <a:t>консультирования российских компаний экспертами ASTM </a:t>
            </a:r>
            <a:r>
              <a:rPr lang="en-US" sz="6400" dirty="0"/>
              <a:t>International</a:t>
            </a:r>
            <a:r>
              <a:rPr lang="ru-RU" sz="6400" dirty="0" smtClean="0"/>
              <a:t>.</a:t>
            </a:r>
          </a:p>
          <a:p>
            <a:pPr marL="4211638" lvl="0" indent="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6400" dirty="0" smtClean="0"/>
              <a:t>Проблемы сертификации продукции в </a:t>
            </a:r>
            <a:r>
              <a:rPr lang="en-US" sz="6400" dirty="0" smtClean="0"/>
              <a:t>API.</a:t>
            </a:r>
            <a:endParaRPr lang="ru-RU" sz="6400" dirty="0"/>
          </a:p>
          <a:p>
            <a:pPr marL="3768725" indent="442913">
              <a:buNone/>
            </a:pPr>
            <a:endParaRPr lang="ru-RU" sz="2400" dirty="0"/>
          </a:p>
        </p:txBody>
      </p:sp>
      <p:pic>
        <p:nvPicPr>
          <p:cNvPr id="5" name="Рисунок 4" descr="http://freelance.ru/img/portfolio/pics/00/20/90/21340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18" r="23895" b="12698"/>
          <a:stretch/>
        </p:blipFill>
        <p:spPr bwMode="auto">
          <a:xfrm>
            <a:off x="739423" y="1196752"/>
            <a:ext cx="1024255" cy="947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\\stor\KTR\Общая папка\КЛЮБАНОВА\МОИ РИСУНКИ\Комитет РСПП (графика)\RSPP_bok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88084"/>
            <a:ext cx="3392805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1.bp.blogspot.com/-fXChKbQZU40/UCEajCg9fjI/AAAAAAAAAOs/3cWeOnZLIZM/s1600/American-Petroleum-Institu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99" y="1112989"/>
            <a:ext cx="3096000" cy="1031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itapolitics.ru/images/vitapolitics.ru/photo/full/698_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9" y="3212976"/>
            <a:ext cx="3564000" cy="285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535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94814"/>
            <a:ext cx="3028971" cy="30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557534" y="3438528"/>
            <a:ext cx="4614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rgbClr val="00206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457596" y="4500570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206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206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486666" y="5500702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206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206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456003" y="1628800"/>
            <a:ext cx="7148445" cy="63755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7571184" cy="6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0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103892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Руководитель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</a:t>
            </a:r>
            <a:r>
              <a:rPr lang="ru-RU" sz="140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директоров П</a:t>
            </a:r>
            <a:r>
              <a:rPr lang="ru-RU" sz="140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АО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cs typeface="Arial" charset="0"/>
              </a:rPr>
              <a:t>Комитет создан в </a:t>
            </a:r>
            <a:r>
              <a:rPr lang="ru-RU" sz="1600" b="1" dirty="0" smtClean="0">
                <a:cs typeface="Arial" charset="0"/>
              </a:rPr>
              <a:t>2004 году.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4158462" cy="1836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48680"/>
            <a:ext cx="4122458" cy="1836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852936"/>
            <a:ext cx="4392488" cy="12241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8334926" cy="936104"/>
          </a:xfrm>
          <a:prstGeom prst="rect">
            <a:avLst/>
          </a:prstGeom>
          <a:solidFill>
            <a:srgbClr val="FE2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877272"/>
            <a:ext cx="833492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677014"/>
            <a:ext cx="415846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Подкомиссия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по техническому регулированию, применению санитарных, ветеринарно-санитарных и фитосанитарных мер Правительственной комиссии по  экономическому развитию и интеграции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92696"/>
            <a:ext cx="408645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Консультативный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комитет по техническому регулированию, применению санитарных, ветеринарных и фитосанитарных мер при Коллегии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Евразийской экономической комиссии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009726"/>
            <a:ext cx="444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Совет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по техническому регулированию и стандартизации при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Минпромторге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548" y="4684182"/>
            <a:ext cx="79928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Комитет РСПП </a:t>
            </a:r>
            <a:r>
              <a:rPr lang="ru-RU" sz="2000" b="1" dirty="0"/>
              <a:t>по техническому регулированию, </a:t>
            </a:r>
            <a:r>
              <a:rPr lang="ru-RU" sz="2000" b="1" dirty="0" smtClean="0"/>
              <a:t>стандартизации </a:t>
            </a:r>
            <a:r>
              <a:rPr lang="ru-RU" sz="2000" b="1" dirty="0"/>
              <a:t>и оценке соответствия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7" y="587901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Межотраслевые советы по </a:t>
            </a:r>
            <a:r>
              <a:rPr lang="ru-RU" b="1" dirty="0"/>
              <a:t>техническому </a:t>
            </a:r>
            <a:r>
              <a:rPr lang="ru-RU" b="1" dirty="0" smtClean="0"/>
              <a:t>регулированию и стандартизации 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6501364" y="3258692"/>
            <a:ext cx="2160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33796" y="3258692"/>
            <a:ext cx="2160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247965" y="4086784"/>
            <a:ext cx="5040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228363" y="2376594"/>
            <a:ext cx="4680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3302149" y="239459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319101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7400594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1033026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827584" y="722"/>
            <a:ext cx="8229600" cy="53151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</a:rPr>
              <a:t>ВЗАИМОДЕЙСТВИЕ КОМИТЕТА РСПП С ОРГАНАМИ ВЛАСТИ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5566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4662" y="12138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СОТРУДНИЧЕСТВО КОМИТЕТА РСПП С МЕЖДУНАРОДНЫМИ ОРГАНИЗАЦИЯМИ ПО СТАНДАРТИЗАЦИИ</a:t>
            </a:r>
          </a:p>
        </p:txBody>
      </p:sp>
      <p:pic>
        <p:nvPicPr>
          <p:cNvPr id="15363" name="Picture 5" descr="http://www.gosstandart.gov.by/rus/about/images/iso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271588"/>
            <a:ext cx="665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143125" y="1214438"/>
          <a:ext cx="865188" cy="714375"/>
        </p:xfrm>
        <a:graphic>
          <a:graphicData uri="http://schemas.openxmlformats.org/presentationml/2006/ole">
            <p:oleObj spid="_x0000_s1044" name="Рисунок" r:id="rId6" imgW="765048" imgH="627888" progId="Word.Picture.8">
              <p:embed/>
            </p:oleObj>
          </a:graphicData>
        </a:graphic>
      </p:graphicFrame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981200" y="1962150"/>
            <a:ext cx="1214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Европейская </a:t>
            </a:r>
          </a:p>
          <a:p>
            <a:pPr algn="ctr"/>
            <a:r>
              <a:rPr lang="ru-RU" sz="1000" dirty="0"/>
              <a:t>Экономическая </a:t>
            </a:r>
          </a:p>
          <a:p>
            <a:pPr algn="ctr"/>
            <a:r>
              <a:rPr lang="ru-RU" sz="1000" dirty="0"/>
              <a:t>Комиссия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1608138" y="6084888"/>
            <a:ext cx="2193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/>
              <a:t>Международный Совет по стандартизации, сертификации и метрологии (EASC) ) </a:t>
            </a:r>
          </a:p>
        </p:txBody>
      </p:sp>
      <p:pic>
        <p:nvPicPr>
          <p:cNvPr id="15368" name="Picture 16" descr="c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80" y="5414489"/>
            <a:ext cx="720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22225" y="4795838"/>
            <a:ext cx="20399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 smtClean="0"/>
              <a:t>Администрация по </a:t>
            </a:r>
          </a:p>
          <a:p>
            <a:pPr algn="ctr"/>
            <a:r>
              <a:rPr lang="ru-RU" sz="1000" dirty="0" smtClean="0"/>
              <a:t>стандартизации Китая</a:t>
            </a:r>
            <a:endParaRPr lang="ru-RU" sz="1000" dirty="0"/>
          </a:p>
        </p:txBody>
      </p:sp>
      <p:pic>
        <p:nvPicPr>
          <p:cNvPr id="15371" name="Picture 20" descr="DI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43" y="4065822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7220019" y="4757500"/>
            <a:ext cx="1500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Национальный орган</a:t>
            </a:r>
          </a:p>
          <a:p>
            <a:pPr algn="ctr"/>
            <a:r>
              <a:rPr lang="ru-RU" sz="1000" dirty="0"/>
              <a:t> по стандартизации Германии</a:t>
            </a:r>
          </a:p>
        </p:txBody>
      </p:sp>
      <p:sp>
        <p:nvSpPr>
          <p:cNvPr id="15373" name="Rectangle 24"/>
          <p:cNvSpPr>
            <a:spLocks noChangeArrowheads="1"/>
          </p:cNvSpPr>
          <p:nvPr/>
        </p:nvSpPr>
        <p:spPr bwMode="auto">
          <a:xfrm>
            <a:off x="4759444" y="6243637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Национальный орган </a:t>
            </a:r>
          </a:p>
          <a:p>
            <a:pPr algn="ctr"/>
            <a:r>
              <a:rPr lang="ru-RU" sz="1000" dirty="0"/>
              <a:t>по стандартизации Франции</a:t>
            </a:r>
          </a:p>
        </p:txBody>
      </p:sp>
      <p:pic>
        <p:nvPicPr>
          <p:cNvPr id="15374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89" r="76199"/>
          <a:stretch>
            <a:fillRect/>
          </a:stretch>
        </p:blipFill>
        <p:spPr bwMode="auto">
          <a:xfrm>
            <a:off x="3894256" y="1244600"/>
            <a:ext cx="8651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3751704" y="1962150"/>
            <a:ext cx="1000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Американский </a:t>
            </a:r>
          </a:p>
          <a:p>
            <a:pPr algn="ctr"/>
            <a:r>
              <a:rPr lang="ru-RU" sz="1000" dirty="0"/>
              <a:t>Нефтяной Институт</a:t>
            </a:r>
          </a:p>
        </p:txBody>
      </p:sp>
      <p:pic>
        <p:nvPicPr>
          <p:cNvPr id="15376" name="Picture 29" descr="BS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21" y="2846175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1" descr="sponsors%20sti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616"/>
          <a:stretch>
            <a:fillRect/>
          </a:stretch>
        </p:blipFill>
        <p:spPr bwMode="auto">
          <a:xfrm>
            <a:off x="451644" y="5453063"/>
            <a:ext cx="647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Rectangle 32"/>
          <p:cNvSpPr>
            <a:spLocks noChangeArrowheads="1"/>
          </p:cNvSpPr>
          <p:nvPr/>
        </p:nvSpPr>
        <p:spPr bwMode="auto">
          <a:xfrm>
            <a:off x="59531" y="6264274"/>
            <a:ext cx="1431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Ассоциация </a:t>
            </a:r>
          </a:p>
          <a:p>
            <a:pPr algn="ctr"/>
            <a:r>
              <a:rPr lang="ru-RU" sz="1000" dirty="0"/>
              <a:t>Европейского бизнеса </a:t>
            </a:r>
          </a:p>
          <a:p>
            <a:pPr algn="ctr"/>
            <a:r>
              <a:rPr lang="ru-RU" sz="1000" dirty="0"/>
              <a:t>в России</a:t>
            </a:r>
          </a:p>
        </p:txBody>
      </p:sp>
      <p:pic>
        <p:nvPicPr>
          <p:cNvPr id="15379" name="Picture 33" descr="Afnor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09" b="35425"/>
          <a:stretch>
            <a:fillRect/>
          </a:stretch>
        </p:blipFill>
        <p:spPr bwMode="auto">
          <a:xfrm>
            <a:off x="4809450" y="5538551"/>
            <a:ext cx="1290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15"/>
          <p:cNvSpPr>
            <a:spLocks noChangeArrowheads="1"/>
          </p:cNvSpPr>
          <p:nvPr/>
        </p:nvSpPr>
        <p:spPr bwMode="auto">
          <a:xfrm>
            <a:off x="7286625" y="2139950"/>
            <a:ext cx="1500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Международная</a:t>
            </a:r>
          </a:p>
          <a:p>
            <a:pPr algn="ctr"/>
            <a:r>
              <a:rPr lang="ru-RU" sz="1000"/>
              <a:t> организация </a:t>
            </a:r>
          </a:p>
          <a:p>
            <a:pPr algn="ctr"/>
            <a:r>
              <a:rPr lang="ru-RU" sz="1000"/>
              <a:t>по стандартизации</a:t>
            </a: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7104997" y="6095764"/>
            <a:ext cx="1436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Европейский Комитет</a:t>
            </a:r>
          </a:p>
          <a:p>
            <a:pPr algn="ctr"/>
            <a:r>
              <a:rPr lang="ru-RU" sz="1000" dirty="0"/>
              <a:t> по стандартизации</a:t>
            </a:r>
          </a:p>
        </p:txBody>
      </p:sp>
      <p:sp>
        <p:nvSpPr>
          <p:cNvPr id="15382" name="Rectangle 30"/>
          <p:cNvSpPr>
            <a:spLocks noChangeArrowheads="1"/>
          </p:cNvSpPr>
          <p:nvPr/>
        </p:nvSpPr>
        <p:spPr bwMode="auto">
          <a:xfrm>
            <a:off x="7387501" y="3436938"/>
            <a:ext cx="116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Британский</a:t>
            </a:r>
          </a:p>
          <a:p>
            <a:pPr algn="ctr"/>
            <a:r>
              <a:rPr lang="ru-RU" sz="1000" dirty="0"/>
              <a:t> институт стандартов</a:t>
            </a:r>
          </a:p>
        </p:txBody>
      </p:sp>
      <p:pic>
        <p:nvPicPr>
          <p:cNvPr id="1538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" y="2719387"/>
            <a:ext cx="1000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Rectangle 10"/>
          <p:cNvSpPr>
            <a:spLocks noChangeArrowheads="1"/>
          </p:cNvSpPr>
          <p:nvPr/>
        </p:nvSpPr>
        <p:spPr bwMode="auto">
          <a:xfrm>
            <a:off x="332579" y="3476625"/>
            <a:ext cx="1000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Европейская</a:t>
            </a:r>
          </a:p>
          <a:p>
            <a:pPr algn="ctr"/>
            <a:r>
              <a:rPr lang="ru-RU" sz="1000" dirty="0"/>
              <a:t> Комиссия</a:t>
            </a: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26987" y="2074626"/>
            <a:ext cx="1881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Американское общество</a:t>
            </a:r>
          </a:p>
          <a:p>
            <a:pPr algn="ctr"/>
            <a:r>
              <a:rPr lang="ru-RU" sz="1000" dirty="0"/>
              <a:t> по испытаниям</a:t>
            </a:r>
          </a:p>
          <a:p>
            <a:pPr algn="ctr"/>
            <a:r>
              <a:rPr lang="ru-RU" sz="1000" dirty="0"/>
              <a:t> и материалам</a:t>
            </a:r>
          </a:p>
        </p:txBody>
      </p:sp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1151731"/>
            <a:ext cx="9858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91138"/>
            <a:ext cx="785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266950" y="2593975"/>
            <a:ext cx="4681538" cy="2520950"/>
          </a:xfrm>
          <a:prstGeom prst="bevel">
            <a:avLst>
              <a:gd name="adj" fmla="val 6111"/>
            </a:avLst>
          </a:prstGeom>
          <a:solidFill>
            <a:srgbClr val="C0C0C0">
              <a:alpha val="9294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 b="1" dirty="0">
                <a:cs typeface="+mn-cs"/>
              </a:rPr>
              <a:t> Комитет РСПП по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   Техническому регулированию,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стандартизации 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и оценке соответствия </a:t>
            </a:r>
            <a:endParaRPr lang="ru-RU" b="1" dirty="0">
              <a:cs typeface="+mn-cs"/>
            </a:endParaRPr>
          </a:p>
          <a:p>
            <a:pPr algn="ctr">
              <a:defRPr/>
            </a:pPr>
            <a:endParaRPr lang="ru-RU" sz="1000" b="1" dirty="0">
              <a:cs typeface="+mn-cs"/>
            </a:endParaRPr>
          </a:p>
          <a:p>
            <a:pPr algn="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Активно сотрудничает с международными и национальными органами по стандартизации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389" name="Picture 4" descr="LOG_RSPP cop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71780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Z:\Общая папка\МЕРОПРИЯТИЯ\Хьюстон 2014\ЛОГО\asm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57" y="1204676"/>
            <a:ext cx="1288357" cy="86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5349776" y="2053431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 smtClean="0"/>
              <a:t>Американское общество </a:t>
            </a:r>
          </a:p>
          <a:p>
            <a:pPr algn="ctr"/>
            <a:r>
              <a:rPr lang="ru-RU" sz="1000" dirty="0" smtClean="0"/>
              <a:t>инженеров механиков</a:t>
            </a:r>
            <a:endParaRPr lang="ru-RU" sz="1000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" y="3994384"/>
            <a:ext cx="676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24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500188"/>
            <a:ext cx="8194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30212" y="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МЕЖДУНАРОДНЫЕ КОНФЕРЕНЦИИ</a:t>
            </a:r>
            <a:endParaRPr lang="en-US" sz="24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gray">
          <a:xfrm>
            <a:off x="0" y="1000125"/>
            <a:ext cx="9144000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    </a:t>
            </a:r>
            <a:r>
              <a:rPr lang="ru-RU" b="1" dirty="0" smtClean="0">
                <a:solidFill>
                  <a:schemeClr val="tx2"/>
                </a:solidFill>
              </a:rPr>
              <a:t>С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2006 </a:t>
            </a:r>
            <a:r>
              <a:rPr lang="ru-RU" b="1" dirty="0" smtClean="0">
                <a:solidFill>
                  <a:schemeClr val="tx2"/>
                </a:solidFill>
              </a:rPr>
              <a:t>по</a:t>
            </a:r>
            <a:r>
              <a:rPr lang="en-US" b="1" dirty="0" smtClean="0">
                <a:solidFill>
                  <a:schemeClr val="tx2"/>
                </a:solidFill>
              </a:rPr>
              <a:t> 201</a:t>
            </a:r>
            <a:r>
              <a:rPr lang="ru-RU" b="1" dirty="0" smtClean="0">
                <a:solidFill>
                  <a:schemeClr val="tx2"/>
                </a:solidFill>
              </a:rPr>
              <a:t>6 проведено 33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зарубежные конференции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Oval 112"/>
          <p:cNvSpPr>
            <a:spLocks noChangeArrowheads="1"/>
          </p:cNvSpPr>
          <p:nvPr/>
        </p:nvSpPr>
        <p:spPr bwMode="ltGray">
          <a:xfrm>
            <a:off x="2286000" y="2643188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Oval 112"/>
          <p:cNvSpPr>
            <a:spLocks noChangeArrowheads="1"/>
          </p:cNvSpPr>
          <p:nvPr/>
        </p:nvSpPr>
        <p:spPr bwMode="ltGray">
          <a:xfrm>
            <a:off x="2500313" y="2714625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Oval 112"/>
          <p:cNvSpPr>
            <a:spLocks noChangeArrowheads="1"/>
          </p:cNvSpPr>
          <p:nvPr/>
        </p:nvSpPr>
        <p:spPr bwMode="ltGray">
          <a:xfrm>
            <a:off x="4572000" y="221456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3191" name="Прямоугольник 14"/>
          <p:cNvSpPr>
            <a:spLocks noChangeArrowheads="1"/>
          </p:cNvSpPr>
          <p:nvPr/>
        </p:nvSpPr>
        <p:spPr bwMode="auto">
          <a:xfrm>
            <a:off x="142875" y="4857750"/>
            <a:ext cx="2500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C00000"/>
                </a:solidFill>
              </a:rPr>
              <a:t>США</a:t>
            </a:r>
          </a:p>
          <a:p>
            <a:pPr eaLnBrk="0" hangingPunct="0"/>
            <a:r>
              <a:rPr lang="ru-RU" sz="1400" b="1" dirty="0" smtClean="0"/>
              <a:t>Орландо</a:t>
            </a:r>
            <a:r>
              <a:rPr lang="en-US" sz="1400" b="1" dirty="0" smtClean="0"/>
              <a:t> (</a:t>
            </a:r>
            <a:r>
              <a:rPr lang="ru-RU" sz="1400" b="1" dirty="0" smtClean="0"/>
              <a:t>Флорида</a:t>
            </a:r>
            <a:r>
              <a:rPr lang="en-US" sz="1400" b="1" dirty="0" smtClean="0"/>
              <a:t>) </a:t>
            </a:r>
            <a:endParaRPr lang="en-US" sz="1400" b="1" dirty="0"/>
          </a:p>
          <a:p>
            <a:pPr eaLnBrk="0" hangingPunct="0"/>
            <a:r>
              <a:rPr lang="ru-RU" sz="1400" b="1" dirty="0" smtClean="0"/>
              <a:t>Хьюстон</a:t>
            </a:r>
            <a:r>
              <a:rPr lang="en-US" sz="1400" b="1" dirty="0" smtClean="0"/>
              <a:t> (</a:t>
            </a:r>
            <a:r>
              <a:rPr lang="ru-RU" sz="1400" b="1" dirty="0" smtClean="0"/>
              <a:t>Техас</a:t>
            </a:r>
            <a:r>
              <a:rPr lang="en-US" sz="1400" b="1" dirty="0" smtClean="0"/>
              <a:t>) </a:t>
            </a:r>
            <a:endParaRPr lang="ru-RU" sz="1400" b="1" dirty="0"/>
          </a:p>
        </p:txBody>
      </p:sp>
      <p:grpSp>
        <p:nvGrpSpPr>
          <p:cNvPr id="93192" name="Группа 17"/>
          <p:cNvGrpSpPr>
            <a:grpSpLocks/>
          </p:cNvGrpSpPr>
          <p:nvPr/>
        </p:nvGrpSpPr>
        <p:grpSpPr bwMode="auto">
          <a:xfrm>
            <a:off x="2428875" y="5072061"/>
            <a:ext cx="4714875" cy="1384995"/>
            <a:chOff x="214282" y="5143514"/>
            <a:chExt cx="4714908" cy="1384987"/>
          </a:xfrm>
        </p:grpSpPr>
        <p:sp>
          <p:nvSpPr>
            <p:cNvPr id="93203" name="Прямоугольник 15"/>
            <p:cNvSpPr>
              <a:spLocks noChangeArrowheads="1"/>
            </p:cNvSpPr>
            <p:nvPr/>
          </p:nvSpPr>
          <p:spPr bwMode="auto">
            <a:xfrm>
              <a:off x="214282" y="5143514"/>
              <a:ext cx="2428892" cy="138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b="1" dirty="0" smtClean="0">
                  <a:solidFill>
                    <a:srgbClr val="C00000"/>
                  </a:solidFill>
                </a:rPr>
                <a:t>ЕВРОПА И АЗИЯ</a:t>
              </a:r>
            </a:p>
            <a:p>
              <a:pPr eaLnBrk="0" hangingPunct="0"/>
              <a:r>
                <a:rPr lang="ru-RU" sz="1200" dirty="0" smtClean="0"/>
                <a:t>Лион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Франция</a:t>
              </a:r>
              <a:r>
                <a:rPr lang="en-US" sz="1200" dirty="0" smtClean="0"/>
                <a:t>),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Брюссель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Бельгия</a:t>
              </a:r>
              <a:r>
                <a:rPr lang="en-US" sz="1200" dirty="0" smtClean="0"/>
                <a:t>),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Лондон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Великобритания)</a:t>
              </a:r>
              <a:r>
                <a:rPr lang="en-US" sz="1200" dirty="0" smtClean="0"/>
                <a:t>, </a:t>
              </a:r>
              <a:r>
                <a:rPr lang="ru-RU" sz="1200" dirty="0" smtClean="0"/>
                <a:t>Мюнхен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Германия</a:t>
              </a:r>
              <a:r>
                <a:rPr lang="en-US" sz="1200" dirty="0" smtClean="0"/>
                <a:t>)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Берлин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Германия</a:t>
              </a:r>
              <a:r>
                <a:rPr lang="en-US" sz="1200" dirty="0" smtClean="0"/>
                <a:t>),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Женева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Швейцария</a:t>
              </a:r>
              <a:r>
                <a:rPr lang="en-US" sz="1200" dirty="0" smtClean="0"/>
                <a:t>)</a:t>
              </a:r>
              <a:r>
                <a:rPr lang="en-US" sz="1200" b="1" dirty="0" smtClean="0"/>
                <a:t> </a:t>
              </a:r>
              <a:endParaRPr lang="ru-RU" sz="1200" dirty="0"/>
            </a:p>
          </p:txBody>
        </p:sp>
        <p:sp>
          <p:nvSpPr>
            <p:cNvPr id="93204" name="Прямоугольник 16"/>
            <p:cNvSpPr>
              <a:spLocks noChangeArrowheads="1"/>
            </p:cNvSpPr>
            <p:nvPr/>
          </p:nvSpPr>
          <p:spPr bwMode="auto">
            <a:xfrm>
              <a:off x="2500298" y="5500702"/>
              <a:ext cx="2428892" cy="101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dirty="0" smtClean="0"/>
                <a:t>Франкфурт (Германия</a:t>
              </a:r>
              <a:r>
                <a:rPr lang="en-US" sz="1200" dirty="0" smtClean="0"/>
                <a:t>)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Хельсинки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Финляндия</a:t>
              </a:r>
              <a:r>
                <a:rPr lang="en-US" sz="1200" dirty="0" smtClean="0"/>
                <a:t>),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Милан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Италия),</a:t>
              </a:r>
              <a:r>
                <a:rPr lang="en-US" sz="1200" dirty="0" smtClean="0"/>
                <a:t> </a:t>
              </a:r>
              <a:endParaRPr lang="en-US" sz="1200" dirty="0"/>
            </a:p>
            <a:p>
              <a:pPr eaLnBrk="0" hangingPunct="0"/>
              <a:r>
                <a:rPr lang="ru-RU" sz="1200" dirty="0" smtClean="0"/>
                <a:t>Пекин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Китай</a:t>
              </a:r>
              <a:r>
                <a:rPr lang="en-US" sz="1200" dirty="0" smtClean="0"/>
                <a:t>) </a:t>
              </a:r>
              <a:endParaRPr lang="ru-RU" sz="1200" dirty="0" smtClean="0"/>
            </a:p>
            <a:p>
              <a:pPr eaLnBrk="0" hangingPunct="0"/>
              <a:r>
                <a:rPr lang="ru-RU" sz="1200" dirty="0" smtClean="0"/>
                <a:t>Любляна (Словения)</a:t>
              </a:r>
              <a:endParaRPr lang="en-US" sz="1200" dirty="0"/>
            </a:p>
          </p:txBody>
        </p:sp>
      </p:grpSp>
      <p:sp>
        <p:nvSpPr>
          <p:cNvPr id="19" name="Oval 112"/>
          <p:cNvSpPr>
            <a:spLocks noChangeArrowheads="1"/>
          </p:cNvSpPr>
          <p:nvPr/>
        </p:nvSpPr>
        <p:spPr bwMode="ltGray">
          <a:xfrm>
            <a:off x="4286250" y="2286000"/>
            <a:ext cx="142875" cy="142875"/>
          </a:xfrm>
          <a:prstGeom prst="ellipse">
            <a:avLst/>
          </a:prstGeom>
          <a:gradFill rotWithShape="0">
            <a:gsLst>
              <a:gs pos="0">
                <a:srgbClr val="5E0000"/>
              </a:gs>
              <a:gs pos="97000">
                <a:srgbClr val="CC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Oval 112"/>
          <p:cNvSpPr>
            <a:spLocks noChangeArrowheads="1"/>
          </p:cNvSpPr>
          <p:nvPr/>
        </p:nvSpPr>
        <p:spPr bwMode="ltGray">
          <a:xfrm>
            <a:off x="4214813" y="2071688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Oval 112"/>
          <p:cNvSpPr>
            <a:spLocks noChangeArrowheads="1"/>
          </p:cNvSpPr>
          <p:nvPr/>
        </p:nvSpPr>
        <p:spPr bwMode="ltGray">
          <a:xfrm>
            <a:off x="4786313" y="19288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Oval 112"/>
          <p:cNvSpPr>
            <a:spLocks noChangeArrowheads="1"/>
          </p:cNvSpPr>
          <p:nvPr/>
        </p:nvSpPr>
        <p:spPr bwMode="ltGray">
          <a:xfrm>
            <a:off x="4857750" y="2143125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Oval 112"/>
          <p:cNvSpPr>
            <a:spLocks noChangeArrowheads="1"/>
          </p:cNvSpPr>
          <p:nvPr/>
        </p:nvSpPr>
        <p:spPr bwMode="ltGray">
          <a:xfrm>
            <a:off x="5286375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Oval 112"/>
          <p:cNvSpPr>
            <a:spLocks noChangeArrowheads="1"/>
          </p:cNvSpPr>
          <p:nvPr/>
        </p:nvSpPr>
        <p:spPr bwMode="ltGray">
          <a:xfrm>
            <a:off x="4572000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Oval 112"/>
          <p:cNvSpPr>
            <a:spLocks noChangeArrowheads="1"/>
          </p:cNvSpPr>
          <p:nvPr/>
        </p:nvSpPr>
        <p:spPr bwMode="ltGray">
          <a:xfrm>
            <a:off x="4429125" y="2214563"/>
            <a:ext cx="71438" cy="71437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Oval 112"/>
          <p:cNvSpPr>
            <a:spLocks noChangeArrowheads="1"/>
          </p:cNvSpPr>
          <p:nvPr/>
        </p:nvSpPr>
        <p:spPr bwMode="ltGray">
          <a:xfrm>
            <a:off x="5643563" y="221456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Oval 112"/>
          <p:cNvSpPr>
            <a:spLocks noChangeArrowheads="1"/>
          </p:cNvSpPr>
          <p:nvPr/>
        </p:nvSpPr>
        <p:spPr bwMode="ltGray">
          <a:xfrm>
            <a:off x="6643688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3202" name="Прямоугольник 28"/>
          <p:cNvSpPr>
            <a:spLocks noChangeArrowheads="1"/>
          </p:cNvSpPr>
          <p:nvPr/>
        </p:nvSpPr>
        <p:spPr bwMode="auto">
          <a:xfrm>
            <a:off x="6858000" y="5072063"/>
            <a:ext cx="17859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C00000"/>
                </a:solidFill>
              </a:rPr>
              <a:t>СТРАНЫ СНГ</a:t>
            </a:r>
          </a:p>
          <a:p>
            <a:pPr eaLnBrk="0" hangingPunct="0"/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/>
              <a:t>Минск</a:t>
            </a:r>
            <a:r>
              <a:rPr lang="en-US" sz="1100" dirty="0" smtClean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Беларусь</a:t>
            </a:r>
            <a:r>
              <a:rPr lang="en-US" sz="1200" dirty="0" smtClean="0"/>
              <a:t>),</a:t>
            </a:r>
            <a:endParaRPr lang="en-US" sz="1200" dirty="0"/>
          </a:p>
          <a:p>
            <a:pPr eaLnBrk="0" hangingPunct="0"/>
            <a:r>
              <a:rPr lang="en-US" sz="1200" dirty="0"/>
              <a:t> </a:t>
            </a:r>
            <a:r>
              <a:rPr lang="ru-RU" sz="1200" dirty="0" smtClean="0"/>
              <a:t>Баку</a:t>
            </a:r>
            <a:r>
              <a:rPr lang="en-US" sz="1200" dirty="0" smtClean="0"/>
              <a:t> (</a:t>
            </a:r>
            <a:r>
              <a:rPr lang="ru-RU" sz="1200" dirty="0" smtClean="0"/>
              <a:t>Азербайджан</a:t>
            </a:r>
            <a:r>
              <a:rPr lang="en-US" sz="1200" dirty="0" smtClean="0"/>
              <a:t>) </a:t>
            </a:r>
            <a:r>
              <a:rPr lang="ru-RU" sz="1200" dirty="0" smtClean="0"/>
              <a:t>,</a:t>
            </a:r>
          </a:p>
          <a:p>
            <a:pPr eaLnBrk="0" hangingPunct="0"/>
            <a:r>
              <a:rPr lang="ru-RU" sz="1200" dirty="0" smtClean="0"/>
              <a:t>Астана </a:t>
            </a:r>
            <a:r>
              <a:rPr lang="en-US" sz="1200" dirty="0" smtClean="0"/>
              <a:t>(</a:t>
            </a:r>
            <a:r>
              <a:rPr lang="ru-RU" sz="1200" dirty="0" smtClean="0"/>
              <a:t>Казахстан</a:t>
            </a:r>
            <a:r>
              <a:rPr lang="en-US" sz="1200" dirty="0" smtClean="0"/>
              <a:t>)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8665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ec9f11182faac2f7d536e2acabaaed5-110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1" y="1405105"/>
            <a:ext cx="1624615" cy="115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4346" y="1438988"/>
            <a:ext cx="6096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г.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, 2014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г.- Конференции в США.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2009 г. - Ежегодные семинары в Москве и Санкт-Петербурге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2016 г. - Конференции в Москве с участием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API, ASME, ASTM.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Май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2017 г.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- Конференция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Санкт-Петербурге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 участием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API, ASME,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ASTM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и российской промышленности.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Октябрь 2017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г.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Конференция в Хьюстоне.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383" y="574108"/>
            <a:ext cx="8126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РСПП продолжает сотрудничество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346" y="2761506"/>
            <a:ext cx="51606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Май 2008 г. – участие в конференции в Орландо.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Апрель 2014 г. – участие в конференции в Хьюстоне. 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Апрель 2016 г. – первое совместное мероприятие Комитета РСПП и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API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в Москве.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Ноябрь 2016 г.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Подписание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Меморандума о сотрудничестве.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Май 2017 г.  - Конференция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 Санкт-Петербурге с участием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API, ASME, ASTM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и российской промышленности.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Октябрь 2017 г.– Конференция в Хьюстоне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Рисунок 8" descr="классификация API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" y="2944688"/>
            <a:ext cx="286067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603041"/>
            <a:ext cx="1652361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9002" y="4603041"/>
            <a:ext cx="5160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Май 2008 г. – совместная конференция в Орландо.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Апрель 2014 г. – совместная конференция в Хьюстоне. 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Ноябрь 2016 г. – Первое совместное мероприятие Комитета РСПП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ASTM, API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ASME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в Москве.</a:t>
            </a: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Май 2017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- Конференция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Санкт-Петербурге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 участием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API, ASME, ASTM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и российской промышленности.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Октябрь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2017 г.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– Конференция в Хьюстоне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4662" y="12138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СОТРУДНИЧЕСТВО КОМИТЕТА РСПП С ОРГАНАМИ ПО СТАНДАРТИЗАЦИИ США</a:t>
            </a:r>
          </a:p>
        </p:txBody>
      </p:sp>
    </p:spTree>
    <p:extLst>
      <p:ext uri="{BB962C8B-B14F-4D97-AF65-F5344CB8AC3E}">
        <p14:creationId xmlns="" xmlns:p14="http://schemas.microsoft.com/office/powerpoint/2010/main" val="8400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ПОДПИСАНИЕ  МЕМОРАНДУМА  О  СОТРУДНИЧЕСТВЕ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МЕЖДУ  КОМИТЕТОМ РСПП 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И  АМЕРИКАНСКИМ  ИНСТИТУТОМ  НЕФТИ </a:t>
            </a:r>
            <a:r>
              <a:rPr lang="en-US" sz="2400" b="1" dirty="0" smtClean="0">
                <a:solidFill>
                  <a:srgbClr val="C00000"/>
                </a:solidFill>
              </a:rPr>
              <a:t>(API)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8 ноября 2016 года,  Москва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Z:\Общая папка\МЕРОПРИЯТИЯ\2016\ASTM 08.11\2016-11-08 RSPP ASTM\RSPP4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71" y="1628800"/>
            <a:ext cx="6480720" cy="4128465"/>
          </a:xfrm>
          <a:prstGeom prst="rect">
            <a:avLst/>
          </a:prstGeom>
          <a:ln w="1905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60212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12FB0"/>
                </a:solidFill>
              </a:rPr>
              <a:t>Комитетом совместно с компаниями нефтегазового комплекса подготовлена программа реализации Меморандума, которая будет обсуждаться на конференции в Санкт – Петербурге 23 мая 2017 года</a:t>
            </a:r>
            <a:endParaRPr lang="ru-RU" sz="1600" b="1" dirty="0">
              <a:solidFill>
                <a:srgbClr val="112FB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Подписание меморандума открывает: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/>
              <a:t>Осуществление совместных проектов.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Доступ российским экспертам к работе в технических комитетах </a:t>
            </a:r>
            <a:r>
              <a:rPr lang="en-US" sz="2400" dirty="0" smtClean="0"/>
              <a:t>API, ASTM.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Организация обучения российских специалистов по стандартам </a:t>
            </a:r>
            <a:r>
              <a:rPr lang="en-US" sz="2400" dirty="0" smtClean="0"/>
              <a:t>API.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Перспективы легализации переводов стандартов </a:t>
            </a:r>
            <a:r>
              <a:rPr lang="en-US" sz="2400" dirty="0" smtClean="0"/>
              <a:t>API </a:t>
            </a:r>
            <a:r>
              <a:rPr lang="ru-RU" sz="2400" dirty="0" smtClean="0"/>
              <a:t>и </a:t>
            </a:r>
            <a:r>
              <a:rPr lang="en-US" sz="2400" dirty="0" smtClean="0"/>
              <a:t>ASME.</a:t>
            </a:r>
            <a:endParaRPr lang="ru-RU" sz="2400" dirty="0" smtClean="0"/>
          </a:p>
          <a:p>
            <a:pPr marL="514350" indent="-514350" algn="just">
              <a:buAutoNum type="arabicPeriod"/>
            </a:pPr>
            <a:r>
              <a:rPr lang="ru-RU" sz="2400" dirty="0" smtClean="0"/>
              <a:t>Информаци</a:t>
            </a:r>
            <a:r>
              <a:rPr lang="ru-RU" sz="2400" dirty="0"/>
              <a:t>ю</a:t>
            </a:r>
            <a:r>
              <a:rPr lang="ru-RU" sz="2400" dirty="0" smtClean="0"/>
              <a:t> по процедурам сертификации в </a:t>
            </a:r>
            <a:r>
              <a:rPr lang="en-US" sz="2400" dirty="0" smtClean="0"/>
              <a:t>API.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2252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64" y="116632"/>
            <a:ext cx="8797283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КОМПАНИИ, НАПРАВИВШИЕ ПРЕДЛОЖЕНИЯ В ПРОГРАММУ  РЕАЛИЗАЦИИ МЕМОРАНДУМА МЕЖДУ КОМИТЕТОМ РСПП И </a:t>
            </a:r>
            <a:r>
              <a:rPr lang="en-US" sz="2400" b="1" dirty="0" smtClean="0">
                <a:solidFill>
                  <a:srgbClr val="C00000"/>
                </a:solidFill>
              </a:rPr>
              <a:t>API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http://www.inform.kz/fotoarticles/2014022109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" y="2924944"/>
            <a:ext cx="3429000" cy="208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dmos.ru/i/list/00-_QX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15" y="1052851"/>
            <a:ext cx="3863065" cy="22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novation45.ru/common/files/images/partners/logos/55f6b935419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0" y="5260355"/>
            <a:ext cx="3194100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kpv.ru/components/com_virtuemart/shop_image/product/cf9956392a040fcd8327abbab4b6b12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" y="1268760"/>
            <a:ext cx="2943116" cy="14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ecuritymedia.ru/pic/innovation/transneft_NEW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57" y="2979710"/>
            <a:ext cx="3255214" cy="27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etrodigest.ru/images/Pictures_for_articles/Tatneft/tatneft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928984" cy="10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bx-cert.ru/upload/iblock/dc4/dc4cda24cebbcd11c1128d34703e94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75" y="5366076"/>
            <a:ext cx="4068000" cy="1300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ndt.idspektr.ru/images/stories/News/logo/logo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46898"/>
            <a:ext cx="1857375" cy="1590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9040" y="4526125"/>
            <a:ext cx="349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НУЦ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Контроль и диагностика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8448" y="6268507"/>
            <a:ext cx="12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 другие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8887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1014</Words>
  <Application>Microsoft Office PowerPoint</Application>
  <PresentationFormat>Экран (4:3)</PresentationFormat>
  <Paragraphs>249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Рисунок</vt:lpstr>
      <vt:lpstr>  СОТРУДНИЧЕСТВО  КОМИТЕТА РСПП  ПО  ТЕХНИЧЕСКОМУ  РЕГУЛИРОВАНИЮ, СТАНДАРТИЗАЦИИ  И  ОЦЕНКЕ СООВЕТСТВИЯ С ОРГАНАМИ ПО СТАНДАРТИЗАЦИИ США </vt:lpstr>
      <vt:lpstr>РАБОТА КОМИТЕТА РСПП ПО ТЕХНИЧЕСКОМУ РЕГУЛИРОВАНИЮ, СТАНДАРТИЗАЦИИ И ОЦЕНКЕ СООТВЕТСТВИЯ</vt:lpstr>
      <vt:lpstr>ВЗАИМОДЕЙСТВИЕ КОМИТЕТА РСПП С ОРГАНАМИ ВЛАСТИ</vt:lpstr>
      <vt:lpstr>СОТРУДНИЧЕСТВО КОМИТЕТА РСПП С МЕЖДУНАРОДНЫМИ ОРГАНИЗАЦИЯМИ ПО СТАНДАРТИЗАЦИИ</vt:lpstr>
      <vt:lpstr>Слайд 5</vt:lpstr>
      <vt:lpstr>Слайд 6</vt:lpstr>
      <vt:lpstr>ПОДПИСАНИЕ  МЕМОРАНДУМА  О  СОТРУДНИЧЕСТВЕ  МЕЖДУ  КОМИТЕТОМ РСПП    И  АМЕРИКАНСКИМ  ИНСТИТУТОМ  НЕФТИ (API)  8 ноября 2016 года,  Москва</vt:lpstr>
      <vt:lpstr>Подписание меморандума открывает:</vt:lpstr>
      <vt:lpstr>КОМПАНИИ, НАПРАВИВШИЕ ПРЕДЛОЖЕНИЯ В ПРОГРАММУ  РЕАЛИЗАЦИИ МЕМОРАНДУМА МЕЖДУ КОМИТЕТОМ РСПП И API</vt:lpstr>
      <vt:lpstr>ИНТЕРЕС РОССИЙСКИХ КОМПАНИЙ К СОВМЕСТНОЙ РАБОТЕ С  API</vt:lpstr>
      <vt:lpstr>   WORKING PARTY ON REGULATORY COOPERATION AND STANDARDIZATION POLICIES  (WP.6,UNECE)    СЕКТОРАЛЬНАЯ ИНИЦИАТИВА ПО БЕЗОПАСНОСТИ ТРУБОПРОВОДЖОВ    ОФИЦИАЛЬНЫЙ САЙТ: http://www.unece.org/trade/wp6/SectoralInitiatives/PipelineSafety/SIPS.html    </vt:lpstr>
      <vt:lpstr>КОНФЕРЕНЦИЯ ПО АМЕРИКАНСКИМ СТАНДАРТАМ   API  И ASTM INTERNATIONAL</vt:lpstr>
      <vt:lpstr>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Мичурина Д,А</cp:lastModifiedBy>
  <cp:revision>26</cp:revision>
  <dcterms:created xsi:type="dcterms:W3CDTF">2017-03-16T08:56:28Z</dcterms:created>
  <dcterms:modified xsi:type="dcterms:W3CDTF">2017-05-23T05:49:48Z</dcterms:modified>
</cp:coreProperties>
</file>