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373" r:id="rId2"/>
    <p:sldId id="374" r:id="rId3"/>
    <p:sldId id="375" r:id="rId4"/>
    <p:sldId id="376" r:id="rId5"/>
    <p:sldId id="377" r:id="rId6"/>
    <p:sldId id="369" r:id="rId7"/>
    <p:sldId id="372" r:id="rId8"/>
    <p:sldId id="368" r:id="rId9"/>
    <p:sldId id="367" r:id="rId10"/>
    <p:sldId id="370" r:id="rId11"/>
    <p:sldId id="371" r:id="rId12"/>
    <p:sldId id="358" r:id="rId1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1" userDrawn="1">
          <p15:clr>
            <a:srgbClr val="A4A3A4"/>
          </p15:clr>
        </p15:guide>
        <p15:guide id="2" pos="782" userDrawn="1">
          <p15:clr>
            <a:srgbClr val="A4A3A4"/>
          </p15:clr>
        </p15:guide>
        <p15:guide id="3" orient="horz" pos="1083" userDrawn="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1809">
          <p15:clr>
            <a:srgbClr val="A4A3A4"/>
          </p15:clr>
        </p15:guide>
        <p15:guide id="6" pos="3135">
          <p15:clr>
            <a:srgbClr val="A4A3A4"/>
          </p15:clr>
        </p15:guide>
        <p15:guide id="7" pos="5558">
          <p15:clr>
            <a:srgbClr val="A4A3A4"/>
          </p15:clr>
        </p15:guide>
        <p15:guide id="8" pos="228">
          <p15:clr>
            <a:srgbClr val="A4A3A4"/>
          </p15:clr>
        </p15:guide>
        <p15:guide id="9" pos="1098">
          <p15:clr>
            <a:srgbClr val="A4A3A4"/>
          </p15:clr>
        </p15:guide>
        <p15:guide id="10" pos="46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2BB"/>
    <a:srgbClr val="91D1F3"/>
    <a:srgbClr val="0095D6"/>
    <a:srgbClr val="FFFFCC"/>
    <a:srgbClr val="FFFF99"/>
    <a:srgbClr val="D7D1CC"/>
    <a:srgbClr val="D6EEEC"/>
    <a:srgbClr val="EEECEA"/>
    <a:srgbClr val="FFFFFF"/>
    <a:srgbClr val="24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4" autoAdjust="0"/>
    <p:restoredTop sz="97467" autoAdjust="0"/>
  </p:normalViewPr>
  <p:slideViewPr>
    <p:cSldViewPr snapToGrid="0" showGuides="1">
      <p:cViewPr>
        <p:scale>
          <a:sx n="121" d="100"/>
          <a:sy n="121" d="100"/>
        </p:scale>
        <p:origin x="-1344" y="-72"/>
      </p:cViewPr>
      <p:guideLst>
        <p:guide orient="horz" pos="3861"/>
        <p:guide orient="horz" pos="1083"/>
        <p:guide orient="horz" pos="942"/>
        <p:guide orient="horz" pos="1809"/>
        <p:guide pos="782"/>
        <p:guide pos="3135"/>
        <p:guide pos="5558"/>
        <p:guide pos="228"/>
        <p:guide pos="1098"/>
        <p:guide pos="4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23/05/2017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23/05/2017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1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32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29703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41738" y="1506538"/>
            <a:ext cx="4680000" cy="47371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498600"/>
            <a:ext cx="3558314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6112"/>
            <a:ext cx="3551700" cy="3003121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08264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498600"/>
            <a:ext cx="3558314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6113"/>
            <a:ext cx="3551700" cy="4270081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 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26708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04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499265"/>
            <a:ext cx="7031958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00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8" name="Picture 17" descr="ASTM_Logo_Name_Strapline_Blue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284515" y="459946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>
                <a:solidFill>
                  <a:srgbClr val="00355B"/>
                </a:solidFill>
                <a:ea typeface="ＭＳ Ｐゴシック" charset="-128"/>
              </a:rPr>
              <a:t>www.astm.org</a:t>
            </a:r>
          </a:p>
        </p:txBody>
      </p:sp>
    </p:spTree>
    <p:extLst>
      <p:ext uri="{BB962C8B-B14F-4D97-AF65-F5344CB8AC3E}">
        <p14:creationId xmlns:p14="http://schemas.microsoft.com/office/powerpoint/2010/main" val="412214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>
                <a:solidFill>
                  <a:srgbClr val="00355B"/>
                </a:solidFill>
                <a:ea typeface="ＭＳ Ｐゴシック" charset="-128"/>
              </a:rPr>
              <a:t>www.astm.org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0" name="Picture 19" descr="ASTM_Logo_Name_Strapline_Blue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6" name="Picture 15" descr="ASTM_Logo_Name_Strapline_Blue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7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493839"/>
            <a:ext cx="4002736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8599"/>
            <a:ext cx="4040024" cy="4720401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32256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600"/>
            <a:ext cx="4028462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3"/>
            <a:ext cx="4002736" cy="4302887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51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601"/>
            <a:ext cx="4028462" cy="3104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3"/>
            <a:ext cx="4002736" cy="4302887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</a:t>
            </a:r>
          </a:p>
          <a:p>
            <a:pPr lvl="1"/>
            <a:r>
              <a:rPr lang="en-US" dirty="0" smtClean="0"/>
              <a:t>Secondary bullet</a:t>
            </a:r>
          </a:p>
          <a:p>
            <a:pPr lvl="2"/>
            <a:r>
              <a:rPr lang="en-US" dirty="0" smtClean="0"/>
              <a:t>Primary bullet</a:t>
            </a:r>
          </a:p>
          <a:p>
            <a:pPr lvl="3"/>
            <a:r>
              <a:rPr lang="en-US" dirty="0" smtClean="0"/>
              <a:t>Secondary bullet</a:t>
            </a:r>
          </a:p>
          <a:p>
            <a:pPr lvl="4"/>
            <a:r>
              <a:rPr lang="en-US" dirty="0" smtClean="0"/>
              <a:t>Primary bullet</a:t>
            </a:r>
          </a:p>
          <a:p>
            <a:pPr lvl="5"/>
            <a:r>
              <a:rPr lang="en-US" dirty="0" smtClean="0"/>
              <a:t>Secondary bullet</a:t>
            </a:r>
          </a:p>
          <a:p>
            <a:pPr lvl="6"/>
            <a:r>
              <a:rPr lang="en-US" dirty="0" smtClean="0"/>
              <a:t>Primary bullet</a:t>
            </a:r>
          </a:p>
          <a:p>
            <a:pPr lvl="7"/>
            <a:r>
              <a:rPr lang="en-US" dirty="0" smtClean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498601"/>
            <a:ext cx="4028462" cy="3104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68810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4"/>
            <a:ext cx="7031959" cy="4308734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498600"/>
            <a:ext cx="4028462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44585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498600"/>
            <a:ext cx="4204050" cy="4185468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3"/>
            <a:ext cx="4002736" cy="376795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4733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498600"/>
            <a:ext cx="8458200" cy="48012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001" y="6539235"/>
            <a:ext cx="2835000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6A6A6A"/>
                </a:solidFill>
                <a:ea typeface="ＭＳ Ｐゴシック" charset="-128"/>
              </a:rPr>
              <a:t>June 2015</a:t>
            </a:r>
            <a:endParaRPr lang="en-GB" dirty="0">
              <a:solidFill>
                <a:srgbClr val="6A6A6A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A6A6A"/>
                </a:solidFill>
                <a:ea typeface="ＭＳ Ｐゴシック" charset="-128"/>
              </a:rPr>
              <a:t>7 Steps</a:t>
            </a:r>
            <a:endParaRPr lang="en-GB" dirty="0">
              <a:solidFill>
                <a:srgbClr val="6A6A6A"/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  <a:ea typeface="ＭＳ Ｐゴシック" charset="-128"/>
              </a:rPr>
              <a:pPr/>
              <a:t>‹#›</a:t>
            </a:fld>
            <a:endParaRPr lang="en-GB">
              <a:solidFill>
                <a:srgbClr val="6A6A6A"/>
              </a:solidFill>
              <a:ea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6A6A6A"/>
                </a:solidFill>
                <a:ea typeface="ＭＳ Ｐゴシック" charset="-128"/>
              </a:rPr>
              <a:t>© ASTM International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pace@astm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2" descr="shutterstock_173078420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>
          <a:xfrm>
            <a:off x="-13856" y="-13856"/>
            <a:ext cx="9175856" cy="6871855"/>
          </a:xfrm>
        </p:spPr>
      </p:pic>
      <p:sp>
        <p:nvSpPr>
          <p:cNvPr id="14" name="Rectangle 13"/>
          <p:cNvSpPr/>
          <p:nvPr/>
        </p:nvSpPr>
        <p:spPr>
          <a:xfrm>
            <a:off x="972000" y="1506819"/>
            <a:ext cx="3825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977" y="5108672"/>
            <a:ext cx="612000" cy="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2977" y="5108672"/>
            <a:ext cx="612000" cy="6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5104657"/>
            <a:ext cx="296322" cy="296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5586" y="1210748"/>
            <a:ext cx="296322" cy="296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607" y="1506669"/>
            <a:ext cx="612000" cy="612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6677" y="2412966"/>
            <a:ext cx="34834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Эволюция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 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ASTM International &amp;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“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Что нового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”</a:t>
            </a:r>
            <a:endParaRPr lang="ru-RU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solidFill>
                <a:srgbClr val="00355B"/>
              </a:solidFill>
            </a:endParaRPr>
          </a:p>
          <a:p>
            <a:endParaRPr lang="en-US" sz="1200" dirty="0">
              <a:solidFill>
                <a:srgbClr val="00355B"/>
              </a:solidFill>
            </a:endParaRPr>
          </a:p>
          <a:p>
            <a:pPr lvl="0"/>
            <a:r>
              <a:rPr lang="en-US" sz="1400" dirty="0">
                <a:solidFill>
                  <a:schemeClr val="accent1"/>
                </a:solidFill>
              </a:rPr>
              <a:t>John Pace</a:t>
            </a:r>
          </a:p>
          <a:p>
            <a:pPr lvl="0"/>
            <a:r>
              <a:rPr lang="en-US" sz="1400" dirty="0">
                <a:solidFill>
                  <a:schemeClr val="accent1"/>
                </a:solidFill>
              </a:rPr>
              <a:t>Vice President, Publications and Marketing  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accent1"/>
                </a:solidFill>
              </a:rPr>
              <a:t>RSPP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2017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3371" y="4777086"/>
            <a:ext cx="1186340" cy="185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rgbClr val="00355B"/>
                </a:solidFill>
              </a:rPr>
              <a:t>www.astm.org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26416"/>
            <a:ext cx="1170000" cy="919010"/>
          </a:xfrm>
          <a:prstGeom prst="rect">
            <a:avLst/>
          </a:prstGeom>
          <a:effectLst>
            <a:outerShdw blurRad="12700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 descr="ASTM_Logo_Name_Strapline_Blue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41" y="323850"/>
            <a:ext cx="6820056" cy="855150"/>
          </a:xfrm>
        </p:spPr>
        <p:txBody>
          <a:bodyPr/>
          <a:lstStyle/>
          <a:p>
            <a:r>
              <a:rPr lang="ru-RU" dirty="0" smtClean="0"/>
              <a:t>Участие в деятельности </a:t>
            </a:r>
            <a:r>
              <a:rPr lang="en-US" dirty="0" smtClean="0"/>
              <a:t>ASTM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35655" y="1601174"/>
            <a:ext cx="7410166" cy="36329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Любой желающий может стать членом </a:t>
            </a:r>
            <a:r>
              <a:rPr lang="en-US" sz="2100" dirty="0" smtClean="0"/>
              <a:t>ASTM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Если оформить членство через ФА по техническому регулированию и метрологии, то оно будет бесплатным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Базовый вариант –</a:t>
            </a:r>
            <a:r>
              <a:rPr lang="en-US" sz="2100" dirty="0" smtClean="0"/>
              <a:t> </a:t>
            </a:r>
            <a:r>
              <a:rPr lang="ru-RU" sz="2100" dirty="0" smtClean="0"/>
              <a:t>индивидуальное членство – стоит </a:t>
            </a:r>
            <a:r>
              <a:rPr lang="en-US" sz="2100" dirty="0" smtClean="0"/>
              <a:t>$75</a:t>
            </a:r>
            <a:endParaRPr lang="ru-R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Совещания по разработке стандартов / электронный способ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Голос индивидуального члена равен голосу </a:t>
            </a:r>
            <a:r>
              <a:rPr lang="en-US" sz="2100" dirty="0" smtClean="0"/>
              <a:t>Shell </a:t>
            </a:r>
            <a:r>
              <a:rPr lang="ru-RU" sz="2100" dirty="0" smtClean="0"/>
              <a:t>или Газпрома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На данный момент никакого негативного эффекта от санкций. Санкции никак не ощущаются.</a:t>
            </a:r>
            <a:endParaRPr lang="en-US" sz="2100" dirty="0" smtClean="0"/>
          </a:p>
          <a:p>
            <a:endParaRPr lang="en-US" sz="21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5" name="Picture 14" descr="compass_desktop_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76" y="4855778"/>
            <a:ext cx="1658233" cy="1416621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/>
        </p:nvSpPr>
        <p:spPr>
          <a:xfrm>
            <a:off x="3222000" y="2844001"/>
            <a:ext cx="2745000" cy="2565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kern="1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3222000" y="3054900"/>
            <a:ext cx="2745000" cy="779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000" kern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3"/>
            <a:endParaRPr lang="en-US" sz="1000" kern="1200" dirty="0"/>
          </a:p>
        </p:txBody>
      </p:sp>
      <p:sp>
        <p:nvSpPr>
          <p:cNvPr id="19" name="Content Placeholder 4"/>
          <p:cNvSpPr>
            <a:spLocks noGrp="1"/>
          </p:cNvSpPr>
          <p:nvPr/>
        </p:nvSpPr>
        <p:spPr>
          <a:xfrm>
            <a:off x="3225764" y="3730647"/>
            <a:ext cx="2745000" cy="9133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 smtClean="0"/>
          </a:p>
          <a:p>
            <a:pPr marL="0" lvl="2" indent="0">
              <a:buNone/>
            </a:pPr>
            <a:endParaRPr lang="en-US" sz="1400" kern="1200" dirty="0" smtClean="0"/>
          </a:p>
          <a:p>
            <a:pPr lvl="3"/>
            <a:endParaRPr lang="en-US" sz="1000" kern="1200" dirty="0"/>
          </a:p>
        </p:txBody>
      </p:sp>
    </p:spTree>
    <p:extLst>
      <p:ext uri="{BB962C8B-B14F-4D97-AF65-F5344CB8AC3E}">
        <p14:creationId xmlns:p14="http://schemas.microsoft.com/office/powerpoint/2010/main" val="1391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323850"/>
            <a:ext cx="6859469" cy="855150"/>
          </a:xfrm>
        </p:spPr>
        <p:txBody>
          <a:bodyPr/>
          <a:lstStyle/>
          <a:p>
            <a:r>
              <a:rPr lang="ru-RU" dirty="0" smtClean="0"/>
              <a:t>Сертификация и обучение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35655" y="1601174"/>
            <a:ext cx="7410166" cy="334131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У </a:t>
            </a:r>
            <a:r>
              <a:rPr lang="en-US" sz="2100" dirty="0" smtClean="0"/>
              <a:t>ASTM </a:t>
            </a:r>
            <a:r>
              <a:rPr lang="ru-RU" sz="2100" dirty="0" smtClean="0"/>
              <a:t>нет программ сертификации, как у </a:t>
            </a:r>
            <a:r>
              <a:rPr lang="en-US" sz="2100" dirty="0" smtClean="0"/>
              <a:t>API </a:t>
            </a:r>
            <a:r>
              <a:rPr lang="ru-RU" sz="2100" dirty="0" smtClean="0"/>
              <a:t>или </a:t>
            </a:r>
            <a:r>
              <a:rPr lang="en-US" sz="2100" dirty="0" smtClean="0"/>
              <a:t>ASME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Небольшое число программ по сертификации (в основном в области безопасности потребительских товаров) через компанию </a:t>
            </a:r>
            <a:r>
              <a:rPr lang="en-US" sz="2100" dirty="0" smtClean="0"/>
              <a:t>SEI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Стандарты </a:t>
            </a:r>
            <a:r>
              <a:rPr lang="en-US" sz="2100" dirty="0" smtClean="0"/>
              <a:t>API </a:t>
            </a:r>
            <a:r>
              <a:rPr lang="ru-RU" sz="2100" dirty="0" smtClean="0"/>
              <a:t>и </a:t>
            </a:r>
            <a:r>
              <a:rPr lang="en-US" sz="2100" dirty="0" smtClean="0"/>
              <a:t>ASME </a:t>
            </a:r>
            <a:r>
              <a:rPr lang="ru-RU" sz="2100" dirty="0" smtClean="0"/>
              <a:t>ссылаются на стандарты </a:t>
            </a:r>
            <a:r>
              <a:rPr lang="en-US" sz="2100" dirty="0" smtClean="0"/>
              <a:t>ASTM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Семинары</a:t>
            </a:r>
            <a:r>
              <a:rPr lang="en-US" sz="2100" dirty="0" smtClean="0"/>
              <a:t> </a:t>
            </a:r>
            <a:r>
              <a:rPr lang="ru-RU" sz="2100" dirty="0" smtClean="0"/>
              <a:t>и программы онлайн-обучения </a:t>
            </a:r>
            <a:r>
              <a:rPr lang="en-US" sz="2100" dirty="0" smtClean="0"/>
              <a:t>ASTM </a:t>
            </a:r>
            <a:r>
              <a:rPr lang="ru-RU" sz="2100" dirty="0" smtClean="0"/>
              <a:t>содействуют (поддерживают) многим программам сертификации</a:t>
            </a:r>
            <a:endParaRPr lang="en-US" sz="2100" dirty="0" smtClean="0"/>
          </a:p>
          <a:p>
            <a:r>
              <a:rPr lang="en-US" sz="2100" dirty="0"/>
              <a:t> </a:t>
            </a:r>
            <a:r>
              <a:rPr lang="en-US" sz="2100" dirty="0" smtClean="0"/>
              <a:t>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5" name="Picture 14" descr="compass_desktop_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76" y="4855778"/>
            <a:ext cx="1658233" cy="1416621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/>
        </p:nvSpPr>
        <p:spPr>
          <a:xfrm>
            <a:off x="3222000" y="2844001"/>
            <a:ext cx="2745000" cy="2565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kern="1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3222000" y="3054900"/>
            <a:ext cx="2745000" cy="779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000" kern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3"/>
            <a:endParaRPr lang="en-US" sz="1000" kern="1200" dirty="0"/>
          </a:p>
        </p:txBody>
      </p:sp>
      <p:sp>
        <p:nvSpPr>
          <p:cNvPr id="19" name="Content Placeholder 4"/>
          <p:cNvSpPr>
            <a:spLocks noGrp="1"/>
          </p:cNvSpPr>
          <p:nvPr/>
        </p:nvSpPr>
        <p:spPr>
          <a:xfrm>
            <a:off x="3146937" y="4282440"/>
            <a:ext cx="2745000" cy="9133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 smtClean="0"/>
          </a:p>
          <a:p>
            <a:pPr marL="0" lvl="2" indent="0">
              <a:buNone/>
            </a:pPr>
            <a:endParaRPr lang="en-US" sz="1400" kern="1200" dirty="0" smtClean="0"/>
          </a:p>
          <a:p>
            <a:pPr lvl="3"/>
            <a:endParaRPr lang="en-US" sz="1000" kern="1200" dirty="0"/>
          </a:p>
        </p:txBody>
      </p:sp>
    </p:spTree>
    <p:extLst>
      <p:ext uri="{BB962C8B-B14F-4D97-AF65-F5344CB8AC3E}">
        <p14:creationId xmlns:p14="http://schemas.microsoft.com/office/powerpoint/2010/main" val="37369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 txBox="1">
            <a:spLocks/>
          </p:cNvSpPr>
          <p:nvPr/>
        </p:nvSpPr>
        <p:spPr>
          <a:xfrm>
            <a:off x="1092200" y="2540000"/>
            <a:ext cx="7594600" cy="3586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Спасибо!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24303B"/>
                </a:solidFill>
              </a:rPr>
              <a:t>John Pace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24303B"/>
                </a:solidFill>
                <a:hlinkClick r:id="rId2"/>
              </a:rPr>
              <a:t>jpace@astm.org</a:t>
            </a:r>
            <a:endParaRPr lang="en-GB" sz="1400" dirty="0" smtClean="0">
              <a:solidFill>
                <a:srgbClr val="24303B"/>
              </a:solidFill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24303B"/>
                </a:solidFill>
              </a:rPr>
              <a:t>+1(610)832-9632</a:t>
            </a:r>
            <a:endParaRPr lang="en-GB" sz="1600" baseline="30000" dirty="0" smtClean="0">
              <a:solidFill>
                <a:srgbClr val="00345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24, 2014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ASTM Compass: Accessing Digital Library, Standards, Training and More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4451700" cy="47251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Основан в 1898 – Американское общество по испытаниям и материалам</a:t>
            </a:r>
            <a:endParaRPr lang="en-GB" sz="1600" dirty="0"/>
          </a:p>
          <a:p>
            <a:pPr lvl="2"/>
            <a:r>
              <a:rPr lang="ru-RU" sz="1600" dirty="0" smtClean="0"/>
              <a:t>Один из крупнейших мировых разработчиков стандартов</a:t>
            </a:r>
            <a:endParaRPr lang="en-GB" sz="1600" dirty="0" smtClean="0"/>
          </a:p>
          <a:p>
            <a:pPr lvl="2"/>
            <a:r>
              <a:rPr lang="ru-RU" sz="1600" dirty="0" smtClean="0"/>
              <a:t>Издаёт стандарты, технические требования, методики испытаний, книги, журналы, доклады с конференций и руководства</a:t>
            </a:r>
            <a:endParaRPr lang="en-GB" sz="1600" dirty="0"/>
          </a:p>
          <a:p>
            <a:pPr lvl="2"/>
            <a:r>
              <a:rPr lang="ru-RU" sz="1600" dirty="0" smtClean="0"/>
              <a:t>Финансируется в основном за счёт поступлений от продаж</a:t>
            </a:r>
            <a:endParaRPr lang="en-GB" sz="1600" dirty="0"/>
          </a:p>
          <a:p>
            <a:pPr lvl="2"/>
            <a:r>
              <a:rPr lang="en-GB" sz="1600" dirty="0"/>
              <a:t>﻿</a:t>
            </a:r>
            <a:r>
              <a:rPr lang="ru-RU" sz="1600" dirty="0" smtClean="0"/>
              <a:t>Международное признание и узнаваемость</a:t>
            </a:r>
            <a:endParaRPr lang="en-GB" sz="1600" dirty="0"/>
          </a:p>
          <a:p>
            <a:pPr lvl="2"/>
            <a:r>
              <a:rPr lang="ru-RU" sz="1600" dirty="0" smtClean="0"/>
              <a:t>Некоммерческая организация</a:t>
            </a:r>
            <a:endParaRPr lang="en-GB" sz="1600" dirty="0"/>
          </a:p>
          <a:p>
            <a:pPr lvl="2"/>
            <a:r>
              <a:rPr lang="en-GB" sz="1600" dirty="0"/>
              <a:t>﻿</a:t>
            </a:r>
            <a:r>
              <a:rPr lang="ru-RU" sz="1600" dirty="0" smtClean="0"/>
              <a:t>Головной офис – в Филадельфии</a:t>
            </a:r>
            <a:endParaRPr lang="en-GB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Picture 7" descr="Screen Shot 2014-09-16 at 2.22.3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0" y="1567275"/>
            <a:ext cx="3212620" cy="424672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17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24, 2014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ASTM Compass: Accessing Digital Library, Standards, Training and More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ASTM International </a:t>
            </a:r>
            <a:r>
              <a:rPr lang="ru-RU" dirty="0" smtClean="0"/>
              <a:t>в числах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5891700" cy="4725162"/>
          </a:xfrm>
        </p:spPr>
        <p:txBody>
          <a:bodyPr>
            <a:normAutofit/>
          </a:bodyPr>
          <a:lstStyle/>
          <a:p>
            <a:r>
              <a:rPr lang="en-GB" sz="1600" dirty="0"/>
              <a:t>﻿30,000 </a:t>
            </a:r>
            <a:r>
              <a:rPr lang="ru-RU" sz="1600" dirty="0" smtClean="0"/>
              <a:t>членов</a:t>
            </a:r>
            <a:r>
              <a:rPr lang="ru-RU" sz="1600" dirty="0"/>
              <a:t> </a:t>
            </a:r>
            <a:r>
              <a:rPr lang="ru-RU" sz="1600" dirty="0" smtClean="0"/>
              <a:t>–</a:t>
            </a:r>
            <a:r>
              <a:rPr lang="en-GB" sz="1600" dirty="0" smtClean="0"/>
              <a:t> </a:t>
            </a:r>
            <a:r>
              <a:rPr lang="ru-RU" sz="1600" dirty="0" smtClean="0"/>
              <a:t>ведущие специалисты в своих областях</a:t>
            </a:r>
            <a:endParaRPr lang="en-GB" sz="1600" dirty="0"/>
          </a:p>
          <a:p>
            <a:r>
              <a:rPr lang="ru-RU" sz="1600" dirty="0" smtClean="0"/>
              <a:t>65% участвуют в разработке стандартов</a:t>
            </a:r>
            <a:endParaRPr lang="en-GB" sz="1600" dirty="0"/>
          </a:p>
          <a:p>
            <a:r>
              <a:rPr lang="ru-RU" sz="1600" dirty="0" smtClean="0"/>
              <a:t>Представляют больше 140 стран</a:t>
            </a:r>
            <a:endParaRPr lang="en-GB" sz="1600" dirty="0"/>
          </a:p>
          <a:p>
            <a:r>
              <a:rPr lang="ru-RU" sz="1600" dirty="0" smtClean="0"/>
              <a:t>Более 140 основных технических комитетов – охвачены 90+ отраслей промышленности</a:t>
            </a:r>
            <a:endParaRPr lang="en-GB" sz="1600" dirty="0"/>
          </a:p>
          <a:p>
            <a:r>
              <a:rPr lang="ru-RU" sz="1600" dirty="0" smtClean="0"/>
              <a:t>Больше 1</a:t>
            </a:r>
            <a:r>
              <a:rPr lang="en-US" sz="1600" smtClean="0"/>
              <a:t>3,0</a:t>
            </a:r>
            <a:r>
              <a:rPr lang="ru-RU" sz="1600" smtClean="0"/>
              <a:t>00 </a:t>
            </a:r>
            <a:r>
              <a:rPr lang="ru-RU" sz="1600" dirty="0" smtClean="0"/>
              <a:t>стандартов, 114 руководств, 1517 специализированных тематических книг (</a:t>
            </a:r>
            <a:r>
              <a:rPr lang="en-US" sz="1600" dirty="0" smtClean="0"/>
              <a:t>STP</a:t>
            </a:r>
            <a:r>
              <a:rPr lang="ru-RU" sz="1600" dirty="0" smtClean="0"/>
              <a:t>)</a:t>
            </a:r>
            <a:endParaRPr lang="en-GB" sz="1600" dirty="0"/>
          </a:p>
          <a:p>
            <a:r>
              <a:rPr lang="ru-RU" sz="1600" dirty="0" smtClean="0"/>
              <a:t>3 200 изменений к стандартам в год (26%)</a:t>
            </a:r>
            <a:endParaRPr lang="en-GB" sz="1600" dirty="0"/>
          </a:p>
          <a:p>
            <a:r>
              <a:rPr lang="ru-RU" sz="1600" dirty="0" smtClean="0"/>
              <a:t>Более 6 500 стандартов приняты в </a:t>
            </a:r>
            <a:br>
              <a:rPr lang="ru-RU" sz="1600" dirty="0" smtClean="0"/>
            </a:br>
            <a:r>
              <a:rPr lang="ru-RU" sz="1600" dirty="0" smtClean="0"/>
              <a:t>качестве государственных </a:t>
            </a:r>
            <a:br>
              <a:rPr lang="ru-RU" sz="1600" dirty="0" smtClean="0"/>
            </a:br>
            <a:r>
              <a:rPr lang="ru-RU" sz="1600" dirty="0" smtClean="0"/>
              <a:t>за пределами США</a:t>
            </a:r>
            <a:endParaRPr lang="en-GB" sz="1600" dirty="0"/>
          </a:p>
          <a:p>
            <a:r>
              <a:rPr lang="ru-RU" sz="1600" dirty="0" smtClean="0"/>
              <a:t>175 сотрудников</a:t>
            </a:r>
            <a:endParaRPr lang="en-GB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327000" y="3879000"/>
            <a:ext cx="2205000" cy="2205000"/>
          </a:xfrm>
          <a:prstGeom prst="rect">
            <a:avLst/>
          </a:prstGeom>
          <a:solidFill>
            <a:srgbClr val="2D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en-GB" sz="2800" b="1" dirty="0" smtClean="0"/>
              <a:t>30 000</a:t>
            </a:r>
          </a:p>
          <a:p>
            <a:r>
              <a:rPr lang="ru-RU" sz="2800" b="1" dirty="0" smtClean="0"/>
              <a:t>членов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182000" y="2529000"/>
            <a:ext cx="1350000" cy="135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en-GB" b="1" dirty="0" smtClean="0"/>
              <a:t>140 </a:t>
            </a:r>
            <a:r>
              <a:rPr lang="ru-RU" b="1" dirty="0" smtClean="0"/>
              <a:t>стран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4212000" y="4374000"/>
            <a:ext cx="1710000" cy="171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en-GB" sz="2000" b="1" dirty="0" smtClean="0"/>
              <a:t>12 500+ </a:t>
            </a:r>
            <a:r>
              <a:rPr lang="ru-RU" sz="2000" b="1" dirty="0" smtClean="0"/>
              <a:t>стандартов</a:t>
            </a:r>
            <a:endParaRPr lang="en-GB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627000" y="5499000"/>
            <a:ext cx="585000" cy="585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7182000" y="2079000"/>
            <a:ext cx="450000" cy="45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00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24, 2014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ASTM Compass: Accessing Digital Library, Standards, Training and More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 где используются материалы </a:t>
            </a:r>
            <a:r>
              <a:rPr lang="en-US" dirty="0" smtClean="0"/>
              <a:t>ASTM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8546700" cy="47251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самых разных отраслях промышленности</a:t>
            </a:r>
            <a:endParaRPr lang="en-GB" sz="1600" dirty="0"/>
          </a:p>
          <a:p>
            <a:r>
              <a:rPr lang="ru-RU" sz="1600" dirty="0" smtClean="0"/>
              <a:t>В тысячах компаний. Материалы по всем основным инженерным дисциплинам</a:t>
            </a:r>
            <a:endParaRPr lang="en-GB" sz="1600" dirty="0"/>
          </a:p>
          <a:p>
            <a:r>
              <a:rPr lang="ru-RU" sz="1600" dirty="0" smtClean="0"/>
              <a:t>В большинстве стран мира</a:t>
            </a:r>
            <a:endParaRPr lang="en-GB" sz="1600" dirty="0"/>
          </a:p>
          <a:p>
            <a:r>
              <a:rPr lang="ru-RU" sz="1600" dirty="0" smtClean="0"/>
              <a:t>В частных фирмах, в госструктурах, в образовательных</a:t>
            </a:r>
            <a:br>
              <a:rPr lang="ru-RU" sz="1600" dirty="0" smtClean="0"/>
            </a:br>
            <a:r>
              <a:rPr lang="ru-RU" sz="1600" dirty="0" smtClean="0"/>
              <a:t>и научных учреждениях</a:t>
            </a:r>
            <a:endParaRPr lang="en-GB" sz="1600" dirty="0"/>
          </a:p>
          <a:p>
            <a:r>
              <a:rPr lang="en-US" sz="1600" dirty="0" smtClean="0"/>
              <a:t>ASTM </a:t>
            </a:r>
            <a:r>
              <a:rPr lang="ru-RU" sz="1600" dirty="0" smtClean="0"/>
              <a:t>не устанавливает обязательность своих стандартов</a:t>
            </a:r>
            <a:endParaRPr lang="en-GB" sz="1600" dirty="0"/>
          </a:p>
          <a:p>
            <a:r>
              <a:rPr lang="ru-RU" sz="1600" dirty="0" smtClean="0"/>
              <a:t>Стандарты </a:t>
            </a:r>
            <a:r>
              <a:rPr lang="en-US" sz="1600" dirty="0" smtClean="0"/>
              <a:t>ASTM </a:t>
            </a:r>
            <a:r>
              <a:rPr lang="ru-RU" sz="1600" dirty="0" smtClean="0"/>
              <a:t>часто принимаются национальными </a:t>
            </a:r>
            <a:br>
              <a:rPr lang="ru-RU" sz="1600" dirty="0" smtClean="0"/>
            </a:br>
            <a:r>
              <a:rPr lang="ru-RU" sz="1600" dirty="0" smtClean="0"/>
              <a:t>органами по стандартизации (87 МОВ)</a:t>
            </a:r>
            <a:endParaRPr lang="en-GB" sz="1600" dirty="0"/>
          </a:p>
          <a:p>
            <a:r>
              <a:rPr lang="ru-RU" sz="1600" dirty="0" smtClean="0"/>
              <a:t>На стандарты </a:t>
            </a:r>
            <a:r>
              <a:rPr lang="en-US" sz="1600" dirty="0" smtClean="0"/>
              <a:t>ASTM </a:t>
            </a:r>
            <a:r>
              <a:rPr lang="ru-RU" sz="1600" dirty="0" smtClean="0"/>
              <a:t>ссылаются другие стандарты</a:t>
            </a:r>
            <a:endParaRPr lang="en-GB" sz="1600" dirty="0"/>
          </a:p>
          <a:p>
            <a:r>
              <a:rPr lang="ru-RU" sz="1600" dirty="0" smtClean="0"/>
              <a:t>Стандарты </a:t>
            </a:r>
            <a:r>
              <a:rPr lang="en-US" sz="1600" dirty="0" smtClean="0"/>
              <a:t>ASTM </a:t>
            </a:r>
            <a:r>
              <a:rPr lang="ru-RU" sz="1600" dirty="0" smtClean="0"/>
              <a:t>используются фирмами для </a:t>
            </a:r>
            <a:br>
              <a:rPr lang="ru-RU" sz="1600" dirty="0" smtClean="0"/>
            </a:br>
            <a:r>
              <a:rPr lang="ru-RU" sz="1600" dirty="0" smtClean="0"/>
              <a:t>разработки внутренних стандартов, </a:t>
            </a:r>
            <a:br>
              <a:rPr lang="ru-RU" sz="1600" dirty="0" smtClean="0"/>
            </a:br>
            <a:r>
              <a:rPr lang="ru-RU" sz="1600" dirty="0" smtClean="0"/>
              <a:t>стандартов предприятия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6327000" y="3879000"/>
            <a:ext cx="2205000" cy="2205000"/>
          </a:xfrm>
          <a:prstGeom prst="rect">
            <a:avLst/>
          </a:prstGeom>
          <a:solidFill>
            <a:srgbClr val="2D4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ru-RU" sz="2000" b="1" dirty="0" smtClean="0"/>
              <a:t>Тысячи компаний и предприятий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182000" y="2529000"/>
            <a:ext cx="1350000" cy="135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en-GB" b="1" dirty="0" smtClean="0"/>
              <a:t>87 </a:t>
            </a:r>
            <a:br>
              <a:rPr lang="en-GB" b="1" dirty="0" smtClean="0"/>
            </a:br>
            <a:r>
              <a:rPr lang="ru-RU" b="1" dirty="0" smtClean="0"/>
              <a:t>МОВ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5877000" y="3879000"/>
            <a:ext cx="450000" cy="45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11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October 24, 2014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ASTM Compass: Accessing Digital Library, Standards, Training and More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ASTM</a:t>
            </a:r>
            <a:r>
              <a:rPr lang="ru-RU" dirty="0" smtClean="0"/>
              <a:t> </a:t>
            </a:r>
            <a:r>
              <a:rPr lang="en-US" dirty="0" smtClean="0"/>
              <a:t>International </a:t>
            </a:r>
            <a:r>
              <a:rPr lang="ru-RU" dirty="0" smtClean="0"/>
              <a:t>– международная организация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45300" y="1493839"/>
            <a:ext cx="6026700" cy="47251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Философия </a:t>
            </a:r>
            <a:r>
              <a:rPr lang="en-US" sz="1600" dirty="0" smtClean="0"/>
              <a:t>ASTM – </a:t>
            </a:r>
            <a:r>
              <a:rPr lang="ru-RU" sz="1600" dirty="0" smtClean="0"/>
              <a:t>работа в духе открытости и </a:t>
            </a:r>
            <a:r>
              <a:rPr lang="ru-RU" sz="1600" dirty="0" err="1" smtClean="0"/>
              <a:t>мультикультурализма</a:t>
            </a:r>
            <a:endParaRPr lang="en-GB" sz="1600" dirty="0"/>
          </a:p>
          <a:p>
            <a:r>
              <a:rPr lang="ru-RU" sz="1600" dirty="0" smtClean="0"/>
              <a:t>По членам </a:t>
            </a:r>
            <a:r>
              <a:rPr lang="en-US" sz="1600" dirty="0" smtClean="0"/>
              <a:t>ASTM </a:t>
            </a:r>
            <a:r>
              <a:rPr lang="ru-RU" sz="1600" dirty="0" smtClean="0"/>
              <a:t>можно изучать географию</a:t>
            </a:r>
            <a:endParaRPr lang="en-GB" sz="1600" dirty="0"/>
          </a:p>
          <a:p>
            <a:r>
              <a:rPr lang="ru-RU" sz="1600" dirty="0" smtClean="0"/>
              <a:t>Стандарты </a:t>
            </a:r>
            <a:r>
              <a:rPr lang="en-US" sz="1600" dirty="0" smtClean="0"/>
              <a:t>ASTM </a:t>
            </a:r>
            <a:r>
              <a:rPr lang="ru-RU" sz="1600" dirty="0" smtClean="0"/>
              <a:t>используются почти во всех странах мира</a:t>
            </a:r>
            <a:endParaRPr lang="en-GB" sz="1600" dirty="0"/>
          </a:p>
          <a:p>
            <a:r>
              <a:rPr lang="ru-RU" sz="1600" dirty="0" smtClean="0"/>
              <a:t>Более 51% продаж </a:t>
            </a:r>
            <a:r>
              <a:rPr lang="en-US" sz="1600" dirty="0" smtClean="0"/>
              <a:t>ASTM </a:t>
            </a:r>
            <a:r>
              <a:rPr lang="ru-RU" sz="1600" dirty="0" smtClean="0"/>
              <a:t>осуществляется за пределами США</a:t>
            </a:r>
            <a:endParaRPr lang="en-GB" sz="1600" dirty="0"/>
          </a:p>
          <a:p>
            <a:r>
              <a:rPr lang="en-US" sz="1600" dirty="0" smtClean="0"/>
              <a:t>ASTM </a:t>
            </a:r>
            <a:r>
              <a:rPr lang="ru-RU" sz="1600" dirty="0" smtClean="0"/>
              <a:t>соответствует всем требования ВТО/ТБТ</a:t>
            </a:r>
            <a:endParaRPr lang="en-GB" sz="1600" dirty="0"/>
          </a:p>
          <a:p>
            <a:r>
              <a:rPr lang="ru-RU" sz="1600" dirty="0" smtClean="0"/>
              <a:t>Стандарты </a:t>
            </a:r>
            <a:r>
              <a:rPr lang="en-US" sz="1600" dirty="0" smtClean="0"/>
              <a:t>ASTM </a:t>
            </a:r>
            <a:r>
              <a:rPr lang="ru-RU" sz="1600" dirty="0" smtClean="0"/>
              <a:t>разрабатываются организацией, чей головной офис находится в США, но не надо думать о стандартах </a:t>
            </a:r>
            <a:r>
              <a:rPr lang="en-US" sz="1600" dirty="0" smtClean="0"/>
              <a:t>ASTM </a:t>
            </a:r>
            <a:r>
              <a:rPr lang="ru-RU" sz="1600" dirty="0" smtClean="0"/>
              <a:t>исключительно как об американских</a:t>
            </a:r>
            <a:endParaRPr lang="en-GB" sz="1600" dirty="0" smtClean="0"/>
          </a:p>
          <a:p>
            <a:r>
              <a:rPr lang="ru-RU" sz="1600" dirty="0" smtClean="0"/>
              <a:t>Прочные партнёрские отношения с </a:t>
            </a:r>
            <a:r>
              <a:rPr lang="ru-RU" sz="1600" dirty="0" err="1" smtClean="0"/>
              <a:t>Росстандартом</a:t>
            </a:r>
            <a:endParaRPr lang="en-GB" sz="1600" dirty="0" smtClean="0"/>
          </a:p>
          <a:p>
            <a:r>
              <a:rPr lang="ru-RU" sz="1600" dirty="0" smtClean="0"/>
              <a:t>Партнёрские отношения с национальными органами по стандартизации многих европейских стран</a:t>
            </a:r>
            <a:endParaRPr lang="en-GB" sz="1600" dirty="0" smtClean="0"/>
          </a:p>
          <a:p>
            <a:r>
              <a:rPr lang="ru-RU" sz="1600" dirty="0" smtClean="0"/>
              <a:t>Партнёрские отношения с ИСО (совместная </a:t>
            </a:r>
            <a:br>
              <a:rPr lang="ru-RU" sz="1600" dirty="0" smtClean="0"/>
            </a:br>
            <a:r>
              <a:rPr lang="ru-RU" sz="1600" dirty="0" smtClean="0"/>
              <a:t>разработка стандартов во многих областях)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6327000" y="3879000"/>
            <a:ext cx="2205000" cy="22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r>
              <a:rPr lang="ru-RU" sz="2000" b="1" dirty="0" smtClean="0"/>
              <a:t>Более</a:t>
            </a:r>
            <a:r>
              <a:rPr lang="en-GB" sz="2000" b="1" dirty="0" smtClean="0"/>
              <a:t> 51%</a:t>
            </a:r>
            <a:r>
              <a:rPr lang="ru-RU" sz="2000" b="1" dirty="0" smtClean="0"/>
              <a:t> продаж </a:t>
            </a:r>
            <a:r>
              <a:rPr lang="en-US" sz="2000" b="1" dirty="0" smtClean="0"/>
              <a:t>ASTM</a:t>
            </a:r>
            <a:r>
              <a:rPr lang="ru-RU" sz="2000" b="1" dirty="0" smtClean="0"/>
              <a:t> – за пределами США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7722000" y="3069000"/>
            <a:ext cx="810000" cy="81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5787000" y="5544000"/>
            <a:ext cx="540000" cy="54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72000" bIns="72000" rtlCol="0" anchor="t"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23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последние 30 месяцев в мире </a:t>
            </a:r>
            <a:r>
              <a:rPr lang="ru-RU" dirty="0"/>
              <a:t>произошло</a:t>
            </a:r>
            <a:r>
              <a:rPr lang="ru-RU" dirty="0" smtClean="0"/>
              <a:t> много чего нового – в «мире стандартов» тоже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35652" y="1601173"/>
            <a:ext cx="7260396" cy="30428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Новая платформа </a:t>
            </a:r>
            <a:r>
              <a:rPr lang="en-US" sz="2100" dirty="0" smtClean="0"/>
              <a:t>ASTM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XML, </a:t>
            </a:r>
            <a:r>
              <a:rPr lang="ru-RU" sz="2100" dirty="0" smtClean="0"/>
              <a:t>семантический поиск и другие функции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Общие форматы данных и функциональная совеместимость (например, </a:t>
            </a:r>
            <a:r>
              <a:rPr lang="en-US" sz="2100" dirty="0" smtClean="0"/>
              <a:t>API </a:t>
            </a:r>
            <a:r>
              <a:rPr lang="ru-RU" sz="2100" dirty="0" smtClean="0"/>
              <a:t>и </a:t>
            </a:r>
            <a:r>
              <a:rPr lang="en-US" sz="2100" dirty="0" smtClean="0"/>
              <a:t>ASTM </a:t>
            </a:r>
            <a:r>
              <a:rPr lang="ru-RU" sz="2100" dirty="0" smtClean="0"/>
              <a:t>на платформе </a:t>
            </a:r>
            <a:r>
              <a:rPr lang="en-US" sz="2100" dirty="0" smtClean="0"/>
              <a:t>Compass</a:t>
            </a:r>
            <a:r>
              <a:rPr lang="ru-RU" sz="2100" dirty="0" smtClean="0"/>
              <a:t>)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Стандарты как данные – машиночитаемые данные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Более широкое использование американских стандартов в ИСО/МЭК</a:t>
            </a:r>
            <a:endParaRPr lang="en-US" sz="21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5" name="Picture 14" descr="compass_desktop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41" y="4288221"/>
            <a:ext cx="2044489" cy="1802876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/>
        </p:nvSpPr>
        <p:spPr>
          <a:xfrm>
            <a:off x="3222000" y="2844001"/>
            <a:ext cx="2745000" cy="2565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kern="1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3222000" y="3054900"/>
            <a:ext cx="2745000" cy="779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000" kern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3"/>
            <a:endParaRPr lang="en-US" sz="1000" kern="1200" dirty="0"/>
          </a:p>
        </p:txBody>
      </p:sp>
      <p:sp>
        <p:nvSpPr>
          <p:cNvPr id="19" name="Content Placeholder 4"/>
          <p:cNvSpPr>
            <a:spLocks noGrp="1"/>
          </p:cNvSpPr>
          <p:nvPr/>
        </p:nvSpPr>
        <p:spPr>
          <a:xfrm>
            <a:off x="3225764" y="3730647"/>
            <a:ext cx="2745000" cy="9133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 smtClean="0"/>
          </a:p>
          <a:p>
            <a:pPr marL="0" lvl="2" indent="0">
              <a:buNone/>
            </a:pPr>
            <a:endParaRPr lang="en-US" sz="1400" kern="1200" dirty="0" smtClean="0"/>
          </a:p>
          <a:p>
            <a:pPr lvl="3"/>
            <a:endParaRPr lang="en-US" sz="1000" kern="1200" dirty="0"/>
          </a:p>
        </p:txBody>
      </p:sp>
    </p:spTree>
    <p:extLst>
      <p:ext uri="{BB962C8B-B14F-4D97-AF65-F5344CB8AC3E}">
        <p14:creationId xmlns:p14="http://schemas.microsoft.com/office/powerpoint/2010/main" val="2677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7" y="323850"/>
            <a:ext cx="7049037" cy="765150"/>
          </a:xfrm>
        </p:spPr>
        <p:txBody>
          <a:bodyPr>
            <a:normAutofit fontScale="90000"/>
          </a:bodyPr>
          <a:lstStyle/>
          <a:p>
            <a:r>
              <a:rPr lang="az-Cyrl-AZ" dirty="0" smtClean="0"/>
              <a:t>Компас </a:t>
            </a:r>
            <a:r>
              <a:rPr lang="en-US" dirty="0" smtClean="0"/>
              <a:t>ASTM</a:t>
            </a:r>
            <a:r>
              <a:rPr lang="en-US" smtClean="0"/>
              <a:t/>
            </a:r>
            <a:br>
              <a:rPr lang="en-US" smtClean="0"/>
            </a:br>
            <a:r>
              <a:rPr lang="ru-RU" sz="1800" smtClean="0"/>
              <a:t>Портал </a:t>
            </a:r>
            <a:r>
              <a:rPr lang="ru-RU" sz="1800" dirty="0" smtClean="0"/>
              <a:t>для доступа к стандартам, техническим статьям, обучению и ко многому другому, настроенный специально для Вас.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Cyrl-AZ" smtClean="0">
                <a:solidFill>
                  <a:srgbClr val="6A6A6A"/>
                </a:solidFill>
              </a:rPr>
              <a:t>7 шагов 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7</a:t>
            </a:fld>
            <a:endParaRPr lang="en-GB">
              <a:solidFill>
                <a:srgbClr val="6A6A6A"/>
              </a:solidFill>
            </a:endParaRPr>
          </a:p>
        </p:txBody>
      </p:sp>
      <p:pic>
        <p:nvPicPr>
          <p:cNvPr id="7" name="Picture 6" descr="Portal_Laptop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92350" y="1179000"/>
            <a:ext cx="9119350" cy="5445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7555" y="1775570"/>
            <a:ext cx="5993206" cy="383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5" r="12927" b="13862"/>
          <a:stretch/>
        </p:blipFill>
        <p:spPr bwMode="auto">
          <a:xfrm>
            <a:off x="6633454" y="1792605"/>
            <a:ext cx="943291" cy="3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9" y="323850"/>
            <a:ext cx="6827938" cy="855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Официальное использование и распространение стандартов </a:t>
            </a:r>
            <a:r>
              <a:rPr lang="en-US" dirty="0" smtClean="0"/>
              <a:t>ASTM </a:t>
            </a:r>
            <a:r>
              <a:rPr lang="ru-RU" dirty="0" smtClean="0"/>
              <a:t>в России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35653" y="1442545"/>
            <a:ext cx="7157919" cy="4532585"/>
          </a:xfrm>
        </p:spPr>
        <p:txBody>
          <a:bodyPr>
            <a:normAutofit fontScale="3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 smtClean="0"/>
              <a:t>Принятие стандартов </a:t>
            </a:r>
            <a:r>
              <a:rPr lang="en-US" sz="5500" dirty="0" smtClean="0"/>
              <a:t>ASTM </a:t>
            </a:r>
            <a:r>
              <a:rPr lang="ru-RU" sz="5500" dirty="0" smtClean="0"/>
              <a:t>в качестве ГОСТ Р разрешается (и приветствуется!) </a:t>
            </a:r>
            <a:endParaRPr lang="en-US" sz="55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 smtClean="0"/>
              <a:t>Стандартинформ курирует/контролирует данный процесс</a:t>
            </a:r>
            <a:endParaRPr lang="en-US" sz="55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500" dirty="0" smtClean="0"/>
              <a:t>ASTM </a:t>
            </a:r>
            <a:r>
              <a:rPr lang="ru-RU" sz="5500" dirty="0" smtClean="0"/>
              <a:t>соответствует всем правилам ВТО. Органы власти в странах определяют официальный статус и применение</a:t>
            </a:r>
            <a:endParaRPr lang="en-US" sz="55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 smtClean="0"/>
              <a:t>«Официальный перевод» на русский через Интерстандарт. </a:t>
            </a:r>
            <a:r>
              <a:rPr lang="en-US" sz="5500" dirty="0" smtClean="0"/>
              <a:t>ASTM </a:t>
            </a:r>
            <a:r>
              <a:rPr lang="ru-RU" sz="5500" dirty="0" smtClean="0"/>
              <a:t>выдаёт лицензии на такие переводы или на переводы для использования внутри предприятия (но опять же, это должно осуществляться по лицензии)</a:t>
            </a:r>
            <a:endParaRPr lang="en-US" sz="55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500" dirty="0" smtClean="0"/>
              <a:t>Официальные дистртбьютеры стандартов </a:t>
            </a:r>
            <a:r>
              <a:rPr lang="en-US" sz="5500" dirty="0" smtClean="0"/>
              <a:t>ASTM</a:t>
            </a:r>
            <a:r>
              <a:rPr lang="ru-RU" sz="5500" dirty="0" smtClean="0"/>
              <a:t> (которые защищены авторским правом!)</a:t>
            </a:r>
            <a:r>
              <a:rPr lang="en-US" sz="5500" dirty="0" smtClean="0"/>
              <a:t> </a:t>
            </a:r>
            <a:r>
              <a:rPr lang="ru-RU" sz="5500" dirty="0" smtClean="0"/>
              <a:t>в России</a:t>
            </a:r>
            <a:endParaRPr lang="ru-RU" sz="4900" dirty="0" smtClean="0"/>
          </a:p>
          <a:p>
            <a:pPr marL="868363" lvl="1" indent="-685800"/>
            <a:r>
              <a:rPr lang="ru-RU" sz="4900" dirty="0" smtClean="0"/>
              <a:t>Интерстандарт</a:t>
            </a:r>
          </a:p>
          <a:p>
            <a:pPr marL="868363" lvl="1" indent="-685800"/>
            <a:r>
              <a:rPr lang="ru-RU" sz="4900" dirty="0" smtClean="0"/>
              <a:t>Стандартинформ</a:t>
            </a:r>
          </a:p>
          <a:p>
            <a:pPr marL="868363" lvl="1" indent="-685800"/>
            <a:r>
              <a:rPr lang="ru-RU" sz="4900" dirty="0" smtClean="0"/>
              <a:t>Кодекс</a:t>
            </a:r>
          </a:p>
          <a:p>
            <a:pPr marL="868363" lvl="1" indent="-685800"/>
            <a:r>
              <a:rPr lang="ru-RU" sz="4900" dirty="0" smtClean="0"/>
              <a:t>Нормдокс</a:t>
            </a:r>
          </a:p>
          <a:p>
            <a:pPr lvl="1" indent="0">
              <a:buNone/>
            </a:pPr>
            <a:r>
              <a:rPr lang="ru-RU" sz="4900" dirty="0" smtClean="0"/>
              <a:t>                        ......и никто другой!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5" name="Picture 14" descr="compass_desktop_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2" y="5186854"/>
            <a:ext cx="1319275" cy="1353559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/>
        </p:nvSpPr>
        <p:spPr>
          <a:xfrm>
            <a:off x="3222000" y="2844001"/>
            <a:ext cx="2745000" cy="2565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kern="1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3225764" y="3054900"/>
            <a:ext cx="2745000" cy="779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000" kern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3"/>
            <a:endParaRPr lang="en-US" sz="1000" kern="1200" dirty="0"/>
          </a:p>
        </p:txBody>
      </p:sp>
      <p:sp>
        <p:nvSpPr>
          <p:cNvPr id="19" name="Content Placeholder 4"/>
          <p:cNvSpPr>
            <a:spLocks noGrp="1"/>
          </p:cNvSpPr>
          <p:nvPr/>
        </p:nvSpPr>
        <p:spPr>
          <a:xfrm>
            <a:off x="3225764" y="3730647"/>
            <a:ext cx="2745000" cy="9133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 smtClean="0"/>
          </a:p>
          <a:p>
            <a:pPr marL="0" lvl="2" indent="0">
              <a:buNone/>
            </a:pPr>
            <a:endParaRPr lang="en-US" sz="1400" kern="1200" dirty="0" smtClean="0"/>
          </a:p>
          <a:p>
            <a:pPr lvl="3"/>
            <a:endParaRPr lang="en-US" sz="1000" kern="1200" dirty="0"/>
          </a:p>
        </p:txBody>
      </p:sp>
    </p:spTree>
    <p:extLst>
      <p:ext uri="{BB962C8B-B14F-4D97-AF65-F5344CB8AC3E}">
        <p14:creationId xmlns:p14="http://schemas.microsoft.com/office/powerpoint/2010/main" val="2677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76" y="323850"/>
            <a:ext cx="6835821" cy="855150"/>
          </a:xfrm>
        </p:spPr>
        <p:txBody>
          <a:bodyPr/>
          <a:lstStyle/>
          <a:p>
            <a:r>
              <a:rPr lang="ru-RU" dirty="0" smtClean="0"/>
              <a:t>Переводы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35655" y="1601174"/>
            <a:ext cx="7410166" cy="33413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Правила постоянно меняются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«Официальный» статус, признаваемый российскими гос. органами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Регистрация в системе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Перевод для местного/внутрефирменного использования</a:t>
            </a:r>
            <a:endParaRPr lang="en-US" sz="2100" dirty="0" smtClean="0"/>
          </a:p>
          <a:p>
            <a:pPr lvl="2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- ASTM </a:t>
            </a:r>
            <a:r>
              <a:rPr lang="ru-RU" sz="1600" dirty="0" smtClean="0"/>
              <a:t>или партнёры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Официальные версии в юридическом/правовом понимании</a:t>
            </a:r>
            <a:endParaRPr lang="en-US" sz="2100" dirty="0" smtClean="0"/>
          </a:p>
          <a:p>
            <a:endParaRPr lang="en-US" sz="21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5" name="Picture 14" descr="compass_desktop_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76" y="4855778"/>
            <a:ext cx="1658233" cy="1416621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/>
        </p:nvSpPr>
        <p:spPr>
          <a:xfrm>
            <a:off x="3222000" y="2844001"/>
            <a:ext cx="2745000" cy="2565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kern="1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3111642" y="4784988"/>
            <a:ext cx="2745000" cy="779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000" kern="12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3"/>
            <a:endParaRPr lang="en-US" sz="1000" kern="1200" dirty="0"/>
          </a:p>
        </p:txBody>
      </p:sp>
      <p:sp>
        <p:nvSpPr>
          <p:cNvPr id="19" name="Content Placeholder 4"/>
          <p:cNvSpPr>
            <a:spLocks noGrp="1"/>
          </p:cNvSpPr>
          <p:nvPr/>
        </p:nvSpPr>
        <p:spPr>
          <a:xfrm>
            <a:off x="3225764" y="3730647"/>
            <a:ext cx="2745000" cy="9133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 smtClean="0"/>
          </a:p>
          <a:p>
            <a:pPr marL="0" lvl="2" indent="0">
              <a:buNone/>
            </a:pPr>
            <a:endParaRPr lang="en-US" sz="1400" kern="1200" dirty="0" smtClean="0"/>
          </a:p>
          <a:p>
            <a:pPr lvl="3"/>
            <a:endParaRPr lang="en-US" sz="1000" kern="1200" dirty="0"/>
          </a:p>
        </p:txBody>
      </p:sp>
    </p:spTree>
    <p:extLst>
      <p:ext uri="{BB962C8B-B14F-4D97-AF65-F5344CB8AC3E}">
        <p14:creationId xmlns:p14="http://schemas.microsoft.com/office/powerpoint/2010/main" val="2677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M 2015 Template">
  <a:themeElements>
    <a:clrScheme name="ASTM">
      <a:dk1>
        <a:srgbClr val="6A6A6A"/>
      </a:dk1>
      <a:lt1>
        <a:sysClr val="window" lastClr="FFFFFF"/>
      </a:lt1>
      <a:dk2>
        <a:srgbClr val="6A6A6A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6A6A6A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5040</TotalTime>
  <Words>596</Words>
  <Application>Microsoft Office PowerPoint</Application>
  <PresentationFormat>On-screen Show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ASTM 2015 Template</vt:lpstr>
      <vt:lpstr>PowerPoint Presentation</vt:lpstr>
      <vt:lpstr>Обзор</vt:lpstr>
      <vt:lpstr>ASTM International в числах</vt:lpstr>
      <vt:lpstr>Как и где используются материалы ASTM</vt:lpstr>
      <vt:lpstr>ASTM International – международная организация</vt:lpstr>
      <vt:lpstr>За последние 30 месяцев в мире произошло много чего нового – в «мире стандартов» тоже</vt:lpstr>
      <vt:lpstr>Компас ASTM Портал для доступа к стандартам, техническим статьям, обучению и ко многому другому, настроенный специально для Вас. </vt:lpstr>
      <vt:lpstr>Официальное использование и распространение стандартов ASTM в России</vt:lpstr>
      <vt:lpstr>Переводы</vt:lpstr>
      <vt:lpstr>Участие в деятельности ASTM</vt:lpstr>
      <vt:lpstr>Сертификация и обучение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Pace, John</cp:lastModifiedBy>
  <cp:revision>372</cp:revision>
  <cp:lastPrinted>2016-05-27T01:35:58Z</cp:lastPrinted>
  <dcterms:created xsi:type="dcterms:W3CDTF">2014-06-18T16:43:44Z</dcterms:created>
  <dcterms:modified xsi:type="dcterms:W3CDTF">2017-05-23T06:50:13Z</dcterms:modified>
</cp:coreProperties>
</file>