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6" r:id="rId1"/>
  </p:sldMasterIdLst>
  <p:notesMasterIdLst>
    <p:notesMasterId r:id="rId22"/>
  </p:notesMasterIdLst>
  <p:handoutMasterIdLst>
    <p:handoutMasterId r:id="rId23"/>
  </p:handoutMasterIdLst>
  <p:sldIdLst>
    <p:sldId id="263" r:id="rId2"/>
    <p:sldId id="264" r:id="rId3"/>
    <p:sldId id="290" r:id="rId4"/>
    <p:sldId id="293" r:id="rId5"/>
    <p:sldId id="303" r:id="rId6"/>
    <p:sldId id="267" r:id="rId7"/>
    <p:sldId id="315" r:id="rId8"/>
    <p:sldId id="268" r:id="rId9"/>
    <p:sldId id="317" r:id="rId10"/>
    <p:sldId id="270" r:id="rId11"/>
    <p:sldId id="330" r:id="rId12"/>
    <p:sldId id="271" r:id="rId13"/>
    <p:sldId id="319" r:id="rId14"/>
    <p:sldId id="321" r:id="rId15"/>
    <p:sldId id="324" r:id="rId16"/>
    <p:sldId id="420" r:id="rId17"/>
    <p:sldId id="273" r:id="rId18"/>
    <p:sldId id="422" r:id="rId19"/>
    <p:sldId id="423" r:id="rId20"/>
    <p:sldId id="287" r:id="rId21"/>
  </p:sldIdLst>
  <p:sldSz cx="9144000" cy="6858000" type="screen4x3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849"/>
    <a:srgbClr val="FFCF1E"/>
    <a:srgbClr val="FFCF38"/>
    <a:srgbClr val="E31B23"/>
    <a:srgbClr val="625C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304" autoAdjust="0"/>
  </p:normalViewPr>
  <p:slideViewPr>
    <p:cSldViewPr snapToGrid="0" snapToObjects="1" showGuides="1">
      <p:cViewPr>
        <p:scale>
          <a:sx n="70" d="100"/>
          <a:sy n="70" d="100"/>
        </p:scale>
        <p:origin x="-2802" y="-786"/>
      </p:cViewPr>
      <p:guideLst>
        <p:guide orient="horz" pos="1069"/>
        <p:guide pos="44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70" d="100"/>
          <a:sy n="70" d="100"/>
        </p:scale>
        <p:origin x="-2814" y="-90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Licensees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cat>
            <c:strRef>
              <c:f>Sheet1!$A$2:$A$11</c:f>
              <c:strCache>
                <c:ptCount val="10"/>
                <c:pt idx="0">
                  <c:v>Азиатско-Тихоокеанский регион</c:v>
                </c:pt>
                <c:pt idx="1">
                  <c:v>Северная Америка</c:v>
                </c:pt>
                <c:pt idx="2">
                  <c:v>Европа</c:v>
                </c:pt>
                <c:pt idx="3">
                  <c:v>Южная Азия</c:v>
                </c:pt>
                <c:pt idx="4">
                  <c:v>Юго-Восточная Азия</c:v>
                </c:pt>
                <c:pt idx="5">
                  <c:v>Ближний Восток</c:v>
                </c:pt>
                <c:pt idx="6">
                  <c:v>Южная Америка</c:v>
                </c:pt>
                <c:pt idx="7">
                  <c:v>Африка</c:v>
                </c:pt>
                <c:pt idx="8">
                  <c:v>Австралазия</c:v>
                </c:pt>
                <c:pt idx="9">
                  <c:v>Центральная Азия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1746</c:v>
                </c:pt>
                <c:pt idx="1">
                  <c:v>790</c:v>
                </c:pt>
                <c:pt idx="2">
                  <c:v>478</c:v>
                </c:pt>
                <c:pt idx="3">
                  <c:v>244</c:v>
                </c:pt>
                <c:pt idx="4">
                  <c:v>199</c:v>
                </c:pt>
                <c:pt idx="5">
                  <c:v>166</c:v>
                </c:pt>
                <c:pt idx="6">
                  <c:v>124</c:v>
                </c:pt>
                <c:pt idx="7">
                  <c:v>66</c:v>
                </c:pt>
                <c:pt idx="8">
                  <c:v>23</c:v>
                </c:pt>
                <c:pt idx="9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200" baseline="0">
                <a:latin typeface="Arial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200" baseline="0">
                <a:latin typeface="Arial"/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200" baseline="0">
                <a:latin typeface="Arial"/>
              </a:defRPr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sz="1200" baseline="0">
                <a:latin typeface="Arial"/>
              </a:defRPr>
            </a:pPr>
            <a:endParaRPr lang="en-US"/>
          </a:p>
        </c:txPr>
      </c:legendEntry>
      <c:legendEntry>
        <c:idx val="4"/>
        <c:txPr>
          <a:bodyPr/>
          <a:lstStyle/>
          <a:p>
            <a:pPr>
              <a:defRPr sz="1200" baseline="0">
                <a:latin typeface="Arial"/>
              </a:defRPr>
            </a:pPr>
            <a:endParaRPr lang="en-US"/>
          </a:p>
        </c:txPr>
      </c:legendEntry>
      <c:legendEntry>
        <c:idx val="5"/>
        <c:txPr>
          <a:bodyPr/>
          <a:lstStyle/>
          <a:p>
            <a:pPr>
              <a:defRPr sz="1200" baseline="0">
                <a:latin typeface="Arial"/>
              </a:defRPr>
            </a:pPr>
            <a:endParaRPr lang="en-US"/>
          </a:p>
        </c:txPr>
      </c:legendEntry>
      <c:legendEntry>
        <c:idx val="6"/>
        <c:txPr>
          <a:bodyPr/>
          <a:lstStyle/>
          <a:p>
            <a:pPr>
              <a:defRPr sz="1200" baseline="0">
                <a:latin typeface="Arial"/>
              </a:defRPr>
            </a:pPr>
            <a:endParaRPr lang="en-US"/>
          </a:p>
        </c:txPr>
      </c:legendEntry>
      <c:layout>
        <c:manualLayout>
          <c:xMode val="edge"/>
          <c:yMode val="edge"/>
          <c:x val="0.61822726604838507"/>
          <c:y val="3.4679138243259848E-2"/>
          <c:w val="0.38177273395161498"/>
          <c:h val="0.96532086175674015"/>
        </c:manualLayout>
      </c:layout>
      <c:overlay val="0"/>
      <c:txPr>
        <a:bodyPr/>
        <a:lstStyle/>
        <a:p>
          <a:pPr>
            <a:defRPr sz="1200" baseline="0">
              <a:latin typeface="Arial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400" baseline="0" dirty="0" smtClean="0">
                <a:latin typeface="FranklinGotCdITC-Book"/>
              </a:rPr>
              <a:t>Организаторы обучения </a:t>
            </a:r>
          </a:p>
          <a:p>
            <a:pPr>
              <a:defRPr/>
            </a:pPr>
            <a:r>
              <a:rPr lang="en-US" sz="2000" baseline="0" dirty="0" smtClean="0">
                <a:latin typeface="FranklinGotCdITC-Book"/>
              </a:rPr>
              <a:t>74 </a:t>
            </a:r>
            <a:r>
              <a:rPr lang="ru-RU" sz="2000" baseline="0" dirty="0" smtClean="0">
                <a:latin typeface="FranklinGotCdITC-Book"/>
              </a:rPr>
              <a:t>организатора     </a:t>
            </a:r>
            <a:r>
              <a:rPr lang="en-US" sz="2000" baseline="0" dirty="0" smtClean="0">
                <a:latin typeface="FranklinGotCdITC-Book"/>
              </a:rPr>
              <a:t>20</a:t>
            </a:r>
            <a:r>
              <a:rPr lang="ru-RU" sz="2000" baseline="0" dirty="0" smtClean="0">
                <a:latin typeface="FranklinGotCdITC-Book"/>
              </a:rPr>
              <a:t> стран</a:t>
            </a:r>
            <a:endParaRPr lang="en-US" sz="2000" dirty="0">
              <a:latin typeface="FranklinGotCdITC-Book"/>
            </a:endParaRPr>
          </a:p>
        </c:rich>
      </c:tx>
      <c:layout>
        <c:manualLayout>
          <c:xMode val="edge"/>
          <c:yMode val="edge"/>
          <c:x val="0.13365796090540721"/>
          <c:y val="0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Training Providers</c:v>
                </c:pt>
              </c:strCache>
            </c:strRef>
          </c:tx>
          <c:cat>
            <c:strRef>
              <c:f>Sheet1!$A$2:$A$20</c:f>
              <c:strCache>
                <c:ptCount val="19"/>
                <c:pt idx="0">
                  <c:v>США</c:v>
                </c:pt>
                <c:pt idx="1">
                  <c:v>Китай</c:v>
                </c:pt>
                <c:pt idx="2">
                  <c:v>Сингапур</c:v>
                </c:pt>
                <c:pt idx="3">
                  <c:v>ОАЭ</c:v>
                </c:pt>
                <c:pt idx="4">
                  <c:v>Объединенное королевство</c:v>
                </c:pt>
                <c:pt idx="5">
                  <c:v>Аргентина</c:v>
                </c:pt>
                <c:pt idx="6">
                  <c:v>Канада</c:v>
                </c:pt>
                <c:pt idx="7">
                  <c:v>Малайзия</c:v>
                </c:pt>
                <c:pt idx="8">
                  <c:v>Россия</c:v>
                </c:pt>
                <c:pt idx="9">
                  <c:v>Тайланд</c:v>
                </c:pt>
                <c:pt idx="10">
                  <c:v>Австралия</c:v>
                </c:pt>
                <c:pt idx="11">
                  <c:v>Бруней</c:v>
                </c:pt>
                <c:pt idx="12">
                  <c:v>Индия</c:v>
                </c:pt>
                <c:pt idx="13">
                  <c:v>Италия</c:v>
                </c:pt>
                <c:pt idx="14">
                  <c:v>Мексика</c:v>
                </c:pt>
                <c:pt idx="15">
                  <c:v>Нигерия</c:v>
                </c:pt>
                <c:pt idx="16">
                  <c:v>Пакистан</c:v>
                </c:pt>
                <c:pt idx="17">
                  <c:v>Южная Корея</c:v>
                </c:pt>
                <c:pt idx="18">
                  <c:v>Нидерланды</c:v>
                </c:pt>
              </c:strCache>
            </c:strRef>
          </c:cat>
          <c:val>
            <c:numRef>
              <c:f>Sheet1!$B$2:$B$20</c:f>
              <c:numCache>
                <c:formatCode>General</c:formatCode>
                <c:ptCount val="19"/>
                <c:pt idx="0">
                  <c:v>33</c:v>
                </c:pt>
                <c:pt idx="1">
                  <c:v>6</c:v>
                </c:pt>
                <c:pt idx="2">
                  <c:v>6</c:v>
                </c:pt>
                <c:pt idx="3">
                  <c:v>5</c:v>
                </c:pt>
                <c:pt idx="4">
                  <c:v>5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2725554188693788"/>
          <c:y val="2.6381125961480207E-4"/>
          <c:w val="0.372744458113062"/>
          <c:h val="0.99973618874038517"/>
        </c:manualLayout>
      </c:layout>
      <c:overlay val="0"/>
      <c:txPr>
        <a:bodyPr/>
        <a:lstStyle/>
        <a:p>
          <a:pPr>
            <a:defRPr sz="1600" kern="1000" baseline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B39FECD5-40FE-477D-9C1D-B4DC9A666B31}" type="datetimeFigureOut">
              <a:rPr lang="en-US" smtClean="0"/>
              <a:t>5/23/2017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D9C489BB-325D-40D4-AB1B-6A3D5266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3712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BBDB0-194E-4AE7-A638-38FB874AC2C6}" type="datetimeFigureOut">
              <a:rPr lang="ru-RU" smtClean="0"/>
              <a:t>23.05.2017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5B2E76-C663-4E92-ADE2-8D2AC0FCEE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375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Соединенные</a:t>
            </a:r>
            <a:r>
              <a:rPr lang="ru-RU" baseline="0" dirty="0" smtClean="0"/>
              <a:t> штаты</a:t>
            </a:r>
          </a:p>
          <a:p>
            <a:r>
              <a:rPr lang="ru-RU" baseline="0" dirty="0" smtClean="0"/>
              <a:t>Китай</a:t>
            </a:r>
          </a:p>
          <a:p>
            <a:r>
              <a:rPr lang="ru-RU" baseline="0" dirty="0" smtClean="0"/>
              <a:t>Сингапур</a:t>
            </a:r>
          </a:p>
          <a:p>
            <a:r>
              <a:rPr lang="ru-RU" dirty="0" smtClean="0"/>
              <a:t>Объединенные Арабские Эмираты</a:t>
            </a:r>
          </a:p>
          <a:p>
            <a:r>
              <a:rPr lang="ru-RU" dirty="0" smtClean="0"/>
              <a:t>Соединенное Королевство</a:t>
            </a:r>
          </a:p>
          <a:p>
            <a:r>
              <a:rPr lang="ru-RU" dirty="0" smtClean="0"/>
              <a:t>Аргентина</a:t>
            </a:r>
          </a:p>
          <a:p>
            <a:r>
              <a:rPr lang="ru-RU" dirty="0" smtClean="0"/>
              <a:t>Канада</a:t>
            </a:r>
          </a:p>
          <a:p>
            <a:r>
              <a:rPr lang="ru-RU" dirty="0" smtClean="0"/>
              <a:t>Малайзия</a:t>
            </a:r>
          </a:p>
          <a:p>
            <a:r>
              <a:rPr lang="ru-RU" dirty="0" smtClean="0"/>
              <a:t>Россия</a:t>
            </a:r>
          </a:p>
          <a:p>
            <a:r>
              <a:rPr lang="ru-RU" dirty="0" smtClean="0"/>
              <a:t>Таиланд</a:t>
            </a:r>
          </a:p>
          <a:p>
            <a:r>
              <a:rPr lang="ru-RU" dirty="0" smtClean="0"/>
              <a:t>Австралия</a:t>
            </a:r>
          </a:p>
          <a:p>
            <a:r>
              <a:rPr lang="ru-RU" dirty="0" smtClean="0"/>
              <a:t>Бруней</a:t>
            </a:r>
          </a:p>
          <a:p>
            <a:r>
              <a:rPr lang="ru-RU" dirty="0" smtClean="0"/>
              <a:t>Индия</a:t>
            </a:r>
          </a:p>
          <a:p>
            <a:r>
              <a:rPr lang="ru-RU" dirty="0" smtClean="0"/>
              <a:t>Италия</a:t>
            </a:r>
          </a:p>
          <a:p>
            <a:r>
              <a:rPr lang="ru-RU" dirty="0" smtClean="0"/>
              <a:t>Мексика</a:t>
            </a:r>
          </a:p>
          <a:p>
            <a:r>
              <a:rPr lang="ru-RU" dirty="0" smtClean="0"/>
              <a:t>Нигерия</a:t>
            </a:r>
          </a:p>
          <a:p>
            <a:r>
              <a:rPr lang="ru-RU" dirty="0" smtClean="0"/>
              <a:t>Пакистан</a:t>
            </a:r>
          </a:p>
          <a:p>
            <a:r>
              <a:rPr lang="ru-RU" dirty="0" smtClean="0"/>
              <a:t>Южная</a:t>
            </a:r>
            <a:r>
              <a:rPr lang="ru-RU" baseline="0" dirty="0" smtClean="0"/>
              <a:t> Корея</a:t>
            </a:r>
          </a:p>
          <a:p>
            <a:r>
              <a:rPr lang="ru-RU" baseline="0" dirty="0" smtClean="0"/>
              <a:t>Нидерланды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B2E76-C663-4E92-ADE2-8D2AC0FCEE25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279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1011" y="1817266"/>
            <a:ext cx="7065818" cy="2864663"/>
          </a:xfrm>
        </p:spPr>
        <p:txBody>
          <a:bodyPr>
            <a:noAutofit/>
          </a:bodyPr>
          <a:lstStyle>
            <a:lvl1pPr>
              <a:lnSpc>
                <a:spcPct val="70000"/>
              </a:lnSpc>
              <a:defRPr sz="8000" spc="-200">
                <a:latin typeface="Franklin Gothic Medium Cond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2079" y="4518958"/>
            <a:ext cx="7054749" cy="1752600"/>
          </a:xfrm>
        </p:spPr>
        <p:txBody>
          <a:bodyPr>
            <a:normAutofit/>
          </a:bodyPr>
          <a:lstStyle>
            <a:lvl1pPr marL="0" indent="0" algn="l">
              <a:buNone/>
              <a:defRPr sz="3200" spc="-7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99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0">
                <a:latin typeface="Franklin Gothic Medium Cond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BF6642-34CE-874F-A3B3-CE66EF8EED0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5/23/2017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877F84-E9AD-6645-A4AC-539590B5DC2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7438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8300" y="15836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1000" y="15836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111611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 with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>
          <a:xfrm>
            <a:off x="590480" y="241781"/>
            <a:ext cx="7962605" cy="7097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i="0" kern="1200" spc="-80">
                <a:solidFill>
                  <a:srgbClr val="625C4B"/>
                </a:solidFill>
                <a:latin typeface="FranklinGotCdITC-Demi"/>
                <a:ea typeface="+mj-ea"/>
                <a:cs typeface="FranklinGotCdITC-Demi"/>
              </a:defRPr>
            </a:lvl1pPr>
          </a:lstStyle>
          <a:p>
            <a:r>
              <a:rPr lang="en-US" dirty="0" smtClean="0">
                <a:latin typeface="Franklin Gothic Medium Cond" pitchFamily="34" charset="0"/>
              </a:rPr>
              <a:t>CLICK TO EDIT MASTER TITLE STYLE</a:t>
            </a:r>
            <a:endParaRPr lang="en-US" dirty="0">
              <a:latin typeface="Franklin Gothic Medium Cond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590000" y="1641701"/>
            <a:ext cx="4038600" cy="4384210"/>
          </a:xfrm>
        </p:spPr>
        <p:txBody>
          <a:bodyPr/>
          <a:lstStyle>
            <a:lvl1pPr>
              <a:lnSpc>
                <a:spcPct val="80000"/>
              </a:lnSpc>
              <a:defRPr sz="2400" b="0" i="0" spc="-30">
                <a:solidFill>
                  <a:srgbClr val="625C4B"/>
                </a:solidFill>
                <a:latin typeface="FranklinGotCdITC-Demi"/>
                <a:cs typeface="FranklinGotCdITC-Demi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781000" y="1641700"/>
            <a:ext cx="4038600" cy="4384211"/>
          </a:xfrm>
        </p:spPr>
        <p:txBody>
          <a:bodyPr/>
          <a:lstStyle>
            <a:lvl1pPr>
              <a:lnSpc>
                <a:spcPct val="80000"/>
              </a:lnSpc>
              <a:defRPr sz="2400" b="0" i="0">
                <a:solidFill>
                  <a:srgbClr val="625C4B"/>
                </a:solidFill>
                <a:latin typeface="FranklinGotCdITC-Demi"/>
                <a:cs typeface="FranklinGotCdITC-Demi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319192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 with Lar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90480" y="241781"/>
            <a:ext cx="7962605" cy="70971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598300" y="15836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4814888" y="1731963"/>
            <a:ext cx="3738562" cy="418623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752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 with Sma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590480" y="241781"/>
            <a:ext cx="7962605" cy="70971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598300" y="1583600"/>
            <a:ext cx="3850749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781000" y="3776569"/>
            <a:ext cx="3677174" cy="23329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815525" y="1731963"/>
            <a:ext cx="3584549" cy="204460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913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humbn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90480" y="241781"/>
            <a:ext cx="7962605" cy="70971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452993" y="1584520"/>
            <a:ext cx="5100091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698499" y="1731963"/>
            <a:ext cx="2495267" cy="1419823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698500" y="3212388"/>
            <a:ext cx="2495267" cy="1419823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698499" y="4690660"/>
            <a:ext cx="2495267" cy="141982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970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0480" y="241781"/>
            <a:ext cx="7962605" cy="7097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8320" y="1584520"/>
            <a:ext cx="795476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833315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60" r:id="rId3"/>
    <p:sldLayoutId id="2147483662" r:id="rId4"/>
    <p:sldLayoutId id="2147483665" r:id="rId5"/>
    <p:sldLayoutId id="2147483663" r:id="rId6"/>
    <p:sldLayoutId id="2147483664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i="0" kern="1200" spc="-80">
          <a:solidFill>
            <a:srgbClr val="625C4B"/>
          </a:solidFill>
          <a:latin typeface="Franklin Gothic Medium Cond" pitchFamily="34" charset="0"/>
          <a:ea typeface="+mj-ea"/>
          <a:cs typeface="Franklin Gothic Medium Cond" pitchFamily="34" charset="0"/>
        </a:defRPr>
      </a:lvl1pPr>
    </p:titleStyle>
    <p:bodyStyle>
      <a:lvl1pPr marL="0" indent="0" algn="l" defTabSz="457200" rtl="0" eaLnBrk="1" latinLnBrk="0" hangingPunct="1">
        <a:lnSpc>
          <a:spcPct val="110000"/>
        </a:lnSpc>
        <a:spcBef>
          <a:spcPct val="20000"/>
        </a:spcBef>
        <a:buClr>
          <a:srgbClr val="E31B23"/>
        </a:buClr>
        <a:buSzPct val="85000"/>
        <a:buFont typeface="Wingdings" charset="2"/>
        <a:buNone/>
        <a:defRPr sz="2400" b="0" i="0" kern="1200" spc="-50">
          <a:solidFill>
            <a:schemeClr val="tx1"/>
          </a:solidFill>
          <a:latin typeface="FranklinGotCdITC-Book"/>
          <a:ea typeface="+mn-ea"/>
          <a:cs typeface="FranklinGotCdITC-Book"/>
        </a:defRPr>
      </a:lvl1pPr>
      <a:lvl2pPr marL="742950" indent="-285750" algn="l" defTabSz="457200" rtl="0" eaLnBrk="1" latinLnBrk="0" hangingPunct="1">
        <a:lnSpc>
          <a:spcPct val="110000"/>
        </a:lnSpc>
        <a:spcBef>
          <a:spcPct val="20000"/>
        </a:spcBef>
        <a:buClr>
          <a:srgbClr val="E31B23"/>
        </a:buClr>
        <a:buFont typeface="Wingdings" charset="2"/>
        <a:buChar char="§"/>
        <a:defRPr sz="2000" b="0" i="0" kern="1200" spc="-70">
          <a:solidFill>
            <a:schemeClr val="tx1"/>
          </a:solidFill>
          <a:latin typeface="FranklinGotCdITC-Book"/>
          <a:ea typeface="+mn-ea"/>
          <a:cs typeface="FranklinGotCdITC-Book"/>
        </a:defRPr>
      </a:lvl2pPr>
      <a:lvl3pPr marL="1143000" indent="-228600" algn="l" defTabSz="457200" rtl="0" eaLnBrk="1" latinLnBrk="0" hangingPunct="1">
        <a:lnSpc>
          <a:spcPct val="110000"/>
        </a:lnSpc>
        <a:spcBef>
          <a:spcPct val="20000"/>
        </a:spcBef>
        <a:buClr>
          <a:schemeClr val="tx1">
            <a:lumMod val="65000"/>
            <a:lumOff val="35000"/>
          </a:schemeClr>
        </a:buClr>
        <a:buFont typeface="Lucida Grande"/>
        <a:buChar char="–"/>
        <a:defRPr sz="1800" b="0" i="0" kern="1200" spc="-70">
          <a:solidFill>
            <a:schemeClr val="bg1">
              <a:lumMod val="50000"/>
            </a:schemeClr>
          </a:solidFill>
          <a:latin typeface="FranklinGotCdITC-Book"/>
          <a:ea typeface="+mn-ea"/>
          <a:cs typeface="FranklinGotCdITC-Book"/>
        </a:defRPr>
      </a:lvl3pPr>
      <a:lvl4pPr marL="1600200" indent="-228600" algn="l" defTabSz="457200" rtl="0" eaLnBrk="1" latinLnBrk="0" hangingPunct="1">
        <a:lnSpc>
          <a:spcPct val="110000"/>
        </a:lnSpc>
        <a:spcBef>
          <a:spcPct val="20000"/>
        </a:spcBef>
        <a:buFont typeface="Arial"/>
        <a:buChar char="–"/>
        <a:defRPr sz="1600" b="0" i="0" kern="1200" spc="-70">
          <a:solidFill>
            <a:schemeClr val="bg1">
              <a:lumMod val="50000"/>
            </a:schemeClr>
          </a:solidFill>
          <a:latin typeface="FranklinGotCdITC-Book"/>
          <a:ea typeface="+mn-ea"/>
          <a:cs typeface="FranklinGotCdITC-Book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 spc="-70">
          <a:solidFill>
            <a:schemeClr val="tx1"/>
          </a:solidFill>
          <a:latin typeface="FranklinGotCdITC-Book"/>
          <a:ea typeface="+mn-ea"/>
          <a:cs typeface="FranklinGotCdITC-Book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mahonl@api.org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pi.org/products-and-services/standards/committee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2470" y="1711865"/>
            <a:ext cx="7406923" cy="217965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4800" spc="0" dirty="0" smtClean="0">
                <a:cs typeface="FranklinGotCdITC-Demi"/>
              </a:rPr>
              <a:t>Глобальное значение.</a:t>
            </a:r>
            <a:br>
              <a:rPr lang="ru-RU" sz="4800" spc="0" dirty="0" smtClean="0">
                <a:cs typeface="FranklinGotCdITC-Demi"/>
              </a:rPr>
            </a:br>
            <a:r>
              <a:rPr lang="ru-RU" sz="4800" spc="0" dirty="0" smtClean="0">
                <a:cs typeface="FranklinGotCdITC-Demi"/>
              </a:rPr>
              <a:t>Глобальные преимущества</a:t>
            </a:r>
            <a:r>
              <a:rPr lang="en-US" sz="4800" spc="0" dirty="0" smtClean="0">
                <a:solidFill>
                  <a:srgbClr val="625C4B"/>
                </a:solidFill>
                <a:cs typeface="FranklinGotCdITC-Demi"/>
              </a:rPr>
              <a:t>.</a:t>
            </a:r>
            <a:endParaRPr lang="en-US" sz="4800" spc="0" dirty="0">
              <a:solidFill>
                <a:srgbClr val="625C4B"/>
              </a:solidFill>
              <a:cs typeface="FranklinGotCdITC-Demi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559" y="4822387"/>
            <a:ext cx="6400800" cy="1468053"/>
          </a:xfrm>
        </p:spPr>
        <p:txBody>
          <a:bodyPr>
            <a:noAutofit/>
          </a:bodyPr>
          <a:lstStyle/>
          <a:p>
            <a:r>
              <a:rPr lang="ru-RU" sz="3000" dirty="0" err="1"/>
              <a:t>Лакшми</a:t>
            </a:r>
            <a:r>
              <a:rPr lang="ru-RU" sz="3000" dirty="0"/>
              <a:t> </a:t>
            </a:r>
            <a:r>
              <a:rPr lang="ru-RU" sz="3000" dirty="0" err="1" smtClean="0"/>
              <a:t>Махон</a:t>
            </a:r>
            <a:endParaRPr lang="ru-RU" sz="3000" dirty="0" smtClean="0"/>
          </a:p>
          <a:p>
            <a:r>
              <a:rPr lang="ru-RU" sz="2600" dirty="0"/>
              <a:t>Директор по предоставлению глобальных услуг для промышленности</a:t>
            </a:r>
          </a:p>
        </p:txBody>
      </p:sp>
    </p:spTree>
    <p:extLst>
      <p:ext uri="{BB962C8B-B14F-4D97-AF65-F5344CB8AC3E}">
        <p14:creationId xmlns:p14="http://schemas.microsoft.com/office/powerpoint/2010/main" val="208777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6152" y="250731"/>
            <a:ext cx="8080647" cy="709714"/>
          </a:xfrm>
        </p:spPr>
        <p:txBody>
          <a:bodyPr>
            <a:noAutofit/>
          </a:bodyPr>
          <a:lstStyle/>
          <a:p>
            <a:pPr algn="l"/>
            <a:r>
              <a:rPr lang="en-US" sz="4000" dirty="0" smtClean="0">
                <a:solidFill>
                  <a:srgbClr val="625C4B"/>
                </a:solidFill>
                <a:cs typeface="FranklinGotCdITC-Demi"/>
              </a:rPr>
              <a:t>EOLCS </a:t>
            </a:r>
            <a:r>
              <a:rPr lang="ru-RU" sz="4000" dirty="0" smtClean="0">
                <a:solidFill>
                  <a:srgbClr val="625C4B"/>
                </a:solidFill>
                <a:cs typeface="FranklinGotCdITC-Demi"/>
              </a:rPr>
              <a:t>и </a:t>
            </a:r>
            <a:r>
              <a:rPr lang="en-US" sz="4000" dirty="0" smtClean="0">
                <a:solidFill>
                  <a:srgbClr val="625C4B"/>
                </a:solidFill>
                <a:cs typeface="FranklinGotCdITC-Demi"/>
              </a:rPr>
              <a:t>DEF</a:t>
            </a:r>
            <a:endParaRPr lang="en-US" sz="40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432351" y="1619444"/>
            <a:ext cx="5254448" cy="45578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ru-RU" sz="2400" spc="-50" dirty="0">
                <a:latin typeface="FranklinGotCdITC-Book"/>
                <a:cs typeface="FranklinGotCdITC-Book"/>
              </a:rPr>
              <a:t>Сертификация и мониторинг производителей и </a:t>
            </a:r>
            <a:r>
              <a:rPr lang="ru-RU" sz="2400" spc="-50" dirty="0" smtClean="0">
                <a:latin typeface="FranklinGotCdITC-Book"/>
                <a:cs typeface="FranklinGotCdITC-Book"/>
              </a:rPr>
              <a:t>поставщиков бензиновых </a:t>
            </a:r>
            <a:r>
              <a:rPr lang="ru-RU" sz="2400" spc="-50" dirty="0">
                <a:latin typeface="FranklinGotCdITC-Book"/>
                <a:cs typeface="FranklinGotCdITC-Book"/>
              </a:rPr>
              <a:t>и дизельных моторных масел и </a:t>
            </a:r>
            <a:r>
              <a:rPr lang="ru-RU" sz="2400" spc="-30" dirty="0" smtClean="0">
                <a:latin typeface="Arial"/>
                <a:cs typeface="Arial"/>
              </a:rPr>
              <a:t>реагентов, используемых для </a:t>
            </a:r>
            <a:r>
              <a:rPr lang="ru-RU" sz="2400" spc="-30" dirty="0">
                <a:latin typeface="Arial"/>
                <a:cs typeface="Arial"/>
              </a:rPr>
              <a:t>очистки выхлопных газов дизельных двигателей </a:t>
            </a:r>
            <a:r>
              <a:rPr lang="ru-RU" sz="2400" spc="-50" dirty="0" smtClean="0">
                <a:latin typeface="FranklinGotCdITC-Book"/>
                <a:cs typeface="FranklinGotCdITC-Book"/>
              </a:rPr>
              <a:t>(DEF)</a:t>
            </a:r>
            <a:endParaRPr lang="en-US" sz="2400" dirty="0" smtClean="0">
              <a:latin typeface="FranklinGotCdITC-Book"/>
              <a:cs typeface="FranklinGotCdITC-Book"/>
            </a:endParaRPr>
          </a:p>
          <a:p>
            <a:pPr marL="360000">
              <a:lnSpc>
                <a:spcPct val="90000"/>
              </a:lnSpc>
              <a:spcBef>
                <a:spcPts val="1800"/>
              </a:spcBef>
              <a:buClr>
                <a:srgbClr val="E31B23"/>
              </a:buClr>
              <a:buFont typeface="Wingdings" charset="2"/>
              <a:buChar char="§"/>
            </a:pPr>
            <a:r>
              <a:rPr lang="ru-RU" sz="2000" spc="-30" dirty="0">
                <a:latin typeface="FranklinGotCdITC-Book"/>
                <a:cs typeface="FranklinGotCdITC-Book"/>
              </a:rPr>
              <a:t>Сотрудничество между API, </a:t>
            </a:r>
            <a:r>
              <a:rPr lang="ru-RU" sz="2000" spc="-30" dirty="0" smtClean="0">
                <a:latin typeface="FranklinGotCdITC-Book"/>
                <a:cs typeface="FranklinGotCdITC-Book"/>
              </a:rPr>
              <a:t>компаниями-автопроизводителями, производителями дизельных двигателей </a:t>
            </a:r>
            <a:r>
              <a:rPr lang="ru-RU" sz="2000" spc="-30" dirty="0">
                <a:latin typeface="FranklinGotCdITC-Book"/>
                <a:cs typeface="FranklinGotCdITC-Book"/>
              </a:rPr>
              <a:t>и </a:t>
            </a:r>
            <a:r>
              <a:rPr lang="ru-RU" sz="2000" spc="-30" dirty="0" smtClean="0">
                <a:latin typeface="FranklinGotCdITC-Book"/>
                <a:cs typeface="FranklinGotCdITC-Book"/>
              </a:rPr>
              <a:t>производителями присадок</a:t>
            </a:r>
          </a:p>
          <a:p>
            <a:pPr marL="360000">
              <a:lnSpc>
                <a:spcPct val="90000"/>
              </a:lnSpc>
              <a:spcBef>
                <a:spcPts val="1800"/>
              </a:spcBef>
              <a:buClr>
                <a:srgbClr val="E31B23"/>
              </a:buClr>
              <a:buFont typeface="Wingdings" charset="2"/>
              <a:buChar char="§"/>
            </a:pPr>
            <a:r>
              <a:rPr lang="ru-RU" sz="2000" spc="-30" dirty="0" smtClean="0">
                <a:latin typeface="FranklinGotCdITC-Book"/>
                <a:cs typeface="FranklinGotCdITC-Book"/>
              </a:rPr>
              <a:t>Программа аудита вторичного рынка</a:t>
            </a:r>
            <a:endParaRPr lang="en-US" sz="2000" spc="-30" dirty="0">
              <a:latin typeface="FranklinGotCdITC-Book"/>
              <a:cs typeface="FranklinGotCdITC-Book"/>
            </a:endParaRPr>
          </a:p>
        </p:txBody>
      </p:sp>
      <p:pic>
        <p:nvPicPr>
          <p:cNvPr id="7" name="Picture 6" descr="DEF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50" y="3630079"/>
            <a:ext cx="2501122" cy="1430642"/>
          </a:xfrm>
          <a:prstGeom prst="rect">
            <a:avLst/>
          </a:prstGeom>
          <a:ln w="6350"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EOLCS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50" y="1721144"/>
            <a:ext cx="2501122" cy="1430642"/>
          </a:xfrm>
          <a:prstGeom prst="rect">
            <a:avLst/>
          </a:prstGeom>
          <a:ln w="6350"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668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" y="241781"/>
            <a:ext cx="9052560" cy="709714"/>
          </a:xfrm>
        </p:spPr>
        <p:txBody>
          <a:bodyPr>
            <a:normAutofit fontScale="90000"/>
          </a:bodyPr>
          <a:lstStyle/>
          <a:p>
            <a:r>
              <a:rPr lang="ru-RU" sz="3400" dirty="0" smtClean="0"/>
              <a:t>Можно легко определить масла, лицензированные </a:t>
            </a:r>
            <a:r>
              <a:rPr lang="en-US" sz="3400" dirty="0" smtClean="0"/>
              <a:t>API</a:t>
            </a:r>
            <a:endParaRPr lang="en-US" sz="3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594" y="1730375"/>
            <a:ext cx="2795148" cy="27858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768" y="1828131"/>
            <a:ext cx="2688115" cy="2688115"/>
          </a:xfrm>
          <a:prstGeom prst="rect">
            <a:avLst/>
          </a:prstGeom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285693" y="4626010"/>
            <a:ext cx="2514600" cy="1015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000" dirty="0">
                <a:latin typeface="Arial"/>
                <a:cs typeface="Arial"/>
              </a:rPr>
              <a:t>Сервисный символ </a:t>
            </a:r>
            <a:r>
              <a:rPr lang="ru-RU" sz="2000" dirty="0" smtClean="0">
                <a:latin typeface="Arial"/>
                <a:cs typeface="Arial"/>
              </a:rPr>
              <a:t> </a:t>
            </a:r>
            <a:r>
              <a:rPr lang="en-US" sz="2000" dirty="0" smtClean="0">
                <a:latin typeface="Arial"/>
                <a:cs typeface="Arial"/>
              </a:rPr>
              <a:t>API </a:t>
            </a:r>
            <a:r>
              <a:rPr lang="ru-RU" sz="2000" dirty="0">
                <a:latin typeface="Arial"/>
                <a:cs typeface="Arial"/>
              </a:rPr>
              <a:t>представлен в форме </a:t>
            </a:r>
            <a:r>
              <a:rPr lang="en-US" sz="2000" dirty="0" smtClean="0">
                <a:latin typeface="Arial"/>
                <a:cs typeface="Arial"/>
              </a:rPr>
              <a:t>“</a:t>
            </a:r>
            <a:r>
              <a:rPr lang="ru-RU" sz="2000" dirty="0" smtClean="0">
                <a:latin typeface="Arial"/>
                <a:cs typeface="Arial"/>
              </a:rPr>
              <a:t>Кольца</a:t>
            </a:r>
            <a:r>
              <a:rPr lang="en-US" sz="2000" dirty="0" smtClean="0">
                <a:latin typeface="Arial"/>
                <a:cs typeface="Arial"/>
              </a:rPr>
              <a:t>”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094693" y="4626010"/>
            <a:ext cx="2971800" cy="13234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000" dirty="0" smtClean="0">
                <a:latin typeface="Arial"/>
                <a:cs typeface="Arial"/>
              </a:rPr>
              <a:t>Сертификационный знак представлен в форме  </a:t>
            </a:r>
            <a:r>
              <a:rPr lang="en-US" sz="2000" dirty="0" smtClean="0">
                <a:latin typeface="Arial"/>
                <a:cs typeface="Arial"/>
              </a:rPr>
              <a:t>“</a:t>
            </a:r>
            <a:r>
              <a:rPr lang="ru-RU" sz="2000" dirty="0" smtClean="0">
                <a:latin typeface="Arial"/>
                <a:cs typeface="Arial"/>
              </a:rPr>
              <a:t>Звезды </a:t>
            </a:r>
            <a:r>
              <a:rPr lang="ru-RU" sz="2000" dirty="0">
                <a:latin typeface="Arial"/>
                <a:cs typeface="Arial"/>
              </a:rPr>
              <a:t>с </a:t>
            </a:r>
            <a:r>
              <a:rPr lang="ru-RU" sz="2000" dirty="0" smtClean="0">
                <a:latin typeface="Arial"/>
                <a:cs typeface="Arial"/>
              </a:rPr>
              <a:t>лучами</a:t>
            </a:r>
            <a:r>
              <a:rPr lang="en-US" sz="2000" dirty="0" smtClean="0">
                <a:latin typeface="Arial"/>
                <a:cs typeface="Arial"/>
              </a:rPr>
              <a:t>”</a:t>
            </a:r>
            <a:endParaRPr lang="en-US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730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6152" y="250731"/>
            <a:ext cx="9263998" cy="709714"/>
          </a:xfrm>
        </p:spPr>
        <p:txBody>
          <a:bodyPr>
            <a:noAutofit/>
          </a:bodyPr>
          <a:lstStyle/>
          <a:p>
            <a:pPr algn="l"/>
            <a:r>
              <a:rPr lang="ru-RU" sz="4000" dirty="0" smtClean="0">
                <a:solidFill>
                  <a:srgbClr val="625C4B"/>
                </a:solidFill>
                <a:cs typeface="FranklinGotCdITC-Demi"/>
              </a:rPr>
              <a:t>Отдельные программы сертификации </a:t>
            </a:r>
            <a:r>
              <a:rPr lang="en-US" sz="4000" dirty="0" smtClean="0">
                <a:solidFill>
                  <a:srgbClr val="625C4B"/>
                </a:solidFill>
                <a:cs typeface="FranklinGotCdITC-Demi"/>
              </a:rPr>
              <a:t>(ICP)</a:t>
            </a:r>
            <a:endParaRPr lang="en-US" sz="40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432350" y="1619445"/>
            <a:ext cx="5167773" cy="45558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31B23"/>
              </a:buClr>
              <a:buFont typeface="Wingdings" charset="2"/>
              <a:buChar char="§"/>
            </a:pPr>
            <a:r>
              <a:rPr lang="ru-RU" sz="2400" spc="-30" dirty="0" smtClean="0">
                <a:latin typeface="FranklinGotCdITC-Book"/>
                <a:cs typeface="FranklinGotCdITC-Book"/>
              </a:rPr>
              <a:t>Разработан для </a:t>
            </a:r>
            <a:r>
              <a:rPr lang="ru-RU" sz="2400" spc="-30" dirty="0">
                <a:latin typeface="FranklinGotCdITC-Book"/>
                <a:cs typeface="FranklinGotCdITC-Book"/>
              </a:rPr>
              <a:t>определения </a:t>
            </a:r>
            <a:r>
              <a:rPr lang="ru-RU" sz="2400" b="1" spc="-30" dirty="0" smtClean="0">
                <a:latin typeface="FranklinGotCdITC-Book"/>
                <a:cs typeface="FranklinGotCdITC-Book"/>
              </a:rPr>
              <a:t>аттестованных, компетентных </a:t>
            </a:r>
            <a:r>
              <a:rPr lang="ru-RU" sz="2400" spc="-30" dirty="0" smtClean="0">
                <a:latin typeface="FranklinGotCdITC-Book"/>
                <a:cs typeface="FranklinGotCdITC-Book"/>
              </a:rPr>
              <a:t>экспертов отрасли </a:t>
            </a:r>
          </a:p>
          <a:p>
            <a:pPr>
              <a:buClr>
                <a:srgbClr val="E31B23"/>
              </a:buClr>
              <a:buFont typeface="Wingdings" charset="2"/>
              <a:buChar char="§"/>
            </a:pPr>
            <a:r>
              <a:rPr lang="ru-RU" sz="2400" spc="-30" dirty="0" smtClean="0">
                <a:latin typeface="FranklinGotCdITC-Book"/>
                <a:cs typeface="FranklinGotCdITC-Book"/>
              </a:rPr>
              <a:t>Наиболее распространенные международные программы</a:t>
            </a:r>
            <a:endParaRPr lang="en-US" sz="2400" spc="-30" dirty="0" smtClean="0">
              <a:latin typeface="FranklinGotCdITC-Book"/>
              <a:cs typeface="FranklinGotCdITC-Book"/>
            </a:endParaRPr>
          </a:p>
          <a:p>
            <a:pPr>
              <a:buClr>
                <a:srgbClr val="E31B23"/>
              </a:buClr>
              <a:buFont typeface="Wingdings" charset="2"/>
              <a:buChar char="§"/>
            </a:pPr>
            <a:r>
              <a:rPr lang="ru-RU" sz="2400" spc="-30" dirty="0">
                <a:latin typeface="FranklinGotCdITC-Book"/>
                <a:cs typeface="FranklinGotCdITC-Book"/>
              </a:rPr>
              <a:t>Состоит из </a:t>
            </a:r>
            <a:r>
              <a:rPr lang="ru-RU" sz="2400" spc="-30" dirty="0" smtClean="0">
                <a:latin typeface="FranklinGotCdITC-Book"/>
                <a:cs typeface="FranklinGotCdITC-Book"/>
              </a:rPr>
              <a:t>предварительной аттестации и испытания</a:t>
            </a:r>
            <a:endParaRPr lang="ru-RU" sz="2400" spc="-30" dirty="0">
              <a:latin typeface="FranklinGotCdITC-Book"/>
              <a:cs typeface="FranklinGotCdITC-Book"/>
            </a:endParaRPr>
          </a:p>
          <a:p>
            <a:pPr>
              <a:buClr>
                <a:srgbClr val="E31B23"/>
              </a:buClr>
              <a:buFont typeface="Wingdings" charset="2"/>
              <a:buChar char="§"/>
            </a:pPr>
            <a:r>
              <a:rPr lang="ru-RU" sz="2400" spc="-30" dirty="0">
                <a:latin typeface="FranklinGotCdITC-Book"/>
                <a:cs typeface="FranklinGotCdITC-Book"/>
              </a:rPr>
              <a:t>Кандидаты проходят испытания </a:t>
            </a:r>
            <a:r>
              <a:rPr lang="ru-RU" sz="2400" spc="-30" dirty="0" smtClean="0">
                <a:latin typeface="FranklinGotCdITC-Book"/>
                <a:cs typeface="FranklinGotCdITC-Book"/>
              </a:rPr>
              <a:t>на соответствие API </a:t>
            </a:r>
            <a:r>
              <a:rPr lang="ru-RU" sz="2400" spc="-30" dirty="0">
                <a:latin typeface="FranklinGotCdITC-Book"/>
                <a:cs typeface="FranklinGotCdITC-Book"/>
              </a:rPr>
              <a:t>и </a:t>
            </a:r>
            <a:r>
              <a:rPr lang="ru-RU" sz="2400" spc="-30" dirty="0" smtClean="0">
                <a:latin typeface="FranklinGotCdITC-Book"/>
                <a:cs typeface="FranklinGotCdITC-Book"/>
              </a:rPr>
              <a:t>другим общепринятым отраслевым стандартам</a:t>
            </a:r>
          </a:p>
          <a:p>
            <a:pPr>
              <a:buClr>
                <a:srgbClr val="E31B23"/>
              </a:buClr>
              <a:buFont typeface="Wingdings" charset="2"/>
              <a:buChar char="§"/>
            </a:pPr>
            <a:r>
              <a:rPr lang="ru-RU" sz="2400" spc="-30" dirty="0">
                <a:latin typeface="FranklinGotCdITC-Book"/>
                <a:cs typeface="FranklinGotCdITC-Book"/>
              </a:rPr>
              <a:t>API обладает уникальными возможностями для предоставления этой услуги</a:t>
            </a:r>
          </a:p>
        </p:txBody>
      </p:sp>
      <p:pic>
        <p:nvPicPr>
          <p:cNvPr id="10" name="Picture 9" descr="ICP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58" y="1717772"/>
            <a:ext cx="2501122" cy="1430642"/>
          </a:xfrm>
          <a:prstGeom prst="rect">
            <a:avLst/>
          </a:prstGeom>
          <a:ln w="6350"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003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Область применения </a:t>
            </a:r>
            <a:r>
              <a:rPr lang="en-US" dirty="0" smtClean="0"/>
              <a:t>ICP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320" y="1584520"/>
            <a:ext cx="8316380" cy="4525963"/>
          </a:xfrm>
        </p:spPr>
        <p:txBody>
          <a:bodyPr>
            <a:normAutofit/>
          </a:bodyPr>
          <a:lstStyle/>
          <a:p>
            <a:r>
              <a:rPr lang="en-US" b="1" dirty="0" smtClean="0"/>
              <a:t>5 </a:t>
            </a:r>
            <a:r>
              <a:rPr lang="ru-RU" b="1" dirty="0" smtClean="0"/>
              <a:t>базовых программ</a:t>
            </a:r>
            <a:r>
              <a:rPr lang="en-US" b="1" dirty="0" smtClean="0"/>
              <a:t>:</a:t>
            </a:r>
            <a:endParaRPr lang="en-US" b="1" dirty="0"/>
          </a:p>
          <a:p>
            <a:pPr marL="457200" indent="-457200">
              <a:buFont typeface="Wingdings" charset="2"/>
              <a:buChar char="§"/>
            </a:pPr>
            <a:r>
              <a:rPr lang="en-US" dirty="0"/>
              <a:t>API 510 – </a:t>
            </a:r>
            <a:r>
              <a:rPr lang="ru-RU" dirty="0"/>
              <a:t>Инспекторы по сосудам под давлением</a:t>
            </a:r>
          </a:p>
          <a:p>
            <a:pPr marL="457200" indent="-457200">
              <a:buFont typeface="Wingdings" charset="2"/>
              <a:buChar char="§"/>
            </a:pPr>
            <a:r>
              <a:rPr lang="en-US" dirty="0" smtClean="0"/>
              <a:t>API </a:t>
            </a:r>
            <a:r>
              <a:rPr lang="en-US" dirty="0"/>
              <a:t>570 – </a:t>
            </a:r>
            <a:r>
              <a:rPr lang="ru-RU" dirty="0"/>
              <a:t>Инспекторы по </a:t>
            </a:r>
            <a:r>
              <a:rPr lang="ru-RU" dirty="0" smtClean="0"/>
              <a:t>трубопроводам, находящимся в эксплуатации</a:t>
            </a:r>
            <a:endParaRPr lang="ru-RU" dirty="0"/>
          </a:p>
          <a:p>
            <a:pPr marL="457200" indent="-457200">
              <a:buFont typeface="Wingdings" charset="2"/>
              <a:buChar char="§"/>
            </a:pPr>
            <a:r>
              <a:rPr lang="en-US" dirty="0" smtClean="0"/>
              <a:t>API </a:t>
            </a:r>
            <a:r>
              <a:rPr lang="en-US" dirty="0"/>
              <a:t>653 – </a:t>
            </a:r>
            <a:r>
              <a:rPr lang="ru-RU" dirty="0"/>
              <a:t>Инспекторы </a:t>
            </a:r>
            <a:r>
              <a:rPr lang="en-US" dirty="0" smtClean="0"/>
              <a:t>AST</a:t>
            </a:r>
            <a:endParaRPr lang="en-US" dirty="0"/>
          </a:p>
          <a:p>
            <a:pPr marL="457200" indent="-457200">
              <a:buFont typeface="Wingdings" charset="2"/>
              <a:buChar char="§"/>
            </a:pPr>
            <a:r>
              <a:rPr lang="en-US" dirty="0"/>
              <a:t>SI – FE  </a:t>
            </a:r>
            <a:r>
              <a:rPr lang="ru-RU" dirty="0" smtClean="0"/>
              <a:t>Представители заказчика для </a:t>
            </a:r>
            <a:r>
              <a:rPr lang="ru-RU" dirty="0"/>
              <a:t>стационарного </a:t>
            </a:r>
            <a:r>
              <a:rPr lang="ru-RU" dirty="0" smtClean="0"/>
              <a:t>оборудования</a:t>
            </a:r>
          </a:p>
          <a:p>
            <a:pPr marL="457200" indent="-457200">
              <a:buFont typeface="Wingdings" charset="2"/>
              <a:buChar char="§"/>
            </a:pPr>
            <a:r>
              <a:rPr lang="en-US" dirty="0" smtClean="0"/>
              <a:t>1169 </a:t>
            </a:r>
            <a:r>
              <a:rPr lang="en-US" dirty="0"/>
              <a:t>– </a:t>
            </a:r>
            <a:r>
              <a:rPr lang="ru-RU" dirty="0" smtClean="0"/>
              <a:t>Инспекторы по строительству новых трубопроводов</a:t>
            </a:r>
            <a:endParaRPr lang="en-US" dirty="0"/>
          </a:p>
          <a:p>
            <a:pPr marL="457200" indent="-457200">
              <a:buFont typeface="Wingdings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64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Область применения </a:t>
            </a:r>
            <a:r>
              <a:rPr lang="ru-RU" dirty="0" smtClean="0"/>
              <a:t> </a:t>
            </a:r>
            <a:r>
              <a:rPr lang="en-US" dirty="0" smtClean="0"/>
              <a:t>ICP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320" y="1584520"/>
            <a:ext cx="831638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5 </a:t>
            </a:r>
            <a:r>
              <a:rPr lang="ru-RU" b="1" dirty="0" smtClean="0"/>
              <a:t>специализированных программ </a:t>
            </a:r>
            <a:r>
              <a:rPr lang="en-US" b="1" dirty="0" smtClean="0"/>
              <a:t>:</a:t>
            </a:r>
            <a:endParaRPr lang="en-US" b="1" dirty="0"/>
          </a:p>
          <a:p>
            <a:pPr marL="457200" indent="-457200">
              <a:buFont typeface="Wingdings" charset="2"/>
              <a:buChar char="§"/>
            </a:pPr>
            <a:r>
              <a:rPr lang="en-US" dirty="0"/>
              <a:t>API TES </a:t>
            </a:r>
            <a:r>
              <a:rPr lang="en-US" dirty="0" smtClean="0"/>
              <a:t>–</a:t>
            </a:r>
            <a:r>
              <a:rPr lang="ru-RU" dirty="0" smtClean="0"/>
              <a:t> Ответственный за вход персонала </a:t>
            </a:r>
            <a:r>
              <a:rPr lang="ru-RU" dirty="0"/>
              <a:t>в резервуар</a:t>
            </a:r>
            <a:endParaRPr lang="en-US" dirty="0"/>
          </a:p>
          <a:p>
            <a:pPr marL="457200" indent="-457200">
              <a:buFont typeface="Wingdings" charset="2"/>
              <a:buChar char="§"/>
            </a:pPr>
            <a:r>
              <a:rPr lang="en-US" dirty="0"/>
              <a:t>API 936 – </a:t>
            </a:r>
            <a:r>
              <a:rPr lang="ru-RU" dirty="0" smtClean="0"/>
              <a:t>Персонал, выполняющий футеровку</a:t>
            </a:r>
            <a:endParaRPr lang="en-US" dirty="0"/>
          </a:p>
          <a:p>
            <a:pPr marL="457200" indent="-457200">
              <a:buFont typeface="Wingdings" charset="2"/>
              <a:buChar char="§"/>
            </a:pPr>
            <a:r>
              <a:rPr lang="en-US" dirty="0"/>
              <a:t>API 571 – </a:t>
            </a:r>
            <a:r>
              <a:rPr lang="ru-RU" dirty="0" smtClean="0"/>
              <a:t>Коррозия и материалы</a:t>
            </a:r>
            <a:endParaRPr lang="en-US" dirty="0"/>
          </a:p>
          <a:p>
            <a:pPr marL="457200" indent="-457200">
              <a:buFont typeface="Wingdings" charset="2"/>
              <a:buChar char="§"/>
            </a:pPr>
            <a:r>
              <a:rPr lang="en-US" dirty="0"/>
              <a:t>API 577 – </a:t>
            </a:r>
            <a:r>
              <a:rPr lang="ru-RU" dirty="0"/>
              <a:t>Контроль сварки и </a:t>
            </a:r>
            <a:r>
              <a:rPr lang="ru-RU" dirty="0" smtClean="0"/>
              <a:t>металлургия</a:t>
            </a:r>
          </a:p>
          <a:p>
            <a:pPr marL="457200" indent="-457200">
              <a:buFont typeface="Wingdings" charset="2"/>
              <a:buChar char="§"/>
            </a:pPr>
            <a:r>
              <a:rPr lang="en-US" dirty="0" smtClean="0"/>
              <a:t>API </a:t>
            </a:r>
            <a:r>
              <a:rPr lang="en-US" dirty="0"/>
              <a:t>580 – </a:t>
            </a:r>
            <a:r>
              <a:rPr lang="ru-RU" dirty="0"/>
              <a:t>Контроль </a:t>
            </a:r>
            <a:r>
              <a:rPr lang="ru-RU" dirty="0" smtClean="0"/>
              <a:t>на </a:t>
            </a:r>
            <a:r>
              <a:rPr lang="ru-RU" dirty="0"/>
              <a:t>основе </a:t>
            </a:r>
            <a:r>
              <a:rPr lang="ru-RU" dirty="0" smtClean="0"/>
              <a:t>рисков </a:t>
            </a:r>
            <a:r>
              <a:rPr lang="en-US" dirty="0" smtClean="0"/>
              <a:t>(RBI</a:t>
            </a:r>
            <a:r>
              <a:rPr lang="en-US" dirty="0"/>
              <a:t>)</a:t>
            </a:r>
          </a:p>
          <a:p>
            <a:r>
              <a:rPr lang="ru-RU" b="1" dirty="0" smtClean="0"/>
              <a:t>Программы для аудиторов по качеству </a:t>
            </a:r>
            <a:r>
              <a:rPr lang="en-US" b="1" dirty="0" smtClean="0"/>
              <a:t>– </a:t>
            </a:r>
            <a:r>
              <a:rPr lang="en-US" dirty="0"/>
              <a:t>6 </a:t>
            </a:r>
            <a:r>
              <a:rPr lang="ru-RU" dirty="0" smtClean="0"/>
              <a:t>видов сертификации на трех профессиональных уровнях </a:t>
            </a:r>
            <a:r>
              <a:rPr lang="en-US" dirty="0" smtClean="0"/>
              <a:t>(</a:t>
            </a:r>
            <a:r>
              <a:rPr lang="ru-RU" dirty="0" smtClean="0"/>
              <a:t>внутренний аудитор</a:t>
            </a:r>
            <a:r>
              <a:rPr lang="en-US" dirty="0" smtClean="0"/>
              <a:t>, </a:t>
            </a:r>
            <a:r>
              <a:rPr lang="ru-RU" dirty="0" smtClean="0"/>
              <a:t>аудитор</a:t>
            </a:r>
            <a:r>
              <a:rPr lang="en-US" dirty="0" smtClean="0"/>
              <a:t>, </a:t>
            </a:r>
            <a:r>
              <a:rPr lang="ru-RU" dirty="0" smtClean="0"/>
              <a:t>ведущий аудитор) которые можно получить в соответствии с </a:t>
            </a:r>
            <a:r>
              <a:rPr lang="en-US" dirty="0" smtClean="0"/>
              <a:t>API</a:t>
            </a:r>
            <a:r>
              <a:rPr lang="ru-RU" dirty="0" smtClean="0"/>
              <a:t> </a:t>
            </a:r>
            <a:r>
              <a:rPr lang="en-US" dirty="0" smtClean="0"/>
              <a:t>Spec Q1</a:t>
            </a:r>
            <a:r>
              <a:rPr lang="ru-RU" dirty="0" smtClean="0"/>
              <a:t> или </a:t>
            </a:r>
            <a:r>
              <a:rPr lang="en-US" dirty="0" smtClean="0"/>
              <a:t>Spec </a:t>
            </a:r>
            <a:r>
              <a:rPr lang="en-US" dirty="0"/>
              <a:t>Q2</a:t>
            </a:r>
          </a:p>
          <a:p>
            <a:endParaRPr lang="en-US" sz="900" b="1" dirty="0" smtClean="0"/>
          </a:p>
          <a:p>
            <a:r>
              <a:rPr lang="ru-RU" b="1" dirty="0" smtClean="0"/>
              <a:t>3 Программы</a:t>
            </a:r>
            <a:r>
              <a:rPr lang="en-US" b="1" dirty="0" smtClean="0"/>
              <a:t> NDE </a:t>
            </a:r>
            <a:r>
              <a:rPr lang="ru-RU" b="1" dirty="0" smtClean="0"/>
              <a:t> </a:t>
            </a:r>
            <a:r>
              <a:rPr lang="en-US" dirty="0" smtClean="0"/>
              <a:t>(</a:t>
            </a:r>
            <a:r>
              <a:rPr lang="ru-RU" dirty="0" smtClean="0"/>
              <a:t>Демонстрация эксплуатационных характеристик</a:t>
            </a:r>
            <a:r>
              <a:rPr lang="en-US" dirty="0" smtClean="0"/>
              <a:t>)</a:t>
            </a:r>
            <a:endParaRPr lang="en-US" dirty="0"/>
          </a:p>
          <a:p>
            <a:pPr marL="457200" indent="-457200">
              <a:buFont typeface="Wingdings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36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Статистика </a:t>
            </a:r>
            <a:r>
              <a:rPr lang="en-US" dirty="0" smtClean="0"/>
              <a:t>ICP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320" y="1584520"/>
            <a:ext cx="4626280" cy="4525963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Wingdings" charset="2"/>
              <a:buChar char="§"/>
            </a:pPr>
            <a:r>
              <a:rPr lang="ru-RU" dirty="0" smtClean="0"/>
              <a:t>26 700 </a:t>
            </a:r>
            <a:r>
              <a:rPr lang="ru-RU" dirty="0"/>
              <a:t>сертифицированных лиц</a:t>
            </a:r>
          </a:p>
          <a:p>
            <a:pPr marL="457200" indent="-457200">
              <a:buFont typeface="Wingdings" charset="2"/>
              <a:buChar char="§"/>
            </a:pPr>
            <a:r>
              <a:rPr lang="ru-RU" dirty="0"/>
              <a:t>Более </a:t>
            </a:r>
            <a:r>
              <a:rPr lang="ru-RU" dirty="0" smtClean="0"/>
              <a:t>45 </a:t>
            </a:r>
            <a:r>
              <a:rPr lang="ru-RU" dirty="0"/>
              <a:t>000 </a:t>
            </a:r>
            <a:r>
              <a:rPr lang="ru-RU" dirty="0" smtClean="0"/>
              <a:t>действующих сертификатов</a:t>
            </a:r>
            <a:endParaRPr lang="ru-RU" dirty="0"/>
          </a:p>
          <a:p>
            <a:pPr marL="457200" indent="-457200">
              <a:buFont typeface="Wingdings" charset="2"/>
              <a:buChar char="§"/>
            </a:pPr>
            <a:r>
              <a:rPr lang="ru-RU" dirty="0"/>
              <a:t>Сертифицированные лица в </a:t>
            </a:r>
            <a:r>
              <a:rPr lang="ru-RU" dirty="0" smtClean="0"/>
              <a:t>127 </a:t>
            </a:r>
            <a:r>
              <a:rPr lang="ru-RU" dirty="0"/>
              <a:t>странах</a:t>
            </a:r>
          </a:p>
          <a:p>
            <a:pPr marL="457200" indent="-457200">
              <a:buFont typeface="Wingdings" charset="2"/>
              <a:buChar char="§"/>
            </a:pPr>
            <a:r>
              <a:rPr lang="ru-RU" dirty="0"/>
              <a:t>Примерно </a:t>
            </a:r>
            <a:r>
              <a:rPr lang="ru-RU" dirty="0" smtClean="0"/>
              <a:t>45% </a:t>
            </a:r>
            <a:r>
              <a:rPr lang="ru-RU" dirty="0"/>
              <a:t>сертифицированных лиц проживают в США</a:t>
            </a:r>
            <a:r>
              <a:rPr lang="en-US" dirty="0" smtClean="0"/>
              <a:t>.</a:t>
            </a:r>
          </a:p>
          <a:p>
            <a:pPr marL="457200" indent="-457200">
              <a:buFont typeface="Wingdings" charset="2"/>
              <a:buChar char="§"/>
            </a:pPr>
            <a:r>
              <a:rPr lang="ru-RU" dirty="0" smtClean="0"/>
              <a:t>11 </a:t>
            </a:r>
            <a:r>
              <a:rPr lang="ru-RU" dirty="0"/>
              <a:t>000 кандидатов в </a:t>
            </a:r>
            <a:r>
              <a:rPr lang="ru-RU" dirty="0" smtClean="0"/>
              <a:t>2016 </a:t>
            </a:r>
            <a:r>
              <a:rPr lang="ru-RU" dirty="0"/>
              <a:t>году</a:t>
            </a:r>
          </a:p>
          <a:p>
            <a:pPr marL="457200" indent="-457200">
              <a:buFont typeface="Wingdings" charset="2"/>
              <a:buChar char="§"/>
            </a:pPr>
            <a:endParaRPr lang="en-US" dirty="0" smtClean="0"/>
          </a:p>
          <a:p>
            <a:pPr marL="457200" indent="-457200">
              <a:buFont typeface="Wingdings" charset="2"/>
              <a:buChar char="§"/>
            </a:pPr>
            <a:endParaRPr lang="en-US" dirty="0" smtClean="0"/>
          </a:p>
          <a:p>
            <a:pPr marL="457200" indent="-457200">
              <a:buFont typeface="Wingdings" charset="2"/>
              <a:buChar char="§"/>
            </a:pPr>
            <a:endParaRPr lang="en-US" dirty="0"/>
          </a:p>
        </p:txBody>
      </p:sp>
      <p:pic>
        <p:nvPicPr>
          <p:cNvPr id="4" name="Picture 3" descr="inspector-cropped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8" r="10534"/>
          <a:stretch/>
        </p:blipFill>
        <p:spPr>
          <a:xfrm>
            <a:off x="5475563" y="1720850"/>
            <a:ext cx="2935510" cy="3547872"/>
          </a:xfrm>
          <a:prstGeom prst="rect">
            <a:avLst/>
          </a:prstGeom>
          <a:ln w="6350" cap="sq" cmpd="sng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782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ICP </a:t>
            </a:r>
            <a:r>
              <a:rPr lang="ru-RU" dirty="0" smtClean="0"/>
              <a:t>является международной программой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319" y="1584520"/>
            <a:ext cx="3448152" cy="4513233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Мы принимаем экзамены и выдаем сертификаты инспекторам:</a:t>
            </a:r>
            <a:endParaRPr lang="en-US" dirty="0" smtClean="0"/>
          </a:p>
          <a:p>
            <a:pPr marL="457200" indent="-457200">
              <a:buFont typeface="Wingdings" charset="2"/>
              <a:buChar char="§"/>
            </a:pPr>
            <a:r>
              <a:rPr lang="ru-RU" dirty="0" smtClean="0"/>
              <a:t>Северная Америка</a:t>
            </a:r>
            <a:endParaRPr lang="en-US" dirty="0" smtClean="0"/>
          </a:p>
          <a:p>
            <a:pPr marL="457200" indent="-457200">
              <a:buFont typeface="Wingdings" charset="2"/>
              <a:buChar char="§"/>
            </a:pPr>
            <a:r>
              <a:rPr lang="ru-RU" dirty="0"/>
              <a:t>Южная Америка</a:t>
            </a:r>
            <a:endParaRPr lang="en-US" dirty="0"/>
          </a:p>
          <a:p>
            <a:pPr marL="457200" indent="-457200">
              <a:buFont typeface="Wingdings" charset="2"/>
              <a:buChar char="§"/>
            </a:pPr>
            <a:r>
              <a:rPr lang="ru-RU" dirty="0" smtClean="0"/>
              <a:t>Европа</a:t>
            </a:r>
            <a:endParaRPr lang="en-US" dirty="0"/>
          </a:p>
          <a:p>
            <a:pPr marL="457200" indent="-457200">
              <a:buFont typeface="Wingdings" charset="2"/>
              <a:buChar char="§"/>
            </a:pPr>
            <a:r>
              <a:rPr lang="ru-RU" dirty="0" smtClean="0"/>
              <a:t>Австралия</a:t>
            </a:r>
            <a:endParaRPr lang="en-US" dirty="0"/>
          </a:p>
          <a:p>
            <a:pPr marL="457200" indent="-457200">
              <a:buFont typeface="Wingdings" charset="2"/>
              <a:buChar char="§"/>
            </a:pPr>
            <a:r>
              <a:rPr lang="ru-RU" dirty="0" smtClean="0"/>
              <a:t>Африка</a:t>
            </a:r>
            <a:endParaRPr lang="en-US" dirty="0"/>
          </a:p>
          <a:p>
            <a:pPr marL="457200" indent="-457200">
              <a:buFont typeface="Wingdings" charset="2"/>
              <a:buChar char="§"/>
            </a:pPr>
            <a:r>
              <a:rPr lang="ru-RU" dirty="0" smtClean="0"/>
              <a:t>Азия</a:t>
            </a:r>
            <a:endParaRPr lang="en-US" dirty="0"/>
          </a:p>
          <a:p>
            <a:pPr marL="457200" indent="-457200">
              <a:buFont typeface="Wingdings" charset="2"/>
              <a:buChar char="§"/>
            </a:pPr>
            <a:r>
              <a:rPr lang="en-US" dirty="0" smtClean="0"/>
              <a:t>127 </a:t>
            </a:r>
            <a:r>
              <a:rPr lang="ru-RU" dirty="0" smtClean="0"/>
              <a:t>стран</a:t>
            </a:r>
            <a:endParaRPr lang="en-US" dirty="0"/>
          </a:p>
          <a:p>
            <a:pPr marL="457200" indent="-457200">
              <a:buFont typeface="Wingdings" charset="2"/>
              <a:buChar char="§"/>
            </a:pP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6632922"/>
              </p:ext>
            </p:extLst>
          </p:nvPr>
        </p:nvGraphicFramePr>
        <p:xfrm>
          <a:off x="3886970" y="1720850"/>
          <a:ext cx="4487333" cy="402276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247514"/>
                <a:gridCol w="2239819"/>
              </a:tblGrid>
              <a:tr h="398556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/>
                          <a:cs typeface="Arial"/>
                        </a:rPr>
                        <a:t>Страна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98274" marR="98274" marT="49137" marB="49137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/>
                          <a:cs typeface="Arial"/>
                        </a:rPr>
                        <a:t>Выдано сертификатов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98274" marR="98274" marT="49137" marB="49137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855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/>
                          <a:cs typeface="Arial"/>
                        </a:rPr>
                        <a:t>США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 marL="98274" marR="98274" marT="49137" marB="49137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/>
                          <a:cs typeface="Arial"/>
                        </a:rPr>
                        <a:t>20900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 marL="98274" marR="98274" marT="49137" marB="49137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855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/>
                          <a:cs typeface="Arial"/>
                        </a:rPr>
                        <a:t>Канада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 marL="98274" marR="98274" marT="49137" marB="49137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/>
                          <a:cs typeface="Arial"/>
                        </a:rPr>
                        <a:t>4757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 marL="98274" marR="98274" marT="49137" marB="49137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855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/>
                          <a:cs typeface="Arial"/>
                        </a:rPr>
                        <a:t>Саудовская Аравия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 marL="98274" marR="98274" marT="49137" marB="49137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/>
                          <a:cs typeface="Arial"/>
                        </a:rPr>
                        <a:t>3110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 marL="98274" marR="98274" marT="49137" marB="49137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39855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/>
                          <a:cs typeface="Arial"/>
                        </a:rPr>
                        <a:t>Индия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 marL="98274" marR="98274" marT="49137" marB="49137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/>
                          <a:cs typeface="Arial"/>
                        </a:rPr>
                        <a:t>1243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 marL="98274" marR="98274" marT="49137" marB="49137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855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/>
                          <a:cs typeface="Arial"/>
                        </a:rPr>
                        <a:t>Малайзия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 marL="98274" marR="98274" marT="49137" marB="49137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/>
                          <a:cs typeface="Arial"/>
                        </a:rPr>
                        <a:t>1040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 marL="98274" marR="98274" marT="49137" marB="49137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855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/>
                          <a:cs typeface="Arial"/>
                        </a:rPr>
                        <a:t>Египет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 marL="98274" marR="98274" marT="49137" marB="49137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/>
                          <a:cs typeface="Arial"/>
                        </a:rPr>
                        <a:t>943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 marL="98274" marR="98274" marT="49137" marB="49137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855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/>
                          <a:cs typeface="Arial"/>
                        </a:rPr>
                        <a:t>Соединенное Королевство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 marL="98274" marR="98274" marT="49137" marB="49137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/>
                          <a:cs typeface="Arial"/>
                        </a:rPr>
                        <a:t>773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 marL="98274" marR="98274" marT="49137" marB="49137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855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/>
                          <a:cs typeface="Arial"/>
                        </a:rPr>
                        <a:t>Южная Корея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 marL="98274" marR="98274" marT="49137" marB="49137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/>
                          <a:cs typeface="Arial"/>
                        </a:rPr>
                        <a:t>622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 marL="98274" marR="98274" marT="49137" marB="49137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671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6152" y="250731"/>
            <a:ext cx="8080647" cy="709714"/>
          </a:xfrm>
        </p:spPr>
        <p:txBody>
          <a:bodyPr>
            <a:noAutofit/>
          </a:bodyPr>
          <a:lstStyle/>
          <a:p>
            <a:pPr algn="l"/>
            <a:r>
              <a:rPr lang="ru-RU" sz="4000" dirty="0" smtClean="0">
                <a:solidFill>
                  <a:srgbClr val="625C4B"/>
                </a:solidFill>
                <a:cs typeface="FranklinGotCdITC-Demi"/>
              </a:rPr>
              <a:t>Программы обучения</a:t>
            </a:r>
            <a:endParaRPr lang="en-US" sz="40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432352" y="1619444"/>
            <a:ext cx="5092226" cy="46251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ru-RU" sz="2800" spc="-50" dirty="0">
                <a:latin typeface="FranklinGotCdITC-Book"/>
                <a:cs typeface="FranklinGotCdITC-Book"/>
              </a:rPr>
              <a:t>Непрерывное образование для </a:t>
            </a:r>
            <a:r>
              <a:rPr lang="ru-RU" sz="2800" spc="-50" dirty="0" smtClean="0">
                <a:latin typeface="FranklinGotCdITC-Book"/>
                <a:cs typeface="FranklinGotCdITC-Book"/>
              </a:rPr>
              <a:t>специалистов, работающих в </a:t>
            </a:r>
            <a:r>
              <a:rPr lang="ru-RU" sz="2800" spc="-50" dirty="0">
                <a:latin typeface="FranklinGotCdITC-Book"/>
                <a:cs typeface="FranklinGotCdITC-Book"/>
              </a:rPr>
              <a:t>области нефти и природного </a:t>
            </a:r>
            <a:r>
              <a:rPr lang="ru-RU" sz="2800" spc="-50" dirty="0" smtClean="0">
                <a:latin typeface="FranklinGotCdITC-Book"/>
                <a:cs typeface="FranklinGotCdITC-Book"/>
              </a:rPr>
              <a:t>газа</a:t>
            </a:r>
          </a:p>
          <a:p>
            <a:pPr marL="0" indent="0">
              <a:lnSpc>
                <a:spcPct val="90000"/>
              </a:lnSpc>
              <a:buNone/>
            </a:pPr>
            <a:endParaRPr lang="en-US" sz="2400" spc="-30" dirty="0" smtClean="0">
              <a:latin typeface="FranklinGotCdITC-Book"/>
              <a:cs typeface="FranklinGotCdITC-Book"/>
            </a:endParaRPr>
          </a:p>
          <a:p>
            <a:pPr>
              <a:lnSpc>
                <a:spcPct val="90000"/>
              </a:lnSpc>
              <a:buClr>
                <a:srgbClr val="E31B23"/>
              </a:buClr>
              <a:buFont typeface="Wingdings" charset="2"/>
              <a:buChar char="§"/>
            </a:pPr>
            <a:r>
              <a:rPr lang="ru-RU" sz="2400" spc="-30" dirty="0" smtClean="0">
                <a:latin typeface="FranklinGotCdITC-Book"/>
                <a:cs typeface="FranklinGotCdITC-Book"/>
              </a:rPr>
              <a:t>Очное обучение</a:t>
            </a:r>
            <a:endParaRPr lang="en-US" sz="2400" spc="-30" dirty="0" smtClean="0">
              <a:latin typeface="FranklinGotCdITC-Book"/>
              <a:cs typeface="FranklinGotCdITC-Book"/>
            </a:endParaRPr>
          </a:p>
          <a:p>
            <a:pPr>
              <a:lnSpc>
                <a:spcPct val="90000"/>
              </a:lnSpc>
              <a:buClr>
                <a:srgbClr val="E31B23"/>
              </a:buClr>
              <a:buFont typeface="Wingdings" charset="2"/>
              <a:buChar char="§"/>
            </a:pPr>
            <a:r>
              <a:rPr lang="ru-RU" sz="2400" spc="-30" dirty="0" smtClean="0">
                <a:latin typeface="FranklinGotCdITC-Book"/>
                <a:cs typeface="FranklinGotCdITC-Book"/>
              </a:rPr>
              <a:t>Электронный </a:t>
            </a:r>
            <a:r>
              <a:rPr lang="ru-RU" sz="2400" spc="-30" dirty="0">
                <a:latin typeface="FranklinGotCdITC-Book"/>
                <a:cs typeface="FranklinGotCdITC-Book"/>
              </a:rPr>
              <a:t>курс дистанционного </a:t>
            </a:r>
            <a:r>
              <a:rPr lang="ru-RU" sz="2400" spc="-30" dirty="0" smtClean="0">
                <a:latin typeface="FranklinGotCdITC-Book"/>
                <a:cs typeface="FranklinGotCdITC-Book"/>
              </a:rPr>
              <a:t>обучения</a:t>
            </a:r>
          </a:p>
          <a:p>
            <a:pPr>
              <a:lnSpc>
                <a:spcPct val="90000"/>
              </a:lnSpc>
              <a:buClr>
                <a:srgbClr val="E31B23"/>
              </a:buClr>
              <a:buFont typeface="Wingdings" charset="2"/>
              <a:buChar char="§"/>
            </a:pPr>
            <a:r>
              <a:rPr lang="ru-RU" sz="2400" spc="-30" dirty="0" smtClean="0">
                <a:latin typeface="FranklinGotCdITC-Book"/>
                <a:cs typeface="FranklinGotCdITC-Book"/>
              </a:rPr>
              <a:t>Обучение руководителей</a:t>
            </a:r>
          </a:p>
          <a:p>
            <a:pPr marL="0" indent="0">
              <a:lnSpc>
                <a:spcPct val="90000"/>
              </a:lnSpc>
              <a:buClr>
                <a:srgbClr val="E31B23"/>
              </a:buClr>
              <a:buNone/>
            </a:pPr>
            <a:endParaRPr lang="en-US" sz="2400" spc="-30" dirty="0" smtClean="0">
              <a:latin typeface="FranklinGotCdITC-Book"/>
              <a:cs typeface="FranklinGotCdITC-Book"/>
            </a:endParaRPr>
          </a:p>
        </p:txBody>
      </p:sp>
      <p:pic>
        <p:nvPicPr>
          <p:cNvPr id="7" name="Picture 6" descr="API-U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85" y="1716088"/>
            <a:ext cx="2499834" cy="1429905"/>
          </a:xfrm>
          <a:prstGeom prst="rect">
            <a:avLst/>
          </a:prstGeom>
          <a:ln w="6350"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553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Очные курсы </a:t>
            </a:r>
            <a:r>
              <a:rPr lang="en-US" dirty="0" smtClean="0"/>
              <a:t>API-U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670" y="1601120"/>
            <a:ext cx="4524702" cy="4525963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Предлагаются следующие собственные курсы </a:t>
            </a:r>
            <a:r>
              <a:rPr lang="en-US" b="1" dirty="0" smtClean="0"/>
              <a:t>API-U: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API </a:t>
            </a:r>
            <a:r>
              <a:rPr lang="en-US" b="1" dirty="0"/>
              <a:t>Spec </a:t>
            </a:r>
            <a:r>
              <a:rPr lang="en-US" b="1" dirty="0" smtClean="0"/>
              <a:t>6A </a:t>
            </a:r>
            <a:r>
              <a:rPr lang="en-US" dirty="0"/>
              <a:t>– </a:t>
            </a:r>
            <a:r>
              <a:rPr lang="ru-RU" dirty="0" smtClean="0"/>
              <a:t>устьевое и </a:t>
            </a:r>
            <a:r>
              <a:rPr lang="ru-RU" dirty="0"/>
              <a:t>фонтанное </a:t>
            </a:r>
            <a:r>
              <a:rPr lang="ru-RU" dirty="0" smtClean="0"/>
              <a:t>оборудование</a:t>
            </a:r>
            <a:endParaRPr lang="en-US" dirty="0"/>
          </a:p>
          <a:p>
            <a:pPr marL="457200" indent="-457200">
              <a:buFont typeface="Wingdings" charset="2"/>
              <a:buChar char="§"/>
            </a:pPr>
            <a:r>
              <a:rPr lang="en-US" b="1" dirty="0"/>
              <a:t>API </a:t>
            </a:r>
            <a:r>
              <a:rPr lang="en-US" b="1" dirty="0" smtClean="0"/>
              <a:t>Spec 6D/6DSS </a:t>
            </a:r>
            <a:r>
              <a:rPr lang="en-US" dirty="0"/>
              <a:t>– </a:t>
            </a:r>
            <a:r>
              <a:rPr lang="ru-RU" dirty="0" smtClean="0"/>
              <a:t>Трубопроводная арматура</a:t>
            </a:r>
            <a:endParaRPr lang="en-US" dirty="0" smtClean="0"/>
          </a:p>
          <a:p>
            <a:pPr marL="457200" indent="-457200">
              <a:buFont typeface="Wingdings" charset="2"/>
              <a:buChar char="§"/>
            </a:pPr>
            <a:r>
              <a:rPr lang="en-US" b="1" dirty="0" smtClean="0"/>
              <a:t>API Std 510 </a:t>
            </a:r>
            <a:r>
              <a:rPr lang="en-US" dirty="0" smtClean="0"/>
              <a:t>– </a:t>
            </a:r>
            <a:r>
              <a:rPr lang="ru-RU" dirty="0" smtClean="0"/>
              <a:t>Код по контролю сосудов под давлением</a:t>
            </a:r>
          </a:p>
          <a:p>
            <a:pPr marL="457200" indent="-457200">
              <a:buFont typeface="Wingdings" charset="2"/>
              <a:buChar char="§"/>
            </a:pPr>
            <a:r>
              <a:rPr lang="en-US" b="1" dirty="0" smtClean="0"/>
              <a:t>API </a:t>
            </a:r>
            <a:r>
              <a:rPr lang="en-US" b="1" dirty="0"/>
              <a:t>Std 570 </a:t>
            </a:r>
            <a:r>
              <a:rPr lang="en-US" dirty="0"/>
              <a:t>– </a:t>
            </a:r>
            <a:r>
              <a:rPr lang="ru-RU" dirty="0"/>
              <a:t>Код по контролю </a:t>
            </a:r>
            <a:r>
              <a:rPr lang="ru-RU" dirty="0" smtClean="0"/>
              <a:t>трубопроводов</a:t>
            </a:r>
            <a:endParaRPr lang="en-US" dirty="0"/>
          </a:p>
          <a:p>
            <a:pPr marL="457200" indent="-457200">
              <a:buFont typeface="Wingdings" charset="2"/>
              <a:buChar char="§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valv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35" b="5790"/>
          <a:stretch/>
        </p:blipFill>
        <p:spPr>
          <a:xfrm>
            <a:off x="5244056" y="1720849"/>
            <a:ext cx="3003281" cy="3751439"/>
          </a:xfrm>
          <a:prstGeom prst="rect">
            <a:avLst/>
          </a:prstGeom>
          <a:ln w="6350"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209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Очные курса </a:t>
            </a:r>
            <a:r>
              <a:rPr lang="en-US" dirty="0" smtClean="0"/>
              <a:t>API-U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4846910"/>
              </p:ext>
            </p:extLst>
          </p:nvPr>
        </p:nvGraphicFramePr>
        <p:xfrm>
          <a:off x="590480" y="1277007"/>
          <a:ext cx="7954962" cy="4833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9924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152" y="250731"/>
            <a:ext cx="8080647" cy="709714"/>
          </a:xfrm>
        </p:spPr>
        <p:txBody>
          <a:bodyPr>
            <a:noAutofit/>
          </a:bodyPr>
          <a:lstStyle/>
          <a:p>
            <a:r>
              <a:rPr lang="ru-RU" dirty="0">
                <a:cs typeface="FranklinGotCdITC-Demi"/>
              </a:rPr>
              <a:t>Глобальная миссия </a:t>
            </a:r>
            <a:r>
              <a:rPr lang="en-US" dirty="0">
                <a:cs typeface="FranklinGotCdITC-Demi"/>
              </a:rPr>
              <a:t>API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152" y="1600200"/>
            <a:ext cx="8080648" cy="4467211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ru-RU" dirty="0" smtClean="0"/>
              <a:t>Наша миссия заключается в предоставлении ценных продуктов </a:t>
            </a:r>
            <a:r>
              <a:rPr lang="ru-RU" dirty="0"/>
              <a:t>и </a:t>
            </a:r>
            <a:r>
              <a:rPr lang="ru-RU" dirty="0" smtClean="0"/>
              <a:t>услуг для </a:t>
            </a:r>
            <a:r>
              <a:rPr lang="ru-RU" dirty="0"/>
              <a:t>нефтяной и газовой </a:t>
            </a:r>
            <a:r>
              <a:rPr lang="ru-RU" dirty="0" smtClean="0"/>
              <a:t>промышленности, что позволит</a:t>
            </a:r>
            <a:r>
              <a:rPr lang="en-US" spc="-50" dirty="0" smtClean="0">
                <a:latin typeface="FranklinGotCdITC-Book"/>
                <a:cs typeface="FranklinGotCdITC-Book"/>
              </a:rPr>
              <a:t>:</a:t>
            </a:r>
          </a:p>
          <a:p>
            <a:pPr marL="0" indent="0">
              <a:lnSpc>
                <a:spcPct val="90000"/>
              </a:lnSpc>
              <a:buNone/>
            </a:pPr>
            <a:endParaRPr lang="en-US" spc="-50" dirty="0" smtClean="0">
              <a:latin typeface="FranklinGotCdITC-Book"/>
              <a:cs typeface="FranklinGotCdITC-Book"/>
            </a:endParaRPr>
          </a:p>
          <a:p>
            <a:pPr marL="282575" indent="-282575">
              <a:buFont typeface="Wingdings" charset="2"/>
              <a:buChar char="§"/>
            </a:pPr>
            <a:r>
              <a:rPr lang="ru-RU" spc="-30" dirty="0" smtClean="0"/>
              <a:t>Повысить </a:t>
            </a:r>
            <a:r>
              <a:rPr lang="ru-RU" spc="-30" dirty="0"/>
              <a:t>качество, надежность, </a:t>
            </a:r>
            <a:r>
              <a:rPr lang="ru-RU" spc="-30" dirty="0" smtClean="0"/>
              <a:t>стабильность и взаимозаменяемость</a:t>
            </a:r>
          </a:p>
          <a:p>
            <a:pPr marL="282575" indent="-282575">
              <a:buFont typeface="Wingdings" charset="2"/>
              <a:buChar char="§"/>
            </a:pPr>
            <a:r>
              <a:rPr lang="ru-RU" spc="-30" dirty="0" smtClean="0"/>
              <a:t>Повысить безопасность сотрудников  и выполняемых работ</a:t>
            </a:r>
            <a:endParaRPr lang="ru-RU" spc="-30" dirty="0"/>
          </a:p>
          <a:p>
            <a:pPr marL="282575" indent="-282575">
              <a:buFont typeface="Wingdings" charset="2"/>
              <a:buChar char="§"/>
            </a:pPr>
            <a:r>
              <a:rPr lang="ru-RU" spc="-30" dirty="0" smtClean="0"/>
              <a:t>Содействовать стандартизации продукции </a:t>
            </a:r>
            <a:r>
              <a:rPr lang="ru-RU" spc="-30" dirty="0"/>
              <a:t>и выполняемых работ</a:t>
            </a:r>
          </a:p>
          <a:p>
            <a:pPr marL="282575" indent="-282575">
              <a:buFont typeface="Wingdings" charset="2"/>
              <a:buChar char="§"/>
            </a:pPr>
            <a:r>
              <a:rPr lang="ru-RU" spc="-30" dirty="0" smtClean="0"/>
              <a:t>Улучшать </a:t>
            </a:r>
            <a:r>
              <a:rPr lang="ru-RU" spc="-30" dirty="0"/>
              <a:t>и </a:t>
            </a:r>
            <a:r>
              <a:rPr lang="ru-RU" spc="-30" dirty="0" smtClean="0"/>
              <a:t>поддерживать эффективность </a:t>
            </a:r>
            <a:r>
              <a:rPr lang="ru-RU" spc="-30" dirty="0"/>
              <a:t>работы</a:t>
            </a:r>
          </a:p>
        </p:txBody>
      </p:sp>
    </p:spTree>
    <p:extLst>
      <p:ext uri="{BB962C8B-B14F-4D97-AF65-F5344CB8AC3E}">
        <p14:creationId xmlns:p14="http://schemas.microsoft.com/office/powerpoint/2010/main" val="262348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7987" y="2027175"/>
            <a:ext cx="6982533" cy="2179655"/>
          </a:xfrm>
        </p:spPr>
        <p:txBody>
          <a:bodyPr>
            <a:noAutofit/>
          </a:bodyPr>
          <a:lstStyle/>
          <a:p>
            <a:pPr algn="l">
              <a:lnSpc>
                <a:spcPct val="70000"/>
              </a:lnSpc>
            </a:pPr>
            <a:r>
              <a:rPr lang="ru-RU" spc="0" dirty="0" smtClean="0">
                <a:cs typeface="FranklinGotCdITC-Demi"/>
              </a:rPr>
              <a:t>Спасибо!</a:t>
            </a:r>
            <a:endParaRPr lang="en-US" sz="8000" spc="0" dirty="0">
              <a:solidFill>
                <a:srgbClr val="625C4B"/>
              </a:solidFill>
              <a:cs typeface="FranklinGotCdITC-Demi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559" y="4102217"/>
            <a:ext cx="6400800" cy="1824863"/>
          </a:xfrm>
        </p:spPr>
        <p:txBody>
          <a:bodyPr>
            <a:noAutofit/>
          </a:bodyPr>
          <a:lstStyle/>
          <a:p>
            <a:pPr algn="l"/>
            <a:r>
              <a:rPr lang="ru-RU" sz="2000" spc="-70" dirty="0" err="1" smtClean="0">
                <a:solidFill>
                  <a:schemeClr val="tx1"/>
                </a:solidFill>
                <a:latin typeface="FranklinGotCdITC-Book"/>
                <a:cs typeface="FranklinGotCdITC-Book"/>
              </a:rPr>
              <a:t>Лакшми</a:t>
            </a:r>
            <a:r>
              <a:rPr lang="ru-RU" sz="2000" spc="-70" dirty="0" smtClean="0">
                <a:solidFill>
                  <a:schemeClr val="tx1"/>
                </a:solidFill>
                <a:latin typeface="FranklinGotCdITC-Book"/>
                <a:cs typeface="FranklinGotCdITC-Book"/>
              </a:rPr>
              <a:t> </a:t>
            </a:r>
            <a:r>
              <a:rPr lang="ru-RU" sz="2000" spc="-70" dirty="0" err="1" smtClean="0">
                <a:solidFill>
                  <a:schemeClr val="tx1"/>
                </a:solidFill>
                <a:latin typeface="FranklinGotCdITC-Book"/>
                <a:cs typeface="FranklinGotCdITC-Book"/>
              </a:rPr>
              <a:t>Махон</a:t>
            </a:r>
            <a:endParaRPr lang="en-US" sz="2000" spc="-70" dirty="0" smtClean="0">
              <a:solidFill>
                <a:schemeClr val="tx1"/>
              </a:solidFill>
              <a:latin typeface="FranklinGotCdITC-Book"/>
              <a:cs typeface="FranklinGotCdITC-Book"/>
            </a:endParaRPr>
          </a:p>
          <a:p>
            <a:r>
              <a:rPr lang="ru-RU" sz="2000" dirty="0"/>
              <a:t>Директор по предоставлению глобальных услуг для промышленности</a:t>
            </a:r>
          </a:p>
          <a:p>
            <a:pPr algn="l"/>
            <a:r>
              <a:rPr lang="en-US" sz="2000" spc="-70" dirty="0" smtClean="0">
                <a:solidFill>
                  <a:schemeClr val="tx1"/>
                </a:solidFill>
                <a:latin typeface="FranklinGotCdITC-Book"/>
                <a:cs typeface="FranklinGotCdITC-Book"/>
                <a:hlinkClick r:id="rId2"/>
              </a:rPr>
              <a:t>mahonl@api.org</a:t>
            </a:r>
            <a:r>
              <a:rPr lang="en-US" sz="2000" spc="-70" dirty="0" smtClean="0">
                <a:solidFill>
                  <a:schemeClr val="tx1"/>
                </a:solidFill>
                <a:latin typeface="FranklinGotCdITC-Book"/>
                <a:cs typeface="FranklinGotCdITC-Book"/>
              </a:rPr>
              <a:t> </a:t>
            </a:r>
            <a:endParaRPr lang="en-US" sz="2000" spc="-70" dirty="0">
              <a:solidFill>
                <a:schemeClr val="tx1"/>
              </a:solidFill>
              <a:latin typeface="FranklinGotCdITC-Book"/>
              <a:cs typeface="FranklinGotCdITC-Book"/>
            </a:endParaRPr>
          </a:p>
        </p:txBody>
      </p:sp>
    </p:spTree>
    <p:extLst>
      <p:ext uri="{BB962C8B-B14F-4D97-AF65-F5344CB8AC3E}">
        <p14:creationId xmlns:p14="http://schemas.microsoft.com/office/powerpoint/2010/main" val="262569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152" y="250731"/>
            <a:ext cx="8080647" cy="709714"/>
          </a:xfrm>
        </p:spPr>
        <p:txBody>
          <a:bodyPr>
            <a:noAutofit/>
          </a:bodyPr>
          <a:lstStyle/>
          <a:p>
            <a:r>
              <a:rPr lang="ru-RU" dirty="0">
                <a:cs typeface="FranklinGotCdITC-Demi"/>
              </a:rPr>
              <a:t>Миссия программы </a:t>
            </a:r>
            <a:r>
              <a:rPr lang="ru-RU" dirty="0" smtClean="0">
                <a:cs typeface="FranklinGotCdITC-Demi"/>
              </a:rPr>
              <a:t>стандартизации </a:t>
            </a:r>
            <a:r>
              <a:rPr lang="en-US" dirty="0">
                <a:cs typeface="FranklinGotCdITC-Demi"/>
              </a:rPr>
              <a:t>API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1" y="1575300"/>
            <a:ext cx="3631028" cy="445061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Предоставить площадку для </a:t>
            </a:r>
            <a:r>
              <a:rPr lang="ru-RU" dirty="0"/>
              <a:t>разработки </a:t>
            </a:r>
            <a:r>
              <a:rPr lang="ru-RU" dirty="0" smtClean="0"/>
              <a:t>промышленных стандартов, принимаемых на основе консенсуса, а также для технического </a:t>
            </a:r>
            <a:r>
              <a:rPr lang="ru-RU" dirty="0"/>
              <a:t>сотрудничества в целях </a:t>
            </a:r>
            <a:r>
              <a:rPr lang="ru-RU" dirty="0" smtClean="0"/>
              <a:t>повышения безопасности </a:t>
            </a:r>
            <a:r>
              <a:rPr lang="ru-RU" dirty="0"/>
              <a:t>и конкурентоспособности </a:t>
            </a:r>
            <a:r>
              <a:rPr lang="ru-RU" dirty="0" smtClean="0"/>
              <a:t>отрасли.</a:t>
            </a:r>
            <a:endParaRPr lang="en-US" dirty="0"/>
          </a:p>
        </p:txBody>
      </p:sp>
      <p:pic>
        <p:nvPicPr>
          <p:cNvPr id="5" name="Picture 4" descr="EIS0030B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0" r="8586"/>
          <a:stretch/>
        </p:blipFill>
        <p:spPr bwMode="auto">
          <a:xfrm>
            <a:off x="4717875" y="1723525"/>
            <a:ext cx="3809915" cy="2941160"/>
          </a:xfrm>
          <a:prstGeom prst="rect">
            <a:avLst/>
          </a:prstGeom>
          <a:ln w="6350" cap="sq" cmpd="sng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192475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Комитеты по стандартизации  </a:t>
            </a:r>
            <a:r>
              <a:rPr lang="en-US" dirty="0"/>
              <a:t>API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320" y="1434395"/>
            <a:ext cx="7954765" cy="4648894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ru-RU" sz="2200" b="1" dirty="0"/>
              <a:t>Комитет по стандартизации нефтепромыслового оборудования и материалов</a:t>
            </a:r>
            <a:r>
              <a:rPr lang="en-US" sz="2200" b="1" dirty="0"/>
              <a:t> </a:t>
            </a:r>
            <a:r>
              <a:rPr lang="ru-RU" sz="2200" b="1" dirty="0"/>
              <a:t>(</a:t>
            </a:r>
            <a:r>
              <a:rPr lang="en-US" sz="2200" b="1" dirty="0"/>
              <a:t>CSOEM</a:t>
            </a:r>
            <a:r>
              <a:rPr lang="ru-RU" sz="2200" b="1" dirty="0"/>
              <a:t>)</a:t>
            </a:r>
            <a:endParaRPr lang="en-US" sz="2200" b="1" dirty="0"/>
          </a:p>
          <a:p>
            <a:pPr marL="457200" indent="-457200">
              <a:lnSpc>
                <a:spcPct val="100000"/>
              </a:lnSpc>
              <a:buFont typeface="Wingdings" charset="2"/>
              <a:buChar char="§"/>
            </a:pPr>
            <a:r>
              <a:rPr lang="ru-RU" sz="2200" dirty="0"/>
              <a:t>Отвечает за </a:t>
            </a:r>
            <a:r>
              <a:rPr lang="en-US" sz="2200" dirty="0"/>
              <a:t> ~275 </a:t>
            </a:r>
            <a:r>
              <a:rPr lang="ru-RU" sz="2200" dirty="0"/>
              <a:t>стандартов, которые служат основой для  </a:t>
            </a:r>
            <a:r>
              <a:rPr lang="ru-RU" sz="2200" dirty="0" smtClean="0"/>
              <a:t>монограммы </a:t>
            </a:r>
            <a:r>
              <a:rPr lang="en-US" sz="2200" dirty="0" smtClean="0"/>
              <a:t>API</a:t>
            </a:r>
            <a:r>
              <a:rPr lang="ru-RU" sz="2200" dirty="0" smtClean="0"/>
              <a:t>.</a:t>
            </a:r>
            <a:endParaRPr lang="en-US" sz="2200" dirty="0"/>
          </a:p>
          <a:p>
            <a:pPr>
              <a:lnSpc>
                <a:spcPct val="100000"/>
              </a:lnSpc>
            </a:pPr>
            <a:r>
              <a:rPr lang="ru-RU" sz="2200" b="1" dirty="0"/>
              <a:t>Комитет по измерению нефти (</a:t>
            </a:r>
            <a:r>
              <a:rPr lang="en-US" sz="2200" b="1" dirty="0"/>
              <a:t>COPM</a:t>
            </a:r>
            <a:r>
              <a:rPr lang="ru-RU" sz="2200" b="1" dirty="0"/>
              <a:t>)</a:t>
            </a:r>
            <a:endParaRPr lang="en-US" sz="2200" b="1" dirty="0"/>
          </a:p>
          <a:p>
            <a:pPr marL="457200" indent="-457200">
              <a:lnSpc>
                <a:spcPct val="100000"/>
              </a:lnSpc>
              <a:buFont typeface="Wingdings" charset="2"/>
              <a:buChar char="§"/>
            </a:pPr>
            <a:r>
              <a:rPr lang="ru-RU" sz="2200" dirty="0"/>
              <a:t>Отвечает за </a:t>
            </a:r>
            <a:r>
              <a:rPr lang="ru-RU" sz="2200" dirty="0" smtClean="0"/>
              <a:t> </a:t>
            </a:r>
            <a:r>
              <a:rPr lang="en-US" sz="2200" dirty="0" smtClean="0"/>
              <a:t>~</a:t>
            </a:r>
            <a:r>
              <a:rPr lang="en-US" sz="2200" dirty="0"/>
              <a:t>125 </a:t>
            </a:r>
            <a:r>
              <a:rPr lang="ru-RU" sz="2200" dirty="0" smtClean="0"/>
              <a:t>стандартов, используемых </a:t>
            </a:r>
            <a:r>
              <a:rPr lang="ru-RU" sz="2200" dirty="0"/>
              <a:t>во всем мире для </a:t>
            </a:r>
            <a:r>
              <a:rPr lang="ru-RU" sz="2200" dirty="0" smtClean="0"/>
              <a:t>работ, связанных с хранением и транспортировкой нефти</a:t>
            </a:r>
            <a:r>
              <a:rPr lang="ru-RU" sz="2200" dirty="0"/>
              <a:t>.</a:t>
            </a:r>
            <a:endParaRPr lang="en-US" sz="2200" dirty="0"/>
          </a:p>
          <a:p>
            <a:pPr marL="457200" indent="-457200">
              <a:lnSpc>
                <a:spcPct val="70000"/>
              </a:lnSpc>
              <a:buFont typeface="Wingdings" charset="2"/>
              <a:buChar char="§"/>
            </a:pPr>
            <a:endParaRPr lang="en-US" sz="2200" dirty="0"/>
          </a:p>
          <a:p>
            <a:pPr>
              <a:lnSpc>
                <a:spcPct val="100000"/>
              </a:lnSpc>
            </a:pPr>
            <a:r>
              <a:rPr lang="ru-RU" sz="2200" b="1" dirty="0"/>
              <a:t>Комитет по нефтеперерабатывающему оборудованию</a:t>
            </a:r>
            <a:r>
              <a:rPr lang="en-US" sz="2200" b="1" dirty="0"/>
              <a:t>, </a:t>
            </a:r>
            <a:r>
              <a:rPr lang="ru-RU" sz="2200" b="1" dirty="0"/>
              <a:t>(</a:t>
            </a:r>
            <a:r>
              <a:rPr lang="en-US" sz="2200" b="1" dirty="0"/>
              <a:t>CRE</a:t>
            </a:r>
            <a:r>
              <a:rPr lang="ru-RU" sz="2200" b="1" dirty="0"/>
              <a:t>)</a:t>
            </a:r>
            <a:endParaRPr lang="en-US" sz="2200" b="1" dirty="0"/>
          </a:p>
          <a:p>
            <a:pPr marL="457200" indent="-457200">
              <a:lnSpc>
                <a:spcPct val="100000"/>
              </a:lnSpc>
              <a:buFont typeface="Wingdings" charset="2"/>
              <a:buChar char="§"/>
            </a:pPr>
            <a:r>
              <a:rPr lang="ru-RU" sz="2200" dirty="0"/>
              <a:t>Отвечает за </a:t>
            </a:r>
            <a:r>
              <a:rPr lang="ru-RU" sz="2200" dirty="0" smtClean="0"/>
              <a:t> </a:t>
            </a:r>
            <a:r>
              <a:rPr lang="en-US" sz="2200" dirty="0" smtClean="0"/>
              <a:t>~</a:t>
            </a:r>
            <a:r>
              <a:rPr lang="en-US" sz="2200" dirty="0"/>
              <a:t>175 </a:t>
            </a:r>
            <a:r>
              <a:rPr lang="ru-RU" sz="2200" dirty="0"/>
              <a:t>стандартов которые служат основой для </a:t>
            </a:r>
            <a:r>
              <a:rPr lang="ru-RU" sz="2200" dirty="0" smtClean="0"/>
              <a:t> </a:t>
            </a:r>
            <a:r>
              <a:rPr lang="ru-RU" sz="2200" dirty="0"/>
              <a:t>проведения </a:t>
            </a:r>
            <a:r>
              <a:rPr lang="ru-RU" sz="2200" dirty="0" smtClean="0"/>
              <a:t>сертификационных программ инспекторами </a:t>
            </a:r>
            <a:r>
              <a:rPr lang="en-US" sz="2200" dirty="0" smtClean="0"/>
              <a:t>API</a:t>
            </a:r>
            <a:r>
              <a:rPr lang="ru-RU" sz="2200" dirty="0"/>
              <a:t>.</a:t>
            </a:r>
            <a:r>
              <a:rPr lang="en-US" sz="2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7966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Более подробная информация о комитетах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320" y="1246192"/>
            <a:ext cx="7954765" cy="4525963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Wingdings" charset="2"/>
              <a:buChar char="§"/>
            </a:pPr>
            <a:r>
              <a:rPr lang="ru-RU" dirty="0"/>
              <a:t>Комитеты по стандартизации API обычно собираются два раза в год</a:t>
            </a:r>
          </a:p>
          <a:p>
            <a:pPr marL="1200150" lvl="1" indent="-457200"/>
            <a:r>
              <a:rPr lang="ru-RU" dirty="0"/>
              <a:t>Подгруппы собираются по мере </a:t>
            </a:r>
            <a:r>
              <a:rPr lang="ru-RU" dirty="0" smtClean="0"/>
              <a:t>необходимости, </a:t>
            </a:r>
            <a:r>
              <a:rPr lang="ru-RU" dirty="0"/>
              <a:t>часто </a:t>
            </a:r>
            <a:r>
              <a:rPr lang="ru-RU" dirty="0" smtClean="0"/>
              <a:t>используя конференц-связь или интернет</a:t>
            </a:r>
          </a:p>
          <a:p>
            <a:pPr marL="1200150" lvl="1" indent="-457200"/>
            <a:r>
              <a:rPr lang="ru-RU" dirty="0" smtClean="0"/>
              <a:t>Голосование осуществляется через </a:t>
            </a:r>
            <a:r>
              <a:rPr lang="ru-RU" dirty="0"/>
              <a:t>веб-систему</a:t>
            </a:r>
          </a:p>
          <a:p>
            <a:pPr marL="457200" indent="-457200">
              <a:buFont typeface="Wingdings" charset="2"/>
              <a:buChar char="§"/>
            </a:pPr>
            <a:r>
              <a:rPr lang="ru-RU" dirty="0" smtClean="0"/>
              <a:t>Надзорные комитеты собираются для осуществления мониторинга работы</a:t>
            </a:r>
            <a:endParaRPr lang="en-US" dirty="0" smtClean="0"/>
          </a:p>
          <a:p>
            <a:pPr marL="457200" indent="-457200">
              <a:buFont typeface="Wingdings" charset="2"/>
              <a:buChar char="§"/>
            </a:pPr>
            <a:r>
              <a:rPr lang="ru-RU" dirty="0" smtClean="0"/>
              <a:t>Корпоративное членство </a:t>
            </a:r>
            <a:r>
              <a:rPr lang="ru-RU" dirty="0"/>
              <a:t>в API не является обязательным условием для работы в </a:t>
            </a:r>
            <a:r>
              <a:rPr lang="ru-RU" dirty="0" err="1" smtClean="0"/>
              <a:t>консенсусном</a:t>
            </a:r>
            <a:r>
              <a:rPr lang="ru-RU" dirty="0" smtClean="0"/>
              <a:t> комитете</a:t>
            </a:r>
            <a:endParaRPr lang="en-US" dirty="0" smtClean="0"/>
          </a:p>
          <a:p>
            <a:endParaRPr lang="en-US" dirty="0" smtClean="0"/>
          </a:p>
          <a:p>
            <a:r>
              <a:rPr lang="ru-RU" sz="2200" dirty="0" smtClean="0"/>
              <a:t>Присоединиться к комитету по стандартизации </a:t>
            </a:r>
            <a:r>
              <a:rPr lang="en-US" sz="2200" dirty="0" smtClean="0"/>
              <a:t>API </a:t>
            </a:r>
            <a:r>
              <a:rPr lang="ru-RU" sz="2200" dirty="0" smtClean="0"/>
              <a:t>можно здесь</a:t>
            </a:r>
            <a:r>
              <a:rPr lang="en-US" sz="2200" dirty="0" smtClean="0"/>
              <a:t>:</a:t>
            </a:r>
            <a:endParaRPr lang="en-US" sz="2200" dirty="0"/>
          </a:p>
          <a:p>
            <a:r>
              <a:rPr lang="en-US" dirty="0">
                <a:hlinkClick r:id="rId2"/>
              </a:rPr>
              <a:t>http://www.api.org/products-and-services/standards/committees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45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6152" y="250731"/>
            <a:ext cx="8080647" cy="709714"/>
          </a:xfrm>
        </p:spPr>
        <p:txBody>
          <a:bodyPr>
            <a:noAutofit/>
          </a:bodyPr>
          <a:lstStyle/>
          <a:p>
            <a:pPr algn="l"/>
            <a:r>
              <a:rPr lang="ru-RU" smtClean="0">
                <a:cs typeface="FranklinGotCdITC-Demi"/>
              </a:rPr>
              <a:t>Монограмма</a:t>
            </a:r>
            <a:r>
              <a:rPr lang="en-US" sz="4000" dirty="0" smtClean="0">
                <a:solidFill>
                  <a:srgbClr val="625C4B"/>
                </a:solidFill>
                <a:cs typeface="FranklinGotCdITC-Demi"/>
              </a:rPr>
              <a:t> API</a:t>
            </a:r>
            <a:endParaRPr lang="en-US" sz="4000" dirty="0"/>
          </a:p>
        </p:txBody>
      </p:sp>
      <p:pic>
        <p:nvPicPr>
          <p:cNvPr id="2" name="Picture 1" descr="Monogram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50" y="1716087"/>
            <a:ext cx="2499838" cy="1429907"/>
          </a:xfrm>
          <a:prstGeom prst="rect">
            <a:avLst/>
          </a:prstGeom>
          <a:ln w="6350"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3432352" y="1619444"/>
            <a:ext cx="4957566" cy="418255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spc="-50" dirty="0">
                <a:latin typeface="FranklinGotCdITC-Book"/>
                <a:cs typeface="FranklinGotCdITC-Book"/>
              </a:rPr>
              <a:t>Лицензирование </a:t>
            </a:r>
            <a:r>
              <a:rPr lang="ru-RU" sz="2800" spc="-50" dirty="0" smtClean="0">
                <a:latin typeface="FranklinGotCdITC-Book"/>
                <a:cs typeface="FranklinGotCdITC-Book"/>
              </a:rPr>
              <a:t>для производителей продукции, используемой в нефтяной </a:t>
            </a:r>
            <a:r>
              <a:rPr lang="ru-RU" sz="2800" spc="-50" dirty="0">
                <a:latin typeface="FranklinGotCdITC-Book"/>
                <a:cs typeface="FranklinGotCdITC-Book"/>
              </a:rPr>
              <a:t>и газовой </a:t>
            </a:r>
            <a:r>
              <a:rPr lang="ru-RU" sz="2800" spc="-50" dirty="0" smtClean="0">
                <a:latin typeface="FranklinGotCdITC-Book"/>
                <a:cs typeface="FranklinGotCdITC-Book"/>
              </a:rPr>
              <a:t>промышленности</a:t>
            </a:r>
            <a:endParaRPr lang="en-US" sz="2400" dirty="0" smtClean="0">
              <a:latin typeface="FranklinGotCdITC-Book"/>
              <a:cs typeface="FranklinGotCdITC-Book"/>
            </a:endParaRPr>
          </a:p>
          <a:p>
            <a:pPr>
              <a:lnSpc>
                <a:spcPct val="90000"/>
              </a:lnSpc>
              <a:buClr>
                <a:srgbClr val="E31B23"/>
              </a:buClr>
              <a:buFont typeface="Wingdings" charset="2"/>
              <a:buChar char="§"/>
            </a:pPr>
            <a:r>
              <a:rPr lang="ru-RU" sz="2400" spc="-30" dirty="0" smtClean="0">
                <a:latin typeface="FranklinGotCdITC-Book"/>
                <a:cs typeface="FranklinGotCdITC-Book"/>
              </a:rPr>
              <a:t>С </a:t>
            </a:r>
            <a:r>
              <a:rPr lang="en-US" sz="2400" spc="-30" dirty="0" smtClean="0">
                <a:latin typeface="FranklinGotCdITC-Book"/>
                <a:cs typeface="FranklinGotCdITC-Book"/>
              </a:rPr>
              <a:t>1924</a:t>
            </a:r>
            <a:r>
              <a:rPr lang="ru-RU" sz="2400" spc="-30" dirty="0" smtClean="0">
                <a:latin typeface="FranklinGotCdITC-Book"/>
                <a:cs typeface="FranklinGotCdITC-Book"/>
              </a:rPr>
              <a:t> </a:t>
            </a:r>
            <a:endParaRPr lang="en-US" sz="2400" spc="-30" dirty="0" smtClean="0">
              <a:latin typeface="FranklinGotCdITC-Book"/>
              <a:cs typeface="FranklinGotCdITC-Book"/>
            </a:endParaRPr>
          </a:p>
          <a:p>
            <a:pPr>
              <a:lnSpc>
                <a:spcPct val="90000"/>
              </a:lnSpc>
              <a:buClr>
                <a:srgbClr val="E31B23"/>
              </a:buClr>
              <a:buFont typeface="Wingdings" charset="2"/>
              <a:buChar char="§"/>
            </a:pPr>
            <a:r>
              <a:rPr lang="ru-RU" sz="2400" spc="-30" dirty="0" smtClean="0">
                <a:latin typeface="FranklinGotCdITC-Book"/>
                <a:cs typeface="FranklinGotCdITC-Book"/>
              </a:rPr>
              <a:t>Около </a:t>
            </a:r>
            <a:r>
              <a:rPr lang="en-US" sz="2400" spc="-30" dirty="0" smtClean="0">
                <a:latin typeface="FranklinGotCdITC-Book"/>
                <a:cs typeface="FranklinGotCdITC-Book"/>
              </a:rPr>
              <a:t>80 </a:t>
            </a:r>
            <a:r>
              <a:rPr lang="ru-RU" sz="2400" spc="-30" dirty="0" smtClean="0">
                <a:latin typeface="FranklinGotCdITC-Book"/>
                <a:cs typeface="FranklinGotCdITC-Book"/>
              </a:rPr>
              <a:t>различных стандартов </a:t>
            </a:r>
            <a:r>
              <a:rPr lang="en-US" sz="2400" spc="-30" dirty="0" smtClean="0">
                <a:latin typeface="FranklinGotCdITC-Book"/>
                <a:cs typeface="FranklinGotCdITC-Book"/>
              </a:rPr>
              <a:t>API</a:t>
            </a:r>
          </a:p>
          <a:p>
            <a:pPr lvl="1">
              <a:lnSpc>
                <a:spcPct val="90000"/>
              </a:lnSpc>
              <a:buClr>
                <a:schemeClr val="tx1">
                  <a:lumMod val="65000"/>
                  <a:lumOff val="35000"/>
                </a:schemeClr>
              </a:buClr>
              <a:buFont typeface="Lucida Grande"/>
              <a:buChar char="–"/>
            </a:pPr>
            <a:r>
              <a:rPr lang="ru-RU" sz="2000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GotCdITC-Book"/>
                <a:cs typeface="FranklinGotCdITC-Book"/>
              </a:rPr>
              <a:t>Стандарты, связанные с добычей нефти</a:t>
            </a:r>
          </a:p>
          <a:p>
            <a:pPr lvl="1">
              <a:lnSpc>
                <a:spcPct val="90000"/>
              </a:lnSpc>
              <a:buClr>
                <a:schemeClr val="tx1">
                  <a:lumMod val="65000"/>
                  <a:lumOff val="35000"/>
                </a:schemeClr>
              </a:buClr>
              <a:buFont typeface="Lucida Grande"/>
              <a:buChar char="–"/>
            </a:pPr>
            <a:r>
              <a:rPr lang="ru-RU" sz="2000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GotCdITC-Book"/>
                <a:cs typeface="FranklinGotCdITC-Book"/>
              </a:rPr>
              <a:t>Стандарты</a:t>
            </a:r>
            <a:r>
              <a:rPr lang="ru-RU" sz="2000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GotCdITC-Book"/>
                <a:cs typeface="FranklinGotCdITC-Book"/>
              </a:rPr>
              <a:t>, связанные с </a:t>
            </a:r>
            <a:r>
              <a:rPr lang="ru-RU" sz="2000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GotCdITC-Book"/>
                <a:cs typeface="FranklinGotCdITC-Book"/>
              </a:rPr>
              <a:t>переработкой нефти</a:t>
            </a:r>
            <a:endParaRPr lang="en-US" sz="2000" spc="-30" dirty="0">
              <a:solidFill>
                <a:schemeClr val="tx1">
                  <a:lumMod val="65000"/>
                  <a:lumOff val="35000"/>
                </a:schemeClr>
              </a:solidFill>
              <a:latin typeface="FranklinGotCdITC-Book"/>
              <a:cs typeface="FranklinGotCdITC-Book"/>
            </a:endParaRPr>
          </a:p>
          <a:p>
            <a:pPr>
              <a:buClr>
                <a:srgbClr val="E31B23"/>
              </a:buClr>
              <a:buFont typeface="Wingdings" charset="2"/>
              <a:buChar char="§"/>
            </a:pPr>
            <a:r>
              <a:rPr lang="ru-RU" sz="2400" spc="-30" dirty="0" smtClean="0">
                <a:latin typeface="FranklinGotCdITC-Book"/>
                <a:cs typeface="FranklinGotCdITC-Book"/>
              </a:rPr>
              <a:t>3793</a:t>
            </a:r>
            <a:r>
              <a:rPr lang="en-US" sz="2400" spc="-30" dirty="0" smtClean="0">
                <a:latin typeface="FranklinGotCdITC-Book"/>
                <a:cs typeface="FranklinGotCdITC-Book"/>
              </a:rPr>
              <a:t> </a:t>
            </a:r>
            <a:r>
              <a:rPr lang="ru-RU" sz="2400" spc="-30" dirty="0" smtClean="0">
                <a:latin typeface="FranklinGotCdITC-Book"/>
                <a:cs typeface="FranklinGotCdITC-Book"/>
              </a:rPr>
              <a:t>лицензиатов и кандидатов</a:t>
            </a:r>
            <a:endParaRPr lang="en-US" sz="2400" spc="-30" dirty="0" smtClean="0">
              <a:latin typeface="FranklinGotCdITC-Book"/>
              <a:cs typeface="FranklinGotCdITC-Book"/>
            </a:endParaRPr>
          </a:p>
          <a:p>
            <a:pPr>
              <a:buClr>
                <a:srgbClr val="E31B23"/>
              </a:buClr>
              <a:buFont typeface="Wingdings" charset="2"/>
              <a:buChar char="§"/>
            </a:pPr>
            <a:r>
              <a:rPr lang="en-US" sz="2400" spc="-30" dirty="0" smtClean="0">
                <a:latin typeface="FranklinGotCdITC-Book"/>
                <a:cs typeface="FranklinGotCdITC-Book"/>
              </a:rPr>
              <a:t>7</a:t>
            </a:r>
            <a:r>
              <a:rPr lang="ru-RU" sz="2400" spc="-30" dirty="0" smtClean="0">
                <a:latin typeface="FranklinGotCdITC-Book"/>
                <a:cs typeface="FranklinGotCdITC-Book"/>
              </a:rPr>
              <a:t>9 стран</a:t>
            </a:r>
            <a:endParaRPr lang="en-US" sz="2400" spc="-30" dirty="0"/>
          </a:p>
        </p:txBody>
      </p:sp>
    </p:spTree>
    <p:extLst>
      <p:ext uri="{BB962C8B-B14F-4D97-AF65-F5344CB8AC3E}">
        <p14:creationId xmlns:p14="http://schemas.microsoft.com/office/powerpoint/2010/main" val="150489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Знак </a:t>
            </a:r>
            <a:r>
              <a:rPr lang="ru-RU" dirty="0"/>
              <a:t>качества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319" y="1584520"/>
            <a:ext cx="5826241" cy="4525963"/>
          </a:xfrm>
        </p:spPr>
        <p:txBody>
          <a:bodyPr>
            <a:normAutofit/>
          </a:bodyPr>
          <a:lstStyle/>
          <a:p>
            <a:r>
              <a:rPr lang="ru-RU" b="1" dirty="0"/>
              <a:t>Использование </a:t>
            </a:r>
            <a:r>
              <a:rPr lang="ru-RU" b="1" dirty="0" smtClean="0"/>
              <a:t>монограммы API </a:t>
            </a:r>
            <a:r>
              <a:rPr lang="ru-RU" b="1" dirty="0"/>
              <a:t>на </a:t>
            </a:r>
            <a:r>
              <a:rPr lang="ru-RU" b="1" dirty="0" smtClean="0"/>
              <a:t>продукции представляет </a:t>
            </a:r>
            <a:r>
              <a:rPr lang="ru-RU" b="1" dirty="0"/>
              <a:t>собой гарантию </a:t>
            </a:r>
            <a:r>
              <a:rPr lang="ru-RU" b="1" dirty="0" smtClean="0"/>
              <a:t>лицензированного </a:t>
            </a:r>
            <a:r>
              <a:rPr lang="ru-RU" b="1" dirty="0"/>
              <a:t>производителя, </a:t>
            </a:r>
            <a:r>
              <a:rPr lang="ru-RU" b="1" dirty="0" smtClean="0"/>
              <a:t>что на </a:t>
            </a:r>
            <a:r>
              <a:rPr lang="ru-RU" b="1" dirty="0"/>
              <a:t>дату изготовления </a:t>
            </a:r>
            <a:r>
              <a:rPr lang="ru-RU" b="1" dirty="0" smtClean="0"/>
              <a:t>продукция соответствует </a:t>
            </a:r>
            <a:r>
              <a:rPr lang="ru-RU" b="1" dirty="0"/>
              <a:t>всем применимым </a:t>
            </a:r>
            <a:r>
              <a:rPr lang="ru-RU" b="1" dirty="0" smtClean="0"/>
              <a:t>действующим редакциям спецификаций</a:t>
            </a:r>
            <a:r>
              <a:rPr lang="ru-RU" b="1" dirty="0"/>
              <a:t>, стандартов и требований API</a:t>
            </a:r>
            <a:r>
              <a:rPr lang="ru-RU" b="1" dirty="0" smtClean="0"/>
              <a:t>.</a:t>
            </a:r>
            <a:endParaRPr lang="en-US" b="1" dirty="0"/>
          </a:p>
        </p:txBody>
      </p:sp>
      <p:pic>
        <p:nvPicPr>
          <p:cNvPr id="5" name="Picture 4" descr="Monogram_Q_Reg_RedBlac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325" y="1720850"/>
            <a:ext cx="1889760" cy="283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52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6152" y="250731"/>
            <a:ext cx="8080647" cy="709714"/>
          </a:xfrm>
        </p:spPr>
        <p:txBody>
          <a:bodyPr>
            <a:noAutofit/>
          </a:bodyPr>
          <a:lstStyle/>
          <a:p>
            <a:pPr algn="l"/>
            <a:r>
              <a:rPr lang="en-US" sz="4000" dirty="0" smtClean="0">
                <a:solidFill>
                  <a:srgbClr val="625C4B"/>
                </a:solidFill>
                <a:cs typeface="FranklinGotCdITC-Demi"/>
              </a:rPr>
              <a:t>APIQR</a:t>
            </a:r>
            <a:endParaRPr lang="en-US" sz="40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432351" y="1619444"/>
            <a:ext cx="5254448" cy="45578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ru-RU" sz="2800" spc="-50" dirty="0">
                <a:latin typeface="FranklinGotCdITC-Book"/>
                <a:cs typeface="FranklinGotCdITC-Book"/>
              </a:rPr>
              <a:t>Сертификация систем </a:t>
            </a:r>
            <a:r>
              <a:rPr lang="ru-RU" sz="2800" spc="-50" dirty="0" smtClean="0">
                <a:latin typeface="FranklinGotCdITC-Book"/>
                <a:cs typeface="FranklinGotCdITC-Book"/>
              </a:rPr>
              <a:t>менеджмента компании </a:t>
            </a:r>
            <a:r>
              <a:rPr lang="ru-RU" sz="2800" spc="-50" dirty="0">
                <a:latin typeface="FranklinGotCdITC-Book"/>
                <a:cs typeface="FranklinGotCdITC-Book"/>
              </a:rPr>
              <a:t>для нефтяной и газовой промышленности</a:t>
            </a:r>
          </a:p>
          <a:p>
            <a:pPr marL="0" indent="0">
              <a:lnSpc>
                <a:spcPct val="90000"/>
              </a:lnSpc>
              <a:buClr>
                <a:srgbClr val="E31B23"/>
              </a:buClr>
              <a:buNone/>
            </a:pPr>
            <a:endParaRPr lang="en-US" sz="2400" dirty="0" smtClean="0">
              <a:latin typeface="FranklinGotCdITC-Book"/>
              <a:cs typeface="FranklinGotCdITC-Book"/>
            </a:endParaRPr>
          </a:p>
          <a:p>
            <a:pPr>
              <a:lnSpc>
                <a:spcPct val="90000"/>
              </a:lnSpc>
              <a:buClr>
                <a:srgbClr val="E31B23"/>
              </a:buClr>
              <a:buFont typeface="Wingdings" charset="2"/>
              <a:buChar char="§"/>
            </a:pPr>
            <a:r>
              <a:rPr lang="ru-RU" sz="2400" spc="-30" dirty="0" smtClean="0">
                <a:latin typeface="FranklinGotCdITC-Book"/>
                <a:cs typeface="FranklinGotCdITC-Book"/>
              </a:rPr>
              <a:t>Качество</a:t>
            </a:r>
            <a:r>
              <a:rPr lang="en-US" sz="2400" spc="-30" dirty="0" smtClean="0">
                <a:latin typeface="FranklinGotCdITC-Book"/>
                <a:cs typeface="FranklinGotCdITC-Book"/>
              </a:rPr>
              <a:t>: API </a:t>
            </a:r>
            <a:r>
              <a:rPr lang="ru-RU" sz="2400" spc="-30" dirty="0" smtClean="0">
                <a:latin typeface="FranklinGotCdITC-Book"/>
                <a:cs typeface="FranklinGotCdITC-Book"/>
              </a:rPr>
              <a:t>Спецификация </a:t>
            </a:r>
            <a:r>
              <a:rPr lang="en-US" sz="2400" spc="-30" dirty="0" smtClean="0">
                <a:latin typeface="FranklinGotCdITC-Book"/>
                <a:cs typeface="FranklinGotCdITC-Book"/>
              </a:rPr>
              <a:t>Q1, ISO 9001 </a:t>
            </a:r>
            <a:r>
              <a:rPr lang="ru-RU" sz="2400" spc="-30" dirty="0" smtClean="0">
                <a:latin typeface="FranklinGotCdITC-Book"/>
                <a:cs typeface="FranklinGotCdITC-Book"/>
              </a:rPr>
              <a:t>и </a:t>
            </a:r>
            <a:r>
              <a:rPr lang="en-US" sz="2400" spc="-30" dirty="0" smtClean="0">
                <a:latin typeface="FranklinGotCdITC-Book"/>
                <a:cs typeface="FranklinGotCdITC-Book"/>
              </a:rPr>
              <a:t>TS 29001</a:t>
            </a:r>
          </a:p>
          <a:p>
            <a:pPr>
              <a:lnSpc>
                <a:spcPct val="90000"/>
              </a:lnSpc>
              <a:buClr>
                <a:srgbClr val="E31B23"/>
              </a:buClr>
              <a:buFont typeface="Wingdings" charset="2"/>
              <a:buChar char="§"/>
            </a:pPr>
            <a:r>
              <a:rPr lang="ru-RU" sz="2400" spc="-30" dirty="0" smtClean="0">
                <a:latin typeface="FranklinGotCdITC-Book"/>
                <a:cs typeface="FranklinGotCdITC-Book"/>
              </a:rPr>
              <a:t>Окружающая среда</a:t>
            </a:r>
            <a:r>
              <a:rPr lang="en-US" sz="2400" spc="-30" dirty="0" smtClean="0">
                <a:latin typeface="FranklinGotCdITC-Book"/>
                <a:cs typeface="FranklinGotCdITC-Book"/>
              </a:rPr>
              <a:t>: ISO 14001</a:t>
            </a:r>
          </a:p>
          <a:p>
            <a:pPr>
              <a:lnSpc>
                <a:spcPct val="90000"/>
              </a:lnSpc>
              <a:buClr>
                <a:srgbClr val="E31B23"/>
              </a:buClr>
              <a:buFont typeface="Wingdings" charset="2"/>
              <a:buChar char="§"/>
            </a:pPr>
            <a:r>
              <a:rPr lang="ru-RU" sz="2400" spc="-30" dirty="0" smtClean="0">
                <a:latin typeface="FranklinGotCdITC-Book"/>
                <a:cs typeface="FranklinGotCdITC-Book"/>
              </a:rPr>
              <a:t>Здравоохранение</a:t>
            </a:r>
            <a:r>
              <a:rPr lang="en-US" sz="2400" spc="-30" dirty="0" smtClean="0">
                <a:latin typeface="FranklinGotCdITC-Book"/>
                <a:cs typeface="FranklinGotCdITC-Book"/>
              </a:rPr>
              <a:t>: OHSAS 18001</a:t>
            </a:r>
          </a:p>
          <a:p>
            <a:pPr>
              <a:lnSpc>
                <a:spcPct val="90000"/>
              </a:lnSpc>
              <a:buClr>
                <a:srgbClr val="E31B23"/>
              </a:buClr>
              <a:buFont typeface="Wingdings" charset="2"/>
              <a:buChar char="§"/>
            </a:pPr>
            <a:r>
              <a:rPr lang="ru-RU" sz="2400" spc="-30" dirty="0" smtClean="0">
                <a:latin typeface="FranklinGotCdITC-Book"/>
                <a:cs typeface="FranklinGotCdITC-Book"/>
              </a:rPr>
              <a:t>Аккредитация </a:t>
            </a:r>
            <a:r>
              <a:rPr lang="en-US" sz="2400" spc="-30" dirty="0" smtClean="0">
                <a:latin typeface="FranklinGotCdITC-Book"/>
                <a:cs typeface="FranklinGotCdITC-Book"/>
              </a:rPr>
              <a:t>ANAB</a:t>
            </a:r>
          </a:p>
          <a:p>
            <a:pPr>
              <a:lnSpc>
                <a:spcPct val="90000"/>
              </a:lnSpc>
              <a:buClr>
                <a:srgbClr val="E31B23"/>
              </a:buClr>
              <a:buFont typeface="Wingdings" charset="2"/>
              <a:buChar char="§"/>
            </a:pPr>
            <a:r>
              <a:rPr lang="ru-RU" sz="2400" spc="-30" dirty="0" smtClean="0">
                <a:latin typeface="FranklinGotCdITC-Book"/>
                <a:cs typeface="FranklinGotCdITC-Book"/>
              </a:rPr>
              <a:t>Получено </a:t>
            </a:r>
            <a:r>
              <a:rPr lang="en-US" sz="2400" spc="-30" dirty="0" smtClean="0">
                <a:latin typeface="FranklinGotCdITC-Book"/>
                <a:cs typeface="FranklinGotCdITC-Book"/>
              </a:rPr>
              <a:t>1500</a:t>
            </a:r>
            <a:r>
              <a:rPr lang="ru-RU" sz="2400" spc="-30" dirty="0" smtClean="0">
                <a:latin typeface="FranklinGotCdITC-Book"/>
                <a:cs typeface="FranklinGotCdITC-Book"/>
              </a:rPr>
              <a:t> сертификатов</a:t>
            </a:r>
            <a:endParaRPr lang="en-US" sz="2400" spc="-30" dirty="0"/>
          </a:p>
        </p:txBody>
      </p:sp>
      <p:pic>
        <p:nvPicPr>
          <p:cNvPr id="7" name="Picture 6" descr="APIQR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64" y="1721144"/>
            <a:ext cx="2501123" cy="1430642"/>
          </a:xfrm>
          <a:prstGeom prst="rect">
            <a:avLst/>
          </a:prstGeom>
          <a:ln w="6350"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512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Компании, имеющие лицензию </a:t>
            </a:r>
            <a:r>
              <a:rPr lang="en-US" dirty="0" smtClean="0"/>
              <a:t>API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1168" y="1583958"/>
            <a:ext cx="6784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/>
                <a:cs typeface="Arial"/>
              </a:rPr>
              <a:t>3</a:t>
            </a:r>
            <a:r>
              <a:rPr lang="ru-RU" sz="2800" b="1" dirty="0" smtClean="0">
                <a:latin typeface="Arial"/>
                <a:cs typeface="Arial"/>
              </a:rPr>
              <a:t>629</a:t>
            </a:r>
            <a:r>
              <a:rPr lang="en-US" sz="2800" b="1" dirty="0" smtClean="0">
                <a:latin typeface="Arial"/>
                <a:cs typeface="Arial"/>
              </a:rPr>
              <a:t> </a:t>
            </a:r>
            <a:r>
              <a:rPr lang="ru-RU" sz="2800" b="1" dirty="0" smtClean="0">
                <a:latin typeface="Arial"/>
                <a:cs typeface="Arial"/>
              </a:rPr>
              <a:t>лицензиатов          </a:t>
            </a:r>
            <a:r>
              <a:rPr lang="en-US" sz="2800" b="1" dirty="0" smtClean="0">
                <a:latin typeface="Arial"/>
                <a:cs typeface="Arial"/>
              </a:rPr>
              <a:t>7</a:t>
            </a:r>
            <a:r>
              <a:rPr lang="ru-RU" sz="2800" b="1" dirty="0" smtClean="0">
                <a:latin typeface="Arial"/>
                <a:cs typeface="Arial"/>
              </a:rPr>
              <a:t>9</a:t>
            </a:r>
            <a:r>
              <a:rPr lang="en-US" sz="2800" b="1" dirty="0" smtClean="0">
                <a:latin typeface="Arial"/>
                <a:cs typeface="Arial"/>
              </a:rPr>
              <a:t> </a:t>
            </a:r>
            <a:r>
              <a:rPr lang="ru-RU" sz="2800" b="1" dirty="0" smtClean="0">
                <a:latin typeface="Arial"/>
                <a:cs typeface="Arial"/>
              </a:rPr>
              <a:t>стран</a:t>
            </a:r>
            <a:endParaRPr lang="en-US" sz="2800" b="1" dirty="0" smtClean="0">
              <a:latin typeface="Arial"/>
              <a:cs typeface="Arial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716262909"/>
              </p:ext>
            </p:extLst>
          </p:nvPr>
        </p:nvGraphicFramePr>
        <p:xfrm>
          <a:off x="641168" y="2355478"/>
          <a:ext cx="5784850" cy="3743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618682" y="2611642"/>
            <a:ext cx="2286000" cy="3231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Arial"/>
                <a:cs typeface="Arial"/>
              </a:rPr>
              <a:t>Основные страны</a:t>
            </a:r>
            <a:r>
              <a:rPr lang="ru-RU" sz="1200" b="1" dirty="0">
                <a:latin typeface="Arial"/>
                <a:cs typeface="Arial"/>
              </a:rPr>
              <a:t>:</a:t>
            </a:r>
          </a:p>
          <a:p>
            <a:endParaRPr lang="ru-RU" sz="1200" b="1" dirty="0">
              <a:latin typeface="Arial"/>
              <a:cs typeface="Arial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200" b="1" dirty="0" smtClean="0">
                <a:latin typeface="Arial"/>
                <a:cs typeface="Arial"/>
              </a:rPr>
              <a:t>Китай </a:t>
            </a:r>
            <a:r>
              <a:rPr lang="ru-RU" sz="1200" b="1" dirty="0">
                <a:latin typeface="Arial"/>
                <a:cs typeface="Arial"/>
              </a:rPr>
              <a:t>- </a:t>
            </a:r>
            <a:r>
              <a:rPr lang="ru-RU" sz="1200" b="1" dirty="0" smtClean="0">
                <a:latin typeface="Arial"/>
                <a:cs typeface="Arial"/>
              </a:rPr>
              <a:t>1522</a:t>
            </a:r>
            <a:endParaRPr lang="ru-RU" sz="1200" b="1" dirty="0">
              <a:latin typeface="Arial"/>
              <a:cs typeface="Arial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200" b="1" dirty="0">
                <a:latin typeface="Arial"/>
                <a:cs typeface="Arial"/>
              </a:rPr>
              <a:t>США - 650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b="1" dirty="0">
                <a:latin typeface="Arial"/>
                <a:cs typeface="Arial"/>
              </a:rPr>
              <a:t>Индия - 228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b="1" dirty="0">
                <a:latin typeface="Arial"/>
                <a:cs typeface="Arial"/>
              </a:rPr>
              <a:t>Южная Корея - 147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b="1" dirty="0">
                <a:latin typeface="Arial"/>
                <a:cs typeface="Arial"/>
              </a:rPr>
              <a:t>Италия - 108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b="1" dirty="0">
                <a:latin typeface="Arial"/>
                <a:cs typeface="Arial"/>
              </a:rPr>
              <a:t>Канада - 96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b="1" dirty="0">
                <a:latin typeface="Arial"/>
                <a:cs typeface="Arial"/>
              </a:rPr>
              <a:t>ОАЭ - 76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b="1" dirty="0">
                <a:latin typeface="Arial"/>
                <a:cs typeface="Arial"/>
              </a:rPr>
              <a:t>Индонезия - 73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b="1" dirty="0">
                <a:latin typeface="Arial"/>
                <a:cs typeface="Arial"/>
              </a:rPr>
              <a:t>Великобритания - 71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b="1" dirty="0">
                <a:latin typeface="Arial"/>
                <a:cs typeface="Arial"/>
              </a:rPr>
              <a:t>Германия - 58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b="1" dirty="0">
                <a:latin typeface="Arial"/>
                <a:cs typeface="Arial"/>
              </a:rPr>
              <a:t>Япония - 52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b="1" dirty="0">
                <a:latin typeface="Arial"/>
                <a:cs typeface="Arial"/>
              </a:rPr>
              <a:t>Сингапур - 46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b="1" dirty="0">
                <a:latin typeface="Arial"/>
                <a:cs typeface="Arial"/>
              </a:rPr>
              <a:t>Мексика - 44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b="1" dirty="0">
                <a:latin typeface="Arial"/>
                <a:cs typeface="Arial"/>
              </a:rPr>
              <a:t>Малайзия - 43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b="1" dirty="0">
                <a:latin typeface="Arial"/>
                <a:cs typeface="Arial"/>
              </a:rPr>
              <a:t>Россия - 39</a:t>
            </a:r>
            <a:endParaRPr lang="en-US" sz="120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9446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Global Impac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3071</TotalTime>
  <Words>819</Words>
  <Application>Microsoft Office PowerPoint</Application>
  <PresentationFormat>On-screen Show (4:3)</PresentationFormat>
  <Paragraphs>172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1_Global Impact Theme</vt:lpstr>
      <vt:lpstr>Глобальное значение. Глобальные преимущества.</vt:lpstr>
      <vt:lpstr>Глобальная миссия API</vt:lpstr>
      <vt:lpstr>Миссия программы стандартизации API</vt:lpstr>
      <vt:lpstr>Комитеты по стандартизации  API</vt:lpstr>
      <vt:lpstr>Более подробная информация о комитетах</vt:lpstr>
      <vt:lpstr>Монограмма API</vt:lpstr>
      <vt:lpstr>Знак качества</vt:lpstr>
      <vt:lpstr>APIQR</vt:lpstr>
      <vt:lpstr>Компании, имеющие лицензию API</vt:lpstr>
      <vt:lpstr>EOLCS и DEF</vt:lpstr>
      <vt:lpstr>Можно легко определить масла, лицензированные API</vt:lpstr>
      <vt:lpstr>Отдельные программы сертификации (ICP)</vt:lpstr>
      <vt:lpstr>Область применения ICP</vt:lpstr>
      <vt:lpstr>Область применения  ICP</vt:lpstr>
      <vt:lpstr>Статистика ICP</vt:lpstr>
      <vt:lpstr>ICP является международной программой</vt:lpstr>
      <vt:lpstr>Программы обучения</vt:lpstr>
      <vt:lpstr>Очные курсы API-U</vt:lpstr>
      <vt:lpstr>Очные курса API-U</vt:lpstr>
      <vt:lpstr>Спасибо!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keywords>Non-Corning</cp:keywords>
  <cp:lastModifiedBy>Lakshmy Mahon</cp:lastModifiedBy>
  <cp:revision>444</cp:revision>
  <dcterms:created xsi:type="dcterms:W3CDTF">2013-04-23T15:37:16Z</dcterms:created>
  <dcterms:modified xsi:type="dcterms:W3CDTF">2017-05-23T06:22:14Z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eff22f8a-8ffc-4b06-802e-2f92eabdb141</vt:lpwstr>
  </property>
  <property fmtid="{D5CDD505-2E9C-101B-9397-08002B2CF9AE}" pid="3" name="CORNINGClassification">
    <vt:lpwstr>Non-Corning</vt:lpwstr>
  </property>
  <property fmtid="{D5CDD505-2E9C-101B-9397-08002B2CF9AE}" pid="4" name="CorningConfigurationVersion">
    <vt:lpwstr>2.3</vt:lpwstr>
  </property>
  <property fmtid="{D5CDD505-2E9C-101B-9397-08002B2CF9AE}" pid="5" name="CCTCode">
    <vt:lpwstr>NC</vt:lpwstr>
  </property>
  <property fmtid="{D5CDD505-2E9C-101B-9397-08002B2CF9AE}" pid="6" name="CorningFullClassification">
    <vt:lpwstr>Non-Corning</vt:lpwstr>
  </property>
</Properties>
</file>