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354" r:id="rId3"/>
    <p:sldId id="355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5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867A0"/>
    <a:srgbClr val="1D4B75"/>
    <a:srgbClr val="102940"/>
    <a:srgbClr val="304864"/>
    <a:srgbClr val="183D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9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820D-4F9D-4B92-9278-4E7B5C810779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41B4-2564-4690-ACAD-DCE84E43C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84666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784" y="1261613"/>
            <a:ext cx="1052243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Ознакомление с работой по сертификации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качества в провинции </a:t>
            </a:r>
            <a:r>
              <a:rPr lang="ru-RU" sz="4000" dirty="0" err="1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Хэйлунцзян</a:t>
            </a:r>
            <a:endParaRPr sz="4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57327" y="4371022"/>
            <a:ext cx="1943100" cy="1943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00427" y="4927073"/>
            <a:ext cx="8156400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2800" dirty="0" err="1">
                <a:solidFill>
                  <a:srgbClr val="10294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Хэйлунцзянский</a:t>
            </a:r>
            <a:r>
              <a:rPr lang="ru-RU" altLang="zh-CN" sz="2800" dirty="0">
                <a:solidFill>
                  <a:srgbClr val="10294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центр изучения стандартов</a:t>
            </a:r>
            <a:endParaRPr lang="zh-CN" altLang="en-US" sz="2800" dirty="0">
              <a:solidFill>
                <a:srgbClr val="102940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29580" y="5831205"/>
            <a:ext cx="20669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10294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  201</a:t>
            </a:r>
            <a:r>
              <a:rPr lang="en-US" sz="2400" dirty="0">
                <a:solidFill>
                  <a:srgbClr val="10294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7.5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72636"/>
              </a:clrFrom>
              <a:clrTo>
                <a:srgbClr val="27263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8340" y="4702403"/>
            <a:ext cx="1129208" cy="1129208"/>
          </a:xfrm>
          <a:prstGeom prst="rect">
            <a:avLst/>
          </a:prstGeom>
          <a:solidFill>
            <a:srgbClr val="102940"/>
          </a:solidFill>
        </p:spPr>
      </p:pic>
    </p:spTree>
  </p:cSld>
  <p:clrMapOvr>
    <a:masterClrMapping/>
  </p:clrMapOvr>
  <p:transition spd="slow" advClick="0" advTm="1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" y="1957715"/>
            <a:ext cx="5742399" cy="3507829"/>
          </a:xfrm>
          <a:prstGeom prst="rect">
            <a:avLst/>
          </a:prstGeom>
        </p:spPr>
      </p:pic>
      <p:sp>
        <p:nvSpPr>
          <p:cNvPr id="2" name="流程图: 可选过程 1"/>
          <p:cNvSpPr/>
          <p:nvPr/>
        </p:nvSpPr>
        <p:spPr>
          <a:xfrm>
            <a:off x="1060450" y="337185"/>
            <a:ext cx="66998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84078" y="348863"/>
            <a:ext cx="7255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</a:t>
            </a:r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</a:t>
            </a:r>
          </a:p>
          <a:p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по вопросам контроля, сертификации и аккредитации</a:t>
            </a:r>
          </a:p>
          <a:p>
            <a:endParaRPr lang="ru-RU" altLang="zh-CN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  <a:p>
            <a:pPr algn="l"/>
            <a:endParaRPr lang="zh-CN" altLang="en-US" sz="28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808345" y="5085080"/>
            <a:ext cx="592873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altLang="zh-CN" sz="1400" dirty="0" smtClean="0"/>
              <a:t>Сфера </a:t>
            </a:r>
            <a:r>
              <a:rPr lang="ru-RU" altLang="zh-CN" sz="1400" dirty="0"/>
              <a:t>деятельности</a:t>
            </a:r>
            <a:r>
              <a:rPr lang="ru-RU" sz="1400" dirty="0"/>
              <a:t> центра сертификации качества сельскохозяйственной продукции по провинции </a:t>
            </a:r>
            <a:r>
              <a:rPr lang="ru-RU" sz="1400" dirty="0" err="1"/>
              <a:t>Хэйлунцзян</a:t>
            </a:r>
            <a:r>
              <a:rPr lang="ru-RU" sz="1400" dirty="0"/>
              <a:t>: сертификация органической продукции  (в том числе: растениеводство, разведение скота и переработка такой продукции</a:t>
            </a:r>
            <a:r>
              <a:rPr lang="ru-RU" sz="1400" dirty="0" smtClean="0"/>
              <a:t>) </a:t>
            </a:r>
            <a:r>
              <a:rPr lang="ru-RU" sz="1400" dirty="0"/>
              <a:t>и сертификация GAP (сертификации надлежащей сельскохозяйственной практики).</a:t>
            </a:r>
            <a:endParaRPr lang="zh-CN" altLang="en-US" sz="14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566" y="1280160"/>
            <a:ext cx="4749143" cy="3804920"/>
          </a:xfrm>
          <a:prstGeom prst="rect">
            <a:avLst/>
          </a:prstGeom>
          <a:noFill/>
        </p:spPr>
      </p:pic>
      <p:pic>
        <p:nvPicPr>
          <p:cNvPr id="4" name="图片 3" descr="机构风采２"/>
          <p:cNvPicPr>
            <a:picLocks noChangeAspect="1"/>
          </p:cNvPicPr>
          <p:nvPr/>
        </p:nvPicPr>
        <p:blipFill>
          <a:blip r:embed="rId4" cstate="print">
            <a:lum bright="12000" contrast="12000"/>
            <a:extLst>
              <a:ext uri="{BEBA8EAE-BF5A-486C-A8C5-ECC9F3942E4B}">
                <a14:imgProps xmlns=""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842645" y="1464945"/>
            <a:ext cx="4860290" cy="3636010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73785" y="337185"/>
            <a:ext cx="5358130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73785" y="337185"/>
            <a:ext cx="5117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Законы и положения, касающиеся вопросов </a:t>
            </a:r>
          </a:p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сертификации и аккредитации</a:t>
            </a:r>
            <a:endParaRPr lang="zh-CN" altLang="en-US" sz="16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  <a:p>
            <a:pPr algn="l"/>
            <a:endParaRPr lang="zh-CN" altLang="en-US" sz="28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21655" y="955675"/>
            <a:ext cx="6396355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Закон КНР о качестве продукции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 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выпущен Национальным народным конгрессом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Закон КНР о стандартизации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выпущен Национальным народным конгрессом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 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Закон КНР о безопасности продовольственной продукции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выпущен Национальным народным конгрессом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Закон КНР о безопасности и качестве сельскохозяйственной продукции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выпущен Национальным народным конгрессом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Постановление КНР  о выполнении закона о безопасности пищевой продукции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Постановление Государственного Совета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Постановление КНР о сертификации и аккредитации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Постановление Государственного Совета 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Мероприятия по регулированию механизмов аккредитации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Приказ главного национального управления по качеству № 141 от 2011 г.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Мероприятия по регулированию аккредитации торговых знаков и  выдаче </a:t>
            </a:r>
            <a:r>
              <a:rPr lang="ru-RU" altLang="zh-CN" sz="1300" dirty="0" err="1">
                <a:solidFill>
                  <a:srgbClr val="002060"/>
                </a:solidFill>
                <a:ea typeface="仿宋" panose="02010609060101010101" charset="-122"/>
              </a:rPr>
              <a:t>аккредитационных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сертификатов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Приказ главного национального управления по качеству № 63 от 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2004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г.) </a:t>
            </a:r>
            <a:endParaRPr lang="zh-CN" altLang="en-US" sz="1300" dirty="0">
              <a:solidFill>
                <a:srgbClr val="002060"/>
              </a:solidFill>
              <a:ea typeface="仿宋" panose="02010609060101010101" charset="-122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Мероприятия по контролю за организацией обучения по вопросам системы аккредитации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》（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Постановление Сертификационной и </a:t>
            </a:r>
            <a:r>
              <a:rPr lang="ru-RU" altLang="zh-CN" sz="1300" dirty="0" err="1">
                <a:solidFill>
                  <a:srgbClr val="002060"/>
                </a:solidFill>
                <a:ea typeface="仿宋" panose="02010609060101010101" charset="-122"/>
              </a:rPr>
              <a:t>аккредитационной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администрации КНР (</a:t>
            </a:r>
            <a:r>
              <a:rPr lang="en-US" altLang="zh-CN" sz="1300" dirty="0">
                <a:solidFill>
                  <a:srgbClr val="002060"/>
                </a:solidFill>
                <a:ea typeface="仿宋" panose="02010609060101010101" charset="-122"/>
              </a:rPr>
              <a:t>CNCR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) № 14 от 2004 г. 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《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Закон о сертификации органической продукции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》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(Приказ главного национального управления по качеству № 67 от </a:t>
            </a:r>
            <a:r>
              <a:rPr lang="zh-CN" altLang="en-US" sz="1300" dirty="0">
                <a:solidFill>
                  <a:srgbClr val="002060"/>
                </a:solidFill>
                <a:ea typeface="仿宋" panose="02010609060101010101" charset="-122"/>
              </a:rPr>
              <a:t>2004</a:t>
            </a:r>
            <a:r>
              <a:rPr lang="ru-RU" altLang="zh-CN" sz="1300" dirty="0">
                <a:solidFill>
                  <a:srgbClr val="002060"/>
                </a:solidFill>
                <a:ea typeface="仿宋" panose="02010609060101010101" charset="-122"/>
              </a:rPr>
              <a:t> г. )</a:t>
            </a:r>
            <a:endParaRPr lang="zh-CN" altLang="en-US" sz="1300" dirty="0">
              <a:solidFill>
                <a:srgbClr val="002060"/>
              </a:solidFill>
              <a:ea typeface="仿宋" panose="02010609060101010101" charset="-122"/>
            </a:endParaRPr>
          </a:p>
          <a:p>
            <a:pPr algn="l">
              <a:lnSpc>
                <a:spcPct val="130000"/>
              </a:lnSpc>
            </a:pPr>
            <a:endParaRPr lang="zh-CN" altLang="en-US" sz="20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30000"/>
              </a:lnSpc>
            </a:pPr>
            <a:endParaRPr lang="zh-CN" altLang="en-US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-21474826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" y="1095375"/>
            <a:ext cx="5330995" cy="5410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73785" y="337185"/>
            <a:ext cx="5358130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73785" y="337185"/>
            <a:ext cx="5117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Законы и положения, касающиеся вопросов </a:t>
            </a:r>
          </a:p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сертификации и аккредитации</a:t>
            </a:r>
            <a:endParaRPr lang="zh-CN" altLang="en-US" sz="16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  <a:p>
            <a:pPr algn="l"/>
            <a:endParaRPr lang="zh-CN" altLang="en-US" sz="28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33525" y="1095375"/>
            <a:ext cx="6396355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ea typeface="仿宋" panose="02010609060101010101" charset="-122"/>
              </a:rPr>
              <a:t>《</a:t>
            </a:r>
            <a:r>
              <a:rPr lang="ru-RU" altLang="zh-CN" sz="1400" dirty="0">
                <a:ea typeface="仿宋" panose="02010609060101010101" charset="-122"/>
              </a:rPr>
              <a:t>Положение о внедрении сертификации органической продукции</a:t>
            </a:r>
            <a:r>
              <a:rPr lang="zh-CN" altLang="en-US" sz="1400" dirty="0">
                <a:ea typeface="仿宋" panose="02010609060101010101" charset="-122"/>
              </a:rPr>
              <a:t>》（</a:t>
            </a:r>
            <a:r>
              <a:rPr lang="ru-RU" altLang="zh-CN" sz="1400" dirty="0">
                <a:ea typeface="仿宋" panose="02010609060101010101" charset="-122"/>
              </a:rPr>
              <a:t>Постановление Сертификационной и </a:t>
            </a:r>
            <a:r>
              <a:rPr lang="ru-RU" altLang="zh-CN" sz="1400" dirty="0" err="1">
                <a:ea typeface="仿宋" panose="02010609060101010101" charset="-122"/>
              </a:rPr>
              <a:t>аккредитационной</a:t>
            </a:r>
            <a:r>
              <a:rPr lang="ru-RU" altLang="zh-CN" sz="1400" dirty="0">
                <a:ea typeface="仿宋" panose="02010609060101010101" charset="-122"/>
              </a:rPr>
              <a:t> администрации КНР (</a:t>
            </a:r>
            <a:r>
              <a:rPr lang="zh-CN" altLang="en-US" sz="1400" dirty="0">
                <a:ea typeface="仿宋" panose="02010609060101010101" charset="-122"/>
              </a:rPr>
              <a:t>CNCA-N-009：2011</a:t>
            </a:r>
            <a:r>
              <a:rPr lang="ru-RU" altLang="zh-CN" sz="1400" dirty="0">
                <a:ea typeface="仿宋" panose="02010609060101010101" charset="-122"/>
              </a:rPr>
              <a:t>) № 34 от 2011 г. </a:t>
            </a:r>
            <a:r>
              <a:rPr lang="zh-CN" altLang="en-US" sz="1400" dirty="0"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ea typeface="仿宋" panose="02010609060101010101" charset="-122"/>
              </a:rPr>
              <a:t>《</a:t>
            </a:r>
            <a:r>
              <a:rPr lang="ru-RU" altLang="zh-CN" sz="1400" dirty="0">
                <a:ea typeface="仿宋" panose="02010609060101010101" charset="-122"/>
              </a:rPr>
              <a:t>Список сертифицируемой органической продукции</a:t>
            </a:r>
            <a:r>
              <a:rPr lang="zh-CN" altLang="en-US" sz="1400" dirty="0">
                <a:ea typeface="仿宋" panose="02010609060101010101" charset="-122"/>
              </a:rPr>
              <a:t>》（</a:t>
            </a:r>
            <a:r>
              <a:rPr lang="ru-RU" altLang="zh-CN" sz="1400" dirty="0">
                <a:ea typeface="仿宋" panose="02010609060101010101" charset="-122"/>
              </a:rPr>
              <a:t> Постановление Сертификационной и </a:t>
            </a:r>
            <a:r>
              <a:rPr lang="ru-RU" altLang="zh-CN" sz="1400" dirty="0" err="1">
                <a:ea typeface="仿宋" panose="02010609060101010101" charset="-122"/>
              </a:rPr>
              <a:t>аккредитационной</a:t>
            </a:r>
            <a:r>
              <a:rPr lang="ru-RU" altLang="zh-CN" sz="1400" dirty="0">
                <a:ea typeface="仿宋" panose="02010609060101010101" charset="-122"/>
              </a:rPr>
              <a:t> администрации КНР № 2 от </a:t>
            </a:r>
            <a:r>
              <a:rPr lang="zh-CN" altLang="en-US" sz="1400" dirty="0">
                <a:ea typeface="仿宋" panose="02010609060101010101" charset="-122"/>
              </a:rPr>
              <a:t>2012</a:t>
            </a:r>
            <a:r>
              <a:rPr lang="ru-RU" altLang="zh-CN" sz="1400" dirty="0">
                <a:ea typeface="仿宋" panose="02010609060101010101" charset="-122"/>
              </a:rPr>
              <a:t> г.</a:t>
            </a:r>
            <a:r>
              <a:rPr lang="zh-CN" altLang="en-US" sz="1400" dirty="0">
                <a:ea typeface="仿宋" panose="02010609060101010101" charset="-122"/>
              </a:rPr>
              <a:t>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ea typeface="仿宋" panose="02010609060101010101" charset="-122"/>
              </a:rPr>
              <a:t>《</a:t>
            </a:r>
            <a:r>
              <a:rPr lang="ru-RU" altLang="zh-CN" sz="1400" dirty="0">
                <a:ea typeface="仿宋" panose="02010609060101010101" charset="-122"/>
              </a:rPr>
              <a:t>Национальный стандарт по органической продукции</a:t>
            </a:r>
            <a:r>
              <a:rPr lang="zh-CN" altLang="en-US" sz="1400" dirty="0">
                <a:ea typeface="仿宋" panose="02010609060101010101" charset="-122"/>
              </a:rPr>
              <a:t>》（GB/T 19630-2011）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1400" dirty="0">
                <a:ea typeface="仿宋" panose="02010609060101010101" charset="-122"/>
              </a:rPr>
              <a:t>《</a:t>
            </a:r>
            <a:r>
              <a:rPr lang="ru-RU" sz="1400" dirty="0"/>
              <a:t>Постановление относительно выпуска торговых знаков о национальной сертификации органической продукции и информирование о решении соответствующих вопросов" (Постановление признано государством за № 34 от 2005 г.)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«Уведомление о дальнейшем развитии системы сертификации торговых знаков на национальную органическую продукцию» (Постановление признано государством за № 68 от 2011 г.)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«Вопросы, связанные с сертификационными знаками органической продукции в отношении системы администрирования данных.»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« Стандарты по оросительной воде" (GB 5084)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«Стандарты качества почвы» (GB15618)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«Стандарты качества воды для орошения» (GB5084)</a:t>
            </a:r>
            <a:endParaRPr lang="zh-CN" altLang="en-US" sz="1400" dirty="0">
              <a:ea typeface="仿宋" panose="02010609060101010101" charset="-122"/>
            </a:endParaRPr>
          </a:p>
        </p:txBody>
      </p:sp>
      <p:pic>
        <p:nvPicPr>
          <p:cNvPr id="3" name="图片 -21474826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" y="1095375"/>
            <a:ext cx="5330995" cy="5410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73785" y="337185"/>
            <a:ext cx="5358130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73785" y="326896"/>
            <a:ext cx="5117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Законы и положения, касающиеся вопросов </a:t>
            </a:r>
          </a:p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сертификации и аккредитации</a:t>
            </a:r>
            <a:endParaRPr lang="zh-CN" altLang="en-US" sz="16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  <a:p>
            <a:pPr algn="l"/>
            <a:endParaRPr lang="zh-CN" altLang="en-US" sz="28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10225" y="955675"/>
            <a:ext cx="6396355" cy="582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 Стандарты качества по воздуху »  (GB3095)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«Предельно допустимая концентрация атмосферных загрязнителей для защиты сельскохозяйственных культур» (GB9137)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«Нормы гигиены пищевых предприятий GM» (GB14881)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«Стандарты здоровья по питьевой воде» (GB5749)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«Пищевые стандарты здоровья в отношении добавок» (GB 2760)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«Пределы допустимого содержания </a:t>
            </a:r>
            <a:r>
              <a:rPr lang="ru-RU" dirty="0" err="1"/>
              <a:t>микотоксинов</a:t>
            </a:r>
            <a:r>
              <a:rPr lang="ru-RU" dirty="0"/>
              <a:t> в пищевых продуктах» (GB 2761)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"Загрязнители в пищевых продуктах" (GB 2762)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"Экологические текстильные технические требования" (GB / T18885)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«Стандарты по загрязняющим выбросам текстильной промышленной воды (GB4287)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dirty="0"/>
              <a:t>И </a:t>
            </a:r>
            <a:r>
              <a:rPr lang="ru-RU" dirty="0" smtClean="0"/>
              <a:t>пр.</a:t>
            </a:r>
            <a:endParaRPr lang="zh-CN" altLang="en-US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-21474826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" y="1174750"/>
            <a:ext cx="5252792" cy="5331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20285" y="337185"/>
            <a:ext cx="7002780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20285" y="294095"/>
            <a:ext cx="876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Укрепление  многостороннего международного сотрудничества в целях</a:t>
            </a:r>
          </a:p>
          <a:p>
            <a:r>
              <a:rPr lang="ru-RU" altLang="zh-CN" sz="1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повышения взаимного доверия и взаимовыгодного сотрудничества</a:t>
            </a:r>
            <a:endParaRPr lang="zh-CN" altLang="en-US" sz="14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24830" y="1386840"/>
            <a:ext cx="6396355" cy="541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План развития «Сертификация и развитие инспекции по аккредитации на тринадцать-пятнадцать лет» (2015-2020) четко указывает: «Один пояс и один путь" - акцент на сотрудничестве по вопросам сертификации и аккредитации, повышение товарооборота и ускорение развития системы аккредитации и сертификации, укрепление двустороннего взаимного доверия, содействие и значительные достижения в вопросах двусторонних отношений на международном уровне. Инициатива "Один пояс и один путь" направлена на содействие развитию сотрудничества по всем вопросам взаимного признания процесса утверждения сотрудничества в области национальной сертификации. Упор на активизацию обмена и сотрудничества по ключевым национальным стратегиям и коммуникационным технологиям, </a:t>
            </a:r>
            <a:r>
              <a:rPr lang="ru-RU" sz="1400" dirty="0" smtClean="0"/>
              <a:t>исключение несоблюдения </a:t>
            </a:r>
            <a:r>
              <a:rPr lang="ru-RU" sz="1400" dirty="0"/>
              <a:t>законодательства, мешающих и ненужных барьеров. Во-вторых, необходимо развивать систему международного взаимного признания сертификатов, в том числе, по конечной продукции «Один стандарт, сертификат, региональный трафик</a:t>
            </a:r>
            <a:r>
              <a:rPr lang="ru-RU" sz="1400" dirty="0" smtClean="0"/>
              <a:t>.»</a:t>
            </a:r>
          </a:p>
          <a:p>
            <a:pPr marL="285750" indent="-285750" algn="just">
              <a:lnSpc>
                <a:spcPct val="130000"/>
              </a:lnSpc>
            </a:pPr>
            <a:r>
              <a:rPr lang="ru-RU" sz="1400" dirty="0" smtClean="0"/>
              <a:t>	</a:t>
            </a:r>
            <a:r>
              <a:rPr lang="ru-RU" sz="1400" dirty="0" smtClean="0"/>
              <a:t>В </a:t>
            </a:r>
            <a:r>
              <a:rPr lang="ru-RU" sz="1400" dirty="0" smtClean="0"/>
              <a:t>то </a:t>
            </a:r>
            <a:r>
              <a:rPr lang="ru-RU" sz="1400" dirty="0"/>
              <a:t>же время, наряду с усилиями по повышению сертификации и аккредитации, может наблюдаться и торгово-экономическое развитие в условиях поощрения открытого рынка по национальной сертификационной инспекции.</a:t>
            </a:r>
            <a:endParaRPr lang="zh-CN" altLang="en-US" sz="14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4" name="图片 -21474826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1554480"/>
            <a:ext cx="5566410" cy="4728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73785" y="337185"/>
            <a:ext cx="7002780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73785" y="290215"/>
            <a:ext cx="803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Укрепление  многостороннего международного сотрудничества в целях </a:t>
            </a:r>
          </a:p>
          <a:p>
            <a:r>
              <a:rPr lang="ru-RU" altLang="zh-CN" sz="1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повышения взаимного доверия и взаимовыгодного сотрудничества</a:t>
            </a:r>
            <a:endParaRPr lang="zh-CN" altLang="en-US" sz="14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24830" y="961390"/>
            <a:ext cx="6396355" cy="511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200" dirty="0"/>
              <a:t>С помощью уверенного продвижения стратегии "Один пояс, один путь" потенциал производства оборудования и расширения международного сотрудничества станет значительным двигателем для экономического развития Китая, и, несомненно, окажет значительное влияние на развитие системы сертификации и аккредитации. На пути продвижения системы сертификации и аккредитации она окажет значительное влияние на укрепление многостороннего международного сотрудничества, поможет решить множество проблем, возникающих в результате существования дублирующих друг друга международной и национальной систем сертификации и аккредитации, повторения сертификации и других вопросов, снижения операционных издержек и рисков, поможет предприятиям обеих сторон найти "выход" для повышения взаимного доверия и взаимной выгоды.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200" dirty="0"/>
              <a:t>Деятельность в России схожа с деятельностью в провинции </a:t>
            </a:r>
            <a:r>
              <a:rPr lang="ru-RU" sz="1200" dirty="0" err="1"/>
              <a:t>Хэйлунцзян</a:t>
            </a:r>
            <a:r>
              <a:rPr lang="ru-RU" sz="1200" dirty="0"/>
              <a:t>, поэтому мы наиболее подготовлены к проведению большего обмена и технической сертификации и аккредитации нашего соседа, и совместно с нашим заинтересованным соседом - Россией постоянно продвигать сотрудничество в различных областях системы контроля качества в целях гарантии качества и безопасности, вместе повышать уровень упрощения процедур торговли, совместно работать над созданием механизмов совместимости, разрешить обоим государствам пользоваться преимуществами обеих систем сертификации, совместно использовать полученные наработки. В условиях стратегии "Один пояс, один путь" создавать условия для плодотворного совместного сотрудничества, создания и укрепления взаимного доверия.</a:t>
            </a:r>
            <a:endParaRPr lang="zh-CN" altLang="en-US" sz="1200" b="1" dirty="0">
              <a:solidFill>
                <a:schemeClr val="accent5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r="31092"/>
          <a:stretch>
            <a:fillRect/>
          </a:stretch>
        </p:blipFill>
        <p:spPr>
          <a:xfrm>
            <a:off x="553085" y="1040822"/>
            <a:ext cx="4005580" cy="2472690"/>
          </a:xfrm>
          <a:prstGeom prst="rect">
            <a:avLst/>
          </a:prstGeom>
        </p:spPr>
      </p:pic>
      <p:pic>
        <p:nvPicPr>
          <p:cNvPr id="6" name="图片 5" descr="184037995985090946"/>
          <p:cNvPicPr>
            <a:picLocks noChangeAspect="1"/>
          </p:cNvPicPr>
          <p:nvPr/>
        </p:nvPicPr>
        <p:blipFill>
          <a:blip r:embed="rId3" cstate="print"/>
          <a:srcRect l="10226" t="28875" r="7206"/>
          <a:stretch>
            <a:fillRect/>
          </a:stretch>
        </p:blipFill>
        <p:spPr>
          <a:xfrm>
            <a:off x="540072" y="3492879"/>
            <a:ext cx="5071110" cy="3187700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5124449" y="1128251"/>
            <a:ext cx="1943100" cy="1943100"/>
            <a:chOff x="1213711" y="3163978"/>
            <a:chExt cx="1943100" cy="1943100"/>
          </a:xfrm>
        </p:grpSpPr>
        <p:sp>
          <p:nvSpPr>
            <p:cNvPr id="16" name="椭圆 15"/>
            <p:cNvSpPr/>
            <p:nvPr/>
          </p:nvSpPr>
          <p:spPr>
            <a:xfrm>
              <a:off x="1213711" y="3163978"/>
              <a:ext cx="1943100" cy="1943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272636"/>
                </a:clrFrom>
                <a:clrTo>
                  <a:srgbClr val="27263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0657" y="3570924"/>
              <a:ext cx="1129208" cy="1129208"/>
            </a:xfrm>
            <a:prstGeom prst="rect">
              <a:avLst/>
            </a:prstGeom>
            <a:solidFill>
              <a:srgbClr val="102940"/>
            </a:solidFill>
          </p:spPr>
        </p:pic>
      </p:grpSp>
      <p:sp>
        <p:nvSpPr>
          <p:cNvPr id="13" name="文本框 12"/>
          <p:cNvSpPr txBox="1"/>
          <p:nvPr/>
        </p:nvSpPr>
        <p:spPr>
          <a:xfrm>
            <a:off x="4068217" y="3502357"/>
            <a:ext cx="4055566" cy="511671"/>
          </a:xfrm>
          <a:custGeom>
            <a:avLst/>
            <a:gdLst/>
            <a:ahLst/>
            <a:cxnLst/>
            <a:rect l="l" t="t" r="r" b="b"/>
            <a:pathLst>
              <a:path w="4055566" h="511671">
                <a:moveTo>
                  <a:pt x="1152823" y="107156"/>
                </a:moveTo>
                <a:lnTo>
                  <a:pt x="1080492" y="318790"/>
                </a:lnTo>
                <a:lnTo>
                  <a:pt x="1222474" y="318790"/>
                </a:lnTo>
                <a:lnTo>
                  <a:pt x="1155502" y="107156"/>
                </a:lnTo>
                <a:close/>
                <a:moveTo>
                  <a:pt x="3307854" y="77688"/>
                </a:moveTo>
                <a:cubicBezTo>
                  <a:pt x="3222129" y="77688"/>
                  <a:pt x="3180159" y="138410"/>
                  <a:pt x="3181945" y="259854"/>
                </a:cubicBezTo>
                <a:cubicBezTo>
                  <a:pt x="3180159" y="381298"/>
                  <a:pt x="3222129" y="441126"/>
                  <a:pt x="3307854" y="439341"/>
                </a:cubicBezTo>
                <a:cubicBezTo>
                  <a:pt x="3390007" y="439341"/>
                  <a:pt x="3431083" y="379512"/>
                  <a:pt x="3431083" y="259854"/>
                </a:cubicBezTo>
                <a:cubicBezTo>
                  <a:pt x="3431083" y="138410"/>
                  <a:pt x="3390007" y="77688"/>
                  <a:pt x="3307854" y="77688"/>
                </a:cubicBezTo>
                <a:close/>
                <a:moveTo>
                  <a:pt x="3624262" y="10715"/>
                </a:moveTo>
                <a:lnTo>
                  <a:pt x="3731419" y="10715"/>
                </a:lnTo>
                <a:lnTo>
                  <a:pt x="3731419" y="281285"/>
                </a:lnTo>
                <a:cubicBezTo>
                  <a:pt x="3724275" y="392013"/>
                  <a:pt x="3760887" y="444698"/>
                  <a:pt x="3841254" y="439341"/>
                </a:cubicBezTo>
                <a:cubicBezTo>
                  <a:pt x="3918049" y="444698"/>
                  <a:pt x="3953768" y="392013"/>
                  <a:pt x="3948410" y="281285"/>
                </a:cubicBezTo>
                <a:lnTo>
                  <a:pt x="3948410" y="10715"/>
                </a:lnTo>
                <a:lnTo>
                  <a:pt x="4055566" y="10715"/>
                </a:lnTo>
                <a:lnTo>
                  <a:pt x="4055566" y="321469"/>
                </a:lnTo>
                <a:cubicBezTo>
                  <a:pt x="4050208" y="444698"/>
                  <a:pt x="3978771" y="508099"/>
                  <a:pt x="3841254" y="511671"/>
                </a:cubicBezTo>
                <a:cubicBezTo>
                  <a:pt x="3700165" y="508099"/>
                  <a:pt x="3627834" y="444698"/>
                  <a:pt x="3624262" y="321469"/>
                </a:cubicBezTo>
                <a:close/>
                <a:moveTo>
                  <a:pt x="2590800" y="10715"/>
                </a:moveTo>
                <a:lnTo>
                  <a:pt x="2716708" y="10715"/>
                </a:lnTo>
                <a:lnTo>
                  <a:pt x="2818507" y="238423"/>
                </a:lnTo>
                <a:lnTo>
                  <a:pt x="2922984" y="10715"/>
                </a:lnTo>
                <a:lnTo>
                  <a:pt x="3030141" y="10715"/>
                </a:lnTo>
                <a:lnTo>
                  <a:pt x="2864048" y="345579"/>
                </a:lnTo>
                <a:lnTo>
                  <a:pt x="2864048" y="506313"/>
                </a:lnTo>
                <a:lnTo>
                  <a:pt x="2759571" y="506313"/>
                </a:lnTo>
                <a:lnTo>
                  <a:pt x="2759571" y="345579"/>
                </a:lnTo>
                <a:close/>
                <a:moveTo>
                  <a:pt x="1980605" y="10715"/>
                </a:moveTo>
                <a:lnTo>
                  <a:pt x="2087761" y="10715"/>
                </a:lnTo>
                <a:lnTo>
                  <a:pt x="2087761" y="225028"/>
                </a:lnTo>
                <a:lnTo>
                  <a:pt x="2253853" y="10715"/>
                </a:lnTo>
                <a:lnTo>
                  <a:pt x="2377083" y="10715"/>
                </a:lnTo>
                <a:lnTo>
                  <a:pt x="2194917" y="233065"/>
                </a:lnTo>
                <a:lnTo>
                  <a:pt x="2393156" y="506313"/>
                </a:lnTo>
                <a:lnTo>
                  <a:pt x="2261890" y="506313"/>
                </a:lnTo>
                <a:lnTo>
                  <a:pt x="2087761" y="254496"/>
                </a:lnTo>
                <a:lnTo>
                  <a:pt x="2087761" y="506313"/>
                </a:lnTo>
                <a:lnTo>
                  <a:pt x="1980605" y="506313"/>
                </a:lnTo>
                <a:close/>
                <a:moveTo>
                  <a:pt x="1447205" y="10715"/>
                </a:moveTo>
                <a:lnTo>
                  <a:pt x="1605260" y="10715"/>
                </a:lnTo>
                <a:lnTo>
                  <a:pt x="1792784" y="401836"/>
                </a:lnTo>
                <a:lnTo>
                  <a:pt x="1795462" y="399157"/>
                </a:lnTo>
                <a:lnTo>
                  <a:pt x="1795462" y="10715"/>
                </a:lnTo>
                <a:lnTo>
                  <a:pt x="1894582" y="10715"/>
                </a:lnTo>
                <a:lnTo>
                  <a:pt x="1894582" y="506313"/>
                </a:lnTo>
                <a:lnTo>
                  <a:pt x="1741884" y="506313"/>
                </a:lnTo>
                <a:lnTo>
                  <a:pt x="1549003" y="93762"/>
                </a:lnTo>
                <a:lnTo>
                  <a:pt x="1546324" y="96440"/>
                </a:lnTo>
                <a:lnTo>
                  <a:pt x="1546324" y="506313"/>
                </a:lnTo>
                <a:lnTo>
                  <a:pt x="1447205" y="506313"/>
                </a:lnTo>
                <a:close/>
                <a:moveTo>
                  <a:pt x="1093887" y="10715"/>
                </a:moveTo>
                <a:lnTo>
                  <a:pt x="1219795" y="10715"/>
                </a:lnTo>
                <a:lnTo>
                  <a:pt x="1393924" y="506313"/>
                </a:lnTo>
                <a:lnTo>
                  <a:pt x="1286768" y="506313"/>
                </a:lnTo>
                <a:lnTo>
                  <a:pt x="1249263" y="401836"/>
                </a:lnTo>
                <a:lnTo>
                  <a:pt x="1053703" y="401836"/>
                </a:lnTo>
                <a:lnTo>
                  <a:pt x="1016198" y="506313"/>
                </a:lnTo>
                <a:lnTo>
                  <a:pt x="914400" y="506313"/>
                </a:lnTo>
                <a:close/>
                <a:moveTo>
                  <a:pt x="459284" y="10715"/>
                </a:moveTo>
                <a:lnTo>
                  <a:pt x="563761" y="10715"/>
                </a:lnTo>
                <a:lnTo>
                  <a:pt x="563761" y="206276"/>
                </a:lnTo>
                <a:lnTo>
                  <a:pt x="751284" y="206276"/>
                </a:lnTo>
                <a:lnTo>
                  <a:pt x="751284" y="10715"/>
                </a:lnTo>
                <a:lnTo>
                  <a:pt x="858441" y="10715"/>
                </a:lnTo>
                <a:lnTo>
                  <a:pt x="858441" y="506313"/>
                </a:lnTo>
                <a:lnTo>
                  <a:pt x="753963" y="506313"/>
                </a:lnTo>
                <a:lnTo>
                  <a:pt x="753963" y="289322"/>
                </a:lnTo>
                <a:lnTo>
                  <a:pt x="563761" y="289322"/>
                </a:lnTo>
                <a:lnTo>
                  <a:pt x="563761" y="506313"/>
                </a:lnTo>
                <a:lnTo>
                  <a:pt x="459284" y="506313"/>
                </a:lnTo>
                <a:close/>
                <a:moveTo>
                  <a:pt x="0" y="10715"/>
                </a:moveTo>
                <a:lnTo>
                  <a:pt x="401836" y="10715"/>
                </a:lnTo>
                <a:lnTo>
                  <a:pt x="401836" y="93762"/>
                </a:lnTo>
                <a:lnTo>
                  <a:pt x="254496" y="93762"/>
                </a:lnTo>
                <a:lnTo>
                  <a:pt x="254496" y="506313"/>
                </a:lnTo>
                <a:lnTo>
                  <a:pt x="147340" y="506313"/>
                </a:lnTo>
                <a:lnTo>
                  <a:pt x="147340" y="93762"/>
                </a:lnTo>
                <a:lnTo>
                  <a:pt x="0" y="93762"/>
                </a:lnTo>
                <a:close/>
                <a:moveTo>
                  <a:pt x="3307854" y="0"/>
                </a:moveTo>
                <a:cubicBezTo>
                  <a:pt x="3459658" y="5358"/>
                  <a:pt x="3538240" y="91976"/>
                  <a:pt x="3543598" y="259854"/>
                </a:cubicBezTo>
                <a:cubicBezTo>
                  <a:pt x="3538240" y="424160"/>
                  <a:pt x="3459658" y="508099"/>
                  <a:pt x="3307854" y="511671"/>
                </a:cubicBezTo>
                <a:cubicBezTo>
                  <a:pt x="3152477" y="508099"/>
                  <a:pt x="3073003" y="424160"/>
                  <a:pt x="3069431" y="259854"/>
                </a:cubicBezTo>
                <a:cubicBezTo>
                  <a:pt x="3073003" y="91976"/>
                  <a:pt x="3152477" y="5358"/>
                  <a:pt x="3307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 dirty="0">
              <a:solidFill>
                <a:srgbClr val="102940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5143" y="4666572"/>
            <a:ext cx="7972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3200" dirty="0" err="1">
                <a:solidFill>
                  <a:srgbClr val="10294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Хэйлунцзянский</a:t>
            </a:r>
            <a:r>
              <a:rPr lang="ru-RU" altLang="zh-CN" sz="3200" dirty="0">
                <a:solidFill>
                  <a:srgbClr val="10294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центр изучения стандартов</a:t>
            </a:r>
            <a:endParaRPr lang="zh-CN" altLang="en-US" sz="3200" dirty="0">
              <a:solidFill>
                <a:srgbClr val="102940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</p:spTree>
  </p:cSld>
  <p:clrMapOvr>
    <a:masterClrMapping/>
  </p:clrMapOvr>
  <p:transition spd="slow" advTm="1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4370522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 39"/>
          <p:cNvSpPr/>
          <p:nvPr/>
        </p:nvSpPr>
        <p:spPr>
          <a:xfrm>
            <a:off x="1213713" y="1062574"/>
            <a:ext cx="3156809" cy="584774"/>
          </a:xfrm>
          <a:custGeom>
            <a:avLst/>
            <a:gdLst>
              <a:gd name="connsiteX0" fmla="*/ 292387 w 3156810"/>
              <a:gd name="connsiteY0" fmla="*/ 0 h 584774"/>
              <a:gd name="connsiteX1" fmla="*/ 3156810 w 3156810"/>
              <a:gd name="connsiteY1" fmla="*/ 0 h 584774"/>
              <a:gd name="connsiteX2" fmla="*/ 3156810 w 3156810"/>
              <a:gd name="connsiteY2" fmla="*/ 584774 h 584774"/>
              <a:gd name="connsiteX3" fmla="*/ 292387 w 3156810"/>
              <a:gd name="connsiteY3" fmla="*/ 584774 h 584774"/>
              <a:gd name="connsiteX4" fmla="*/ 0 w 3156810"/>
              <a:gd name="connsiteY4" fmla="*/ 292387 h 584774"/>
              <a:gd name="connsiteX5" fmla="*/ 292387 w 3156810"/>
              <a:gd name="connsiteY5" fmla="*/ 0 h 58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6810" h="584774">
                <a:moveTo>
                  <a:pt x="292387" y="0"/>
                </a:moveTo>
                <a:lnTo>
                  <a:pt x="3156810" y="0"/>
                </a:lnTo>
                <a:lnTo>
                  <a:pt x="3156810" y="584774"/>
                </a:lnTo>
                <a:lnTo>
                  <a:pt x="292387" y="584774"/>
                </a:lnTo>
                <a:cubicBezTo>
                  <a:pt x="130906" y="584774"/>
                  <a:pt x="0" y="453868"/>
                  <a:pt x="0" y="292387"/>
                </a:cubicBezTo>
                <a:cubicBezTo>
                  <a:pt x="0" y="130906"/>
                  <a:pt x="130906" y="0"/>
                  <a:pt x="292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18443" y="1844568"/>
            <a:ext cx="6084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</a:t>
            </a:r>
          </a:p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по вопросам контроля, сертификации </a:t>
            </a:r>
          </a:p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и аккредитации </a:t>
            </a:r>
            <a:endParaRPr lang="zh-CN" altLang="en-US" sz="24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8443" y="2993512"/>
            <a:ext cx="6864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Законы и положения, касающиеся </a:t>
            </a:r>
          </a:p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вопросов сертификации и аккредитации</a:t>
            </a:r>
            <a:endParaRPr lang="zh-CN" altLang="en-US" sz="24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8443" y="4188623"/>
            <a:ext cx="5941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Укрепление  многостороннего </a:t>
            </a:r>
          </a:p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международного сотрудничества в целях </a:t>
            </a:r>
          </a:p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повышения взаимного доверия и </a:t>
            </a:r>
          </a:p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взаимовыгодного сотрудничества</a:t>
            </a:r>
            <a:endParaRPr lang="zh-CN" altLang="en-US" sz="24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13711" y="1062575"/>
            <a:ext cx="3223863" cy="59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200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Содержание</a:t>
            </a:r>
            <a:endParaRPr lang="zh-CN" altLang="en-US" sz="3200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3711" y="3163978"/>
            <a:ext cx="1943100" cy="1943100"/>
            <a:chOff x="1213711" y="3163978"/>
            <a:chExt cx="1943100" cy="1943100"/>
          </a:xfrm>
        </p:grpSpPr>
        <p:sp>
          <p:nvSpPr>
            <p:cNvPr id="7" name="椭圆 6"/>
            <p:cNvSpPr/>
            <p:nvPr/>
          </p:nvSpPr>
          <p:spPr>
            <a:xfrm>
              <a:off x="1213711" y="3163978"/>
              <a:ext cx="1943100" cy="1943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272636"/>
                </a:clrFrom>
                <a:clrTo>
                  <a:srgbClr val="27263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6857" y="3570924"/>
              <a:ext cx="1129208" cy="1129208"/>
            </a:xfrm>
            <a:prstGeom prst="rect">
              <a:avLst/>
            </a:prstGeom>
            <a:solidFill>
              <a:srgbClr val="102940"/>
            </a:solidFill>
          </p:spPr>
        </p:pic>
      </p:grpSp>
      <p:sp>
        <p:nvSpPr>
          <p:cNvPr id="4" name="等腰三角形 3"/>
          <p:cNvSpPr/>
          <p:nvPr/>
        </p:nvSpPr>
        <p:spPr>
          <a:xfrm rot="16200000" flipV="1">
            <a:off x="4980305" y="1975485"/>
            <a:ext cx="331470" cy="263525"/>
          </a:xfrm>
          <a:prstGeom prst="triangle">
            <a:avLst/>
          </a:prstGeom>
          <a:solidFill>
            <a:srgbClr val="1D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V="1">
            <a:off x="5017770" y="4267200"/>
            <a:ext cx="331470" cy="269875"/>
          </a:xfrm>
          <a:prstGeom prst="triangle">
            <a:avLst/>
          </a:prstGeom>
          <a:solidFill>
            <a:srgbClr val="1D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V="1">
            <a:off x="4980305" y="3049905"/>
            <a:ext cx="331470" cy="264160"/>
          </a:xfrm>
          <a:prstGeom prst="triangle">
            <a:avLst/>
          </a:prstGeom>
          <a:solidFill>
            <a:srgbClr val="1D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6200000" flipV="1">
            <a:off x="4979670" y="985520"/>
            <a:ext cx="331470" cy="263525"/>
          </a:xfrm>
          <a:prstGeom prst="triangle">
            <a:avLst/>
          </a:prstGeom>
          <a:solidFill>
            <a:srgbClr val="1D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7218" y="890905"/>
            <a:ext cx="23178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24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Введение</a:t>
            </a:r>
            <a:endParaRPr lang="zh-CN" altLang="en-US" sz="2400" b="1" dirty="0">
              <a:solidFill>
                <a:srgbClr val="1D4B75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</p:spTree>
  </p:cSld>
  <p:clrMapOvr>
    <a:masterClrMapping/>
  </p:clrMapOvr>
  <p:transition spd="slow" advTm="1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224573" y="230603"/>
            <a:ext cx="528256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64391" y="316875"/>
            <a:ext cx="163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zh-CN" sz="2800" dirty="0">
                <a:solidFill>
                  <a:srgbClr val="2867A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Введение</a:t>
            </a:r>
            <a:endParaRPr lang="en-US" altLang="zh-CN" sz="3600" dirty="0">
              <a:solidFill>
                <a:srgbClr val="2867A0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5752" y="785534"/>
            <a:ext cx="8177530" cy="621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/>
              <a:t>Сертификация и аккредитация - это международно-признанные инструменты управления качеством в целях  упрощения процедур торговли, ведения продаж и устойчивого развития мировой экономики, которые занимают все более важную роль в деловой среде.  Сертификация качества и аккредитация стали основой для содействия устойчивому развитию китайской экономики, тесных связей Китая с миром, повышению взаимного доверия и своеобразным мостом к общему развитию. </a:t>
            </a:r>
            <a:br>
              <a:rPr lang="ru-RU" dirty="0"/>
            </a:br>
            <a:r>
              <a:rPr lang="ru-RU" dirty="0"/>
              <a:t>     В последние десятилетия китайское правительство придает большое значение вопросам политики безопасности и социального общения, китайские предприятия по  повышению качества сертификации и аккредитации бурно развиваются и добились значительных результатов. Была создана базовая система сертификации и аккредитации, по которой  было выдано почти 1,6 млн.  действующих сертификатов, охватывающих сферы сертификации продукции, сертификации систем менеджмента, сертификации услуг; около 600 000 организаций получили  сертификационные и аккредитационные свидетельства, общий объем выданных сертификатов занимает первое место в мире в течение многих лет. Сертификация и аккредитация занимают достойное место в стране. </a:t>
            </a:r>
            <a:endParaRPr lang="zh-CN" altLang="en-US" sz="24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3600" y="927100"/>
            <a:ext cx="3110230" cy="207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5725" y="3387725"/>
            <a:ext cx="2480310" cy="3067685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1076325" y="563245"/>
            <a:ext cx="50996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16987" y="590314"/>
            <a:ext cx="213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2867A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</a:t>
            </a:r>
            <a:r>
              <a:rPr lang="ru-RU" altLang="zh-CN" sz="3600" dirty="0">
                <a:solidFill>
                  <a:srgbClr val="2867A0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Введение</a:t>
            </a:r>
            <a:endParaRPr lang="en-US" altLang="zh-CN" sz="3600" dirty="0">
              <a:solidFill>
                <a:srgbClr val="2867A0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37820" y="1483360"/>
            <a:ext cx="8177530" cy="4863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   </a:t>
            </a:r>
            <a:r>
              <a:rPr lang="ru-RU" sz="1600" dirty="0"/>
              <a:t>Китай присоединился ко всем 20 международным и региональным организациям сотрудничества в смежных областях. Наша страна подписала множество соглашений о взаимном признании, соглашения и документы о сотрудничестве с 28 странами и регионами. Сертификационные и аккредитационные свидетельства, а также протоколы испытаний, выдаваемые нашей страной, предоставляют странам больше полномочий на рынке, что дает возможность китайским предприятиям реализовать стратегию «единый сертификат для всего мира» </a:t>
            </a:r>
            <a:r>
              <a:rPr lang="ru-RU" sz="1600" dirty="0" smtClean="0"/>
              <a:t>во избежание </a:t>
            </a:r>
            <a:r>
              <a:rPr lang="ru-RU" sz="1600" dirty="0"/>
              <a:t>дублирования сертификации, и получения прибыли от экспорта в миллиарды долларов.</a:t>
            </a:r>
            <a:br>
              <a:rPr lang="ru-RU" sz="1600" dirty="0"/>
            </a:br>
            <a:r>
              <a:rPr lang="ru-RU" sz="1600" dirty="0"/>
              <a:t>     Кроме того, Китай является постоянным членом Международной организации по стандартизации и Международной электротехнической комиссии,  занимает должность советника Международной организации по оценке соответствия стандартизации, является членом правления Международной электротехнической комиссии и заместителем председателя всех четырех учреждений по системам  взаимного признания продукции (IECEE, IECQ, </a:t>
            </a:r>
            <a:r>
              <a:rPr lang="ru-RU" sz="1600" dirty="0" err="1"/>
              <a:t>IECEx</a:t>
            </a:r>
            <a:r>
              <a:rPr lang="ru-RU" sz="1600" dirty="0"/>
              <a:t>, IECRE), более ста граждан Китая занимают высокие руководящие посты в ряде международных организаций по аккредитации.</a:t>
            </a:r>
            <a:endParaRPr lang="zh-CN" altLang="en-US" sz="16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3895" y="1483360"/>
            <a:ext cx="3888105" cy="189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2210" y="3752215"/>
            <a:ext cx="3122930" cy="1895475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60450" y="578485"/>
            <a:ext cx="66998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450" y="550739"/>
            <a:ext cx="720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по </a:t>
            </a:r>
            <a:r>
              <a:rPr lang="ru-RU" altLang="zh-CN" b="1" dirty="0" smtClean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вопросам</a:t>
            </a:r>
          </a:p>
          <a:p>
            <a:r>
              <a:rPr lang="ru-RU" altLang="zh-CN" b="1" dirty="0" smtClean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контроля</a:t>
            </a:r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, сертификации и аккредитации</a:t>
            </a:r>
            <a:endParaRPr lang="zh-CN" alt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3" y="1671965"/>
            <a:ext cx="5742399" cy="350782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217920" y="1325880"/>
            <a:ext cx="5567045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r>
              <a:rPr lang="ru-RU" dirty="0"/>
              <a:t>Наша система сертификации и аккредитации соответствует международным нормам в сочетании с отдельными формами сертификации и аккредитации в Китае, что создает специфические характеристики. Наша система работы – это четкая единая национальная система централизованного управления процессами «сертификации и аккредитации» , метод работы, сочетающий в себе трехсторонний  механизм государственного управления;  механизм работы, обеспечивающий унифицированный контроль. Все соответствующие ведомства реализуют совместный механизм работы. </a:t>
            </a:r>
            <a:endParaRPr lang="zh-CN" altLang="en-US" sz="24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3329" y="2021596"/>
            <a:ext cx="4078817" cy="2580116"/>
          </a:xfrm>
          <a:prstGeom prst="rect">
            <a:avLst/>
          </a:prstGeom>
        </p:spPr>
      </p:pic>
      <p:pic>
        <p:nvPicPr>
          <p:cNvPr id="3" name="图片 -21474826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" y="1579699"/>
            <a:ext cx="6141720" cy="39058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5375" y="5503995"/>
            <a:ext cx="4238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altLang="zh-CN" sz="2000" b="1" dirty="0">
                <a:solidFill>
                  <a:srgbClr val="002060"/>
                </a:solidFill>
                <a:ea typeface="仿宋" panose="02010609060101010101" charset="-122"/>
              </a:rPr>
              <a:t>Система управления механизмом сертификации и аккредитации</a:t>
            </a:r>
            <a:endParaRPr lang="zh-CN" altLang="en-US" sz="2000" b="1" dirty="0">
              <a:solidFill>
                <a:srgbClr val="002060"/>
              </a:solidFill>
              <a:ea typeface="仿宋" panose="02010609060101010101" charset="-122"/>
            </a:endParaRPr>
          </a:p>
        </p:txBody>
      </p:sp>
    </p:spTree>
  </p:cSld>
  <p:clrMapOvr>
    <a:masterClrMapping/>
  </p:clrMapOvr>
  <p:transition spd="slow" advTm="1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60450" y="578485"/>
            <a:ext cx="66998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9007" y="396756"/>
            <a:ext cx="6761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</a:t>
            </a:r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по вопросам контроля, сертификации и аккредитации</a:t>
            </a:r>
            <a:endParaRPr lang="zh-CN" alt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3" y="1671965"/>
            <a:ext cx="5742399" cy="350782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415405" y="1286509"/>
            <a:ext cx="5567045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 </a:t>
            </a:r>
            <a:r>
              <a:rPr lang="ru-RU" sz="1400" dirty="0" smtClean="0"/>
              <a:t>Главное </a:t>
            </a:r>
            <a:r>
              <a:rPr lang="ru-RU" sz="1400" dirty="0"/>
              <a:t>государственное управление по контролю качества и карантинному </a:t>
            </a:r>
            <a:r>
              <a:rPr lang="ru-RU" sz="1400" dirty="0" smtClean="0"/>
              <a:t>надзору, </a:t>
            </a:r>
            <a:r>
              <a:rPr lang="ru-RU" sz="1400" dirty="0"/>
              <a:t>сокращенно именуемое «главное управление по контролю качества», - это Государственный совет КНР, ответственный за вопросы контроля национального качества, метрологии, товарной инспекции при ввозе-вывозе продукции, карантинного надзора при ввозе-вывозе продукции, ввозе-вывозе животных и карантинном контроле растений, продовольственной безопасности при экспорте-импорте, сертификации и аккредитации, </a:t>
            </a:r>
            <a:r>
              <a:rPr lang="ru-RU" sz="1400" dirty="0" smtClean="0"/>
              <a:t>стандартизации, </a:t>
            </a:r>
            <a:r>
              <a:rPr lang="ru-RU" sz="1400" dirty="0"/>
              <a:t>параллельно осуществляющий функции законодательного администрирования</a:t>
            </a:r>
            <a:r>
              <a:rPr lang="ru-RU" sz="14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ru-RU" sz="1400" dirty="0"/>
              <a:t>     Комитет по вопросам национальной сертификации и аккредитации, а именно, Государственный Совет, принял решение о создании органа и передаче ему полномочий по выполнению административных функций, единого управления, который будет являться контролирующим органом, осуществляющим общую координацию работ по сертификации и аккредитации.</a:t>
            </a:r>
            <a:endParaRPr lang="zh-CN" altLang="en-US" sz="14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3329" y="2021596"/>
            <a:ext cx="4078817" cy="2580116"/>
          </a:xfrm>
          <a:prstGeom prst="rect">
            <a:avLst/>
          </a:prstGeom>
        </p:spPr>
      </p:pic>
      <p:pic>
        <p:nvPicPr>
          <p:cNvPr id="3" name="图片 -21474826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" y="1550883"/>
            <a:ext cx="6225540" cy="39257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60450" y="337185"/>
            <a:ext cx="66998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75041" y="323264"/>
            <a:ext cx="687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по вопросам контроля, сертификации и аккредитации</a:t>
            </a:r>
            <a:endParaRPr lang="zh-CN" alt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3" y="1671965"/>
            <a:ext cx="5742399" cy="350782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161405" y="991254"/>
            <a:ext cx="6030595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600" dirty="0"/>
              <a:t>Бюро технического контроля качества провинции </a:t>
            </a:r>
            <a:r>
              <a:rPr lang="ru-RU" sz="1600" dirty="0" err="1"/>
              <a:t>Хэйлунцзян</a:t>
            </a:r>
            <a:r>
              <a:rPr lang="ru-RU" sz="1600" dirty="0"/>
              <a:t> – это  компетентная государственная организация в провинции по стандартизации, оценке, качеству и специальному оборудованию в области  мониторинга безопасности  и проведения надзорного контроля,  а также контроля соответствия законодательству. 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600" dirty="0"/>
              <a:t>Управление по сертификации и аккредитации при Бюро технического контроля качества провинции </a:t>
            </a:r>
            <a:r>
              <a:rPr lang="ru-RU" sz="1600" dirty="0" err="1"/>
              <a:t>Хэйлунцзян</a:t>
            </a:r>
            <a:r>
              <a:rPr lang="ru-RU" sz="1600" dirty="0"/>
              <a:t> несет ответственность за  предоставление обществу достоверной информации и результатов исследовательских работ, а также является механизмом контроля качества, оценки работы и административного контроля. Оно является механизмом сертификации и аккредитации деятельности рабочего персонала,  сертификации предприятий и качества работы. </a:t>
            </a:r>
            <a:endParaRPr lang="zh-CN" altLang="en-US" sz="16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3329" y="2021596"/>
            <a:ext cx="4078817" cy="2580116"/>
          </a:xfrm>
          <a:prstGeom prst="rect">
            <a:avLst/>
          </a:prstGeom>
        </p:spPr>
      </p:pic>
      <p:pic>
        <p:nvPicPr>
          <p:cNvPr id="3" name="图片 -21474826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" y="1343768"/>
            <a:ext cx="5979160" cy="377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09433" y="5412105"/>
            <a:ext cx="1157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sz="1600" dirty="0"/>
              <a:t>Это орган по контролю  использования </a:t>
            </a:r>
            <a:r>
              <a:rPr lang="ru-RU" altLang="zh-CN" sz="1600" dirty="0" err="1"/>
              <a:t>аккредитационных</a:t>
            </a:r>
            <a:r>
              <a:rPr lang="ru-RU" altLang="zh-CN" sz="1600" dirty="0"/>
              <a:t> и сертификационных знаков; орган по надзору за соблюдением обязательной сертификации продукции; предоставления консультаций в области сертифицирования, учреждения организаций по проведению обучения в области сертификации и аккредитации. На основании законодательства Управление несет ответственность по предоставленным полномочиям по сертификации и аккредитации, ведет работу по проверке и приемке, а также управлению в соответствии с законодательством по стандартизации и координации рыночных отношений. </a:t>
            </a:r>
            <a:endParaRPr lang="zh-CN" altLang="en-US" sz="1600" dirty="0"/>
          </a:p>
        </p:txBody>
      </p:sp>
    </p:spTree>
  </p:cSld>
  <p:clrMapOvr>
    <a:masterClrMapping/>
  </p:clrMapOvr>
  <p:transition spd="slow" advTm="1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60450" y="337185"/>
            <a:ext cx="66998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450" y="265490"/>
            <a:ext cx="7389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по </a:t>
            </a:r>
            <a:r>
              <a:rPr lang="ru-RU" altLang="zh-CN" b="1" dirty="0" smtClean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вопросам</a:t>
            </a:r>
          </a:p>
          <a:p>
            <a:r>
              <a:rPr lang="ru-RU" altLang="zh-CN" b="1" dirty="0" smtClean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контроля</a:t>
            </a:r>
            <a:r>
              <a:rPr lang="ru-RU" altLang="zh-CN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, сертификации и аккредитации</a:t>
            </a:r>
            <a:endParaRPr lang="zh-CN" alt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  <a:p>
            <a:pPr algn="l"/>
            <a:endParaRPr lang="zh-CN" altLang="en-US" sz="28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073775" y="1286510"/>
            <a:ext cx="59086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600" dirty="0"/>
              <a:t>Центральное управление Бюро технического контроля качества провинции </a:t>
            </a:r>
            <a:r>
              <a:rPr lang="ru-RU" sz="1600" dirty="0" err="1"/>
              <a:t>Хэйлунцзян</a:t>
            </a:r>
            <a:r>
              <a:rPr lang="ru-RU" sz="1600" dirty="0"/>
              <a:t> – это бюро непосредственного подчинения провинции,   выполняющее четыре основные функции: 1 – отвечает за сертификацию качества продукции и предоставляет консалтинговые услуги по  корреляции деятельности; 2 – отвечает за организацию обучения по вопросам сертификации качества продукции; 3 – берет на себя ответственность по администрированию и контролю работ по внедрению технологий, включая: более 1000 исследований по контрольно-измерительным приборам, 60 лицензий на производство продукции высшей категории,  3 лицензии на производство продуктов питания высшей категории, исследования в соответствии с местным законодательством; 4 – работы по сертификации с привлечением третьей стороны. </a:t>
            </a:r>
            <a:endParaRPr lang="zh-CN" altLang="en-US" sz="16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07" y="1729740"/>
            <a:ext cx="5696345" cy="374777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76860" y="5981700"/>
            <a:ext cx="1148842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altLang="zh-CN" sz="1600" dirty="0" smtClean="0">
                <a:solidFill>
                  <a:srgbClr val="002060"/>
                </a:solidFill>
                <a:ea typeface="仿宋" panose="02010609060101010101" charset="-122"/>
                <a:sym typeface="+mn-ea"/>
              </a:rPr>
              <a:t>В </a:t>
            </a:r>
            <a:r>
              <a:rPr lang="ru-RU" altLang="zh-CN" sz="1600" dirty="0">
                <a:solidFill>
                  <a:srgbClr val="002060"/>
                </a:solidFill>
                <a:ea typeface="仿宋" panose="02010609060101010101" charset="-122"/>
                <a:sym typeface="+mn-ea"/>
              </a:rPr>
              <a:t>подчинении </a:t>
            </a:r>
            <a:r>
              <a:rPr lang="ru-RU" altLang="zh-CN" sz="1600" dirty="0" smtClean="0">
                <a:solidFill>
                  <a:srgbClr val="002060"/>
                </a:solidFill>
                <a:ea typeface="仿宋" panose="02010609060101010101" charset="-122"/>
                <a:sym typeface="+mn-ea"/>
              </a:rPr>
              <a:t>Управления находится </a:t>
            </a:r>
            <a:r>
              <a:rPr lang="ru-RU" altLang="zh-CN" sz="1600" dirty="0">
                <a:solidFill>
                  <a:srgbClr val="002060"/>
                </a:solidFill>
                <a:ea typeface="仿宋" panose="02010609060101010101" charset="-122"/>
                <a:sym typeface="+mn-ea"/>
              </a:rPr>
              <a:t>два удостоверяющих органа:  окружная сертификационная группа </a:t>
            </a:r>
            <a:r>
              <a:rPr lang="ru-RU" altLang="zh-CN" sz="1600" dirty="0" err="1">
                <a:solidFill>
                  <a:srgbClr val="002060"/>
                </a:solidFill>
                <a:ea typeface="仿宋" panose="02010609060101010101" charset="-122"/>
                <a:sym typeface="+mn-ea"/>
              </a:rPr>
              <a:t>Хэйлунцзянской</a:t>
            </a:r>
            <a:r>
              <a:rPr lang="ru-RU" altLang="zh-CN" sz="1600" dirty="0">
                <a:solidFill>
                  <a:srgbClr val="002060"/>
                </a:solidFill>
                <a:ea typeface="仿宋" panose="02010609060101010101" charset="-122"/>
                <a:sym typeface="+mn-ea"/>
              </a:rPr>
              <a:t> корпорации и Центр по сертификации качества сельскохозяйственной продукции в провинции. </a:t>
            </a:r>
            <a:endParaRPr lang="zh-CN" altLang="en-US" sz="1600" dirty="0">
              <a:solidFill>
                <a:srgbClr val="002060"/>
              </a:solidFill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 advTm="1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60450" y="197485"/>
            <a:ext cx="6699885" cy="6184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9007" y="0"/>
            <a:ext cx="676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 </a:t>
            </a:r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Специфика китайского типа управления  </a:t>
            </a:r>
          </a:p>
          <a:p>
            <a:r>
              <a:rPr lang="ru-RU" altLang="zh-CN" sz="1600" b="1" dirty="0">
                <a:solidFill>
                  <a:srgbClr val="1D4B75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по вопросам контроля, сертификации и аккредитации</a:t>
            </a:r>
            <a:endParaRPr lang="zh-CN" altLang="en-US" sz="1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  <a:p>
            <a:pPr algn="l"/>
            <a:endParaRPr lang="zh-CN" altLang="en-US" sz="28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22060" y="880110"/>
            <a:ext cx="567944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ru-RU" sz="1400" dirty="0"/>
              <a:t>Сфера деятельности </a:t>
            </a:r>
            <a:r>
              <a:rPr lang="ru-RU" sz="1400" dirty="0" err="1"/>
              <a:t>Хэйлунцзянской</a:t>
            </a:r>
            <a:r>
              <a:rPr lang="ru-RU" sz="1400" dirty="0"/>
              <a:t> корпорации по аккредитации торговых знаков:  сертификация системы менеджмента качества, сертификация системы экологического менеджмента, сертификация профессиональной системы управления охраной труда, система сертификации менеджмента качества в строительстве , сертификация системы управления безопасностью пищевых продуктов (GB / T 22000), анализ рисков продуктов питания и критические контрольные точки (HACCP), система сертификации (сертификаты, в том числе CAC), система сертификации - анализ рисков  молочной продукции и критические контрольные  точки (HACCP), система  GMP (</a:t>
            </a:r>
            <a:r>
              <a:rPr lang="ru-RU" sz="1400" dirty="0" err="1"/>
              <a:t>Good</a:t>
            </a:r>
            <a:r>
              <a:rPr lang="ru-RU" sz="1400" dirty="0"/>
              <a:t> </a:t>
            </a:r>
            <a:r>
              <a:rPr lang="ru-RU" sz="1400" dirty="0" err="1"/>
              <a:t>Manufacturing</a:t>
            </a:r>
            <a:r>
              <a:rPr lang="ru-RU" sz="1400" dirty="0"/>
              <a:t> </a:t>
            </a:r>
            <a:r>
              <a:rPr lang="ru-RU" sz="1400" dirty="0" err="1"/>
              <a:t>Practice</a:t>
            </a:r>
            <a:r>
              <a:rPr lang="ru-RU" sz="1400" dirty="0"/>
              <a:t>) для молочной продукции, система сертификации управления энергоресурсами, система </a:t>
            </a:r>
            <a:r>
              <a:rPr lang="ru-RU" sz="1400" dirty="0" err="1"/>
              <a:t>IQNet</a:t>
            </a:r>
            <a:r>
              <a:rPr lang="ru-RU" sz="1400" dirty="0"/>
              <a:t> для администрирования сертификации социальной ответственности (SR10),</a:t>
            </a:r>
            <a:endParaRPr lang="zh-CN" altLang="en-US" sz="1400" b="1" dirty="0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962" y="5104765"/>
            <a:ext cx="1203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Система </a:t>
            </a:r>
            <a:r>
              <a:rPr lang="ru-RU" sz="1400" dirty="0"/>
              <a:t>сертификации по обеспечению безопасности и защиты информации, система контроля сертификации по техобслуживанию информации, сертификация конечной продукции, добровольная сертификация продукции, сертификация национальной органической продукции (GAP),  сертификация кормовой продукции, международная сертификация взрывобезопасной электротехнической продукции, ELI – глобальная сертификация высокоэффективного освещения, сертификация Альянса США в защиту тропических лесов для устойчивого сельского хозяйства (SAN) и сертификация лесов (FSC), а также совместная сертификация и контроль энергоресурсов,  оценка энергосберегающих технологий, корреляция аттестации техобслуживания, отвечающая высокому уровню служебной аттестации. </a:t>
            </a:r>
            <a:r>
              <a:rPr lang="ru-RU" altLang="zh-CN" sz="1400" dirty="0" smtClean="0">
                <a:ea typeface="仿宋" panose="02010609060101010101" charset="-122"/>
                <a:sym typeface="+mn-ea"/>
              </a:rPr>
              <a:t>Окружная </a:t>
            </a:r>
            <a:r>
              <a:rPr lang="ru-RU" altLang="zh-CN" sz="1400" dirty="0">
                <a:ea typeface="仿宋" panose="02010609060101010101" charset="-122"/>
                <a:sym typeface="+mn-ea"/>
              </a:rPr>
              <a:t>сертификационная группа по з</a:t>
            </a:r>
            <a:r>
              <a:rPr lang="ru-RU" sz="1400" dirty="0"/>
              <a:t>накам качества является членом IQNET.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3" y="880110"/>
            <a:ext cx="5912618" cy="37274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lnSpc>
            <a:spcPct val="130000"/>
          </a:lnSpc>
          <a:buFont typeface="Wingdings" panose="05000000000000000000" charset="0"/>
          <a:buChar char="l"/>
          <a:defRPr lang="zh-CN" altLang="en-US" b="1" dirty="0">
            <a:solidFill>
              <a:srgbClr val="002060"/>
            </a:solidFill>
            <a:latin typeface="仿宋" panose="02010609060101010101" charset="-122"/>
            <a:ea typeface="仿宋" panose="02010609060101010101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1771</Words>
  <Application>Microsoft Office PowerPoint</Application>
  <PresentationFormat>Произвольный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主题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Anton</cp:lastModifiedBy>
  <cp:revision>5</cp:revision>
  <dcterms:created xsi:type="dcterms:W3CDTF">2016-05-29T14:16:00Z</dcterms:created>
  <dcterms:modified xsi:type="dcterms:W3CDTF">2017-05-16T06:08:36Z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