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58" r:id="rId3"/>
    <p:sldId id="362" r:id="rId4"/>
    <p:sldId id="357" r:id="rId5"/>
    <p:sldId id="361" r:id="rId6"/>
    <p:sldId id="363" r:id="rId7"/>
    <p:sldId id="351" r:id="rId8"/>
    <p:sldId id="364" r:id="rId9"/>
    <p:sldId id="278" r:id="rId10"/>
    <p:sldId id="346" r:id="rId11"/>
    <p:sldId id="347" r:id="rId12"/>
    <p:sldId id="365" r:id="rId13"/>
    <p:sldId id="359" r:id="rId14"/>
    <p:sldId id="36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89"/>
    <a:srgbClr val="F47B20"/>
    <a:srgbClr val="F5952B"/>
    <a:srgbClr val="00446A"/>
    <a:srgbClr val="003399"/>
    <a:srgbClr val="FC7302"/>
    <a:srgbClr val="97BD1D"/>
    <a:srgbClr val="E19C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38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9ECB0D1-928C-4C24-BEAA-0059B67A3265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2AE0BA-A67E-4F26-9D43-AF97AF117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73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3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ТЭ сегодня - не только крупнейшая информационная сеть по обеспечению специалистов НТИ, она также является Национальным Центром распространения информации ЕЭК ООН, освещая основные направления работы комиссии в соответствии с программой развития Национальных центров.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 в качестве стратегического информационного партнера РСПП ТЭ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Активно участвует в работе Межотраслевых советов в области стандартизации и тех.регулирования.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170A-36F2-43CC-AA92-AE0B33E1C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A6C2-EFCA-40F2-B529-88235B25F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A610-E1B1-4043-9CA3-21ADE9614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55F6-FE40-420C-A46F-E2A3E8FBE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1790-427B-4C97-A94A-7B3FC05DA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D273-E8EF-406A-B6A5-3B58C8177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BA9C-75A1-436E-937C-5702CC102A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3CF-3139-4EA5-BC4F-A2B0BCA5B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010B-3277-484F-8E9C-DC4B058C9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CA0F-FBE0-407F-A8FB-09636EE117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C972-0DDC-470E-955A-17A4410E1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981FFF-97FC-44ED-951B-CBA4569C68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jpe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45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53.png"/><Relationship Id="rId15" Type="http://schemas.openxmlformats.org/officeDocument/2006/relationships/image" Target="../media/image76.jpe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6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42938"/>
            <a:ext cx="8351837" cy="1851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  <a:t>Эффективное использование зарубежных и международных стандартов предприятиями различных отраслей</a:t>
            </a:r>
            <a:endParaRPr lang="ru-RU" altLang="ru-RU" sz="3200" dirty="0" smtClean="0">
              <a:solidFill>
                <a:srgbClr val="233B8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642938" y="4500570"/>
            <a:ext cx="80724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>Денисова Ольга Алексеевна</a:t>
            </a:r>
            <a:r>
              <a:rPr lang="en-US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>Руководитель Центра </a:t>
            </a:r>
          </a:p>
          <a:p>
            <a:pPr algn="r" eaLnBrk="0" hangingPunct="0">
              <a:defRPr/>
            </a:pPr>
            <a: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>Зарубежных и международных стандартов</a:t>
            </a:r>
            <a:b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233B89"/>
                </a:solidFill>
                <a:latin typeface="+mn-lt"/>
                <a:cs typeface="Times New Roman" pitchFamily="18" charset="0"/>
              </a:rPr>
              <a:t>Информационная Сеть </a:t>
            </a:r>
            <a:r>
              <a:rPr lang="ru-RU" altLang="ru-RU" sz="1400" b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  <a:t>ТЕХЭКСПЕРТ</a:t>
            </a:r>
          </a:p>
          <a:p>
            <a:pPr algn="r" eaLnBrk="0" hangingPunct="0">
              <a:defRPr/>
            </a:pPr>
            <a:endParaRPr lang="ru-RU" altLang="ru-RU" sz="1400" b="1" dirty="0">
              <a:solidFill>
                <a:srgbClr val="233B89"/>
              </a:solidFill>
              <a:latin typeface="+mn-lt"/>
              <a:cs typeface="Times New Roman" pitchFamily="18" charset="0"/>
            </a:endParaRPr>
          </a:p>
          <a:p>
            <a:pPr algn="r" eaLnBrk="0" hangingPunct="0">
              <a:defRPr/>
            </a:pPr>
            <a:endParaRPr lang="ru-RU" altLang="ru-RU" sz="1400" b="1" dirty="0">
              <a:solidFill>
                <a:srgbClr val="233B89"/>
              </a:solidFill>
              <a:latin typeface="+mn-lt"/>
              <a:cs typeface="Times New Roman" pitchFamily="18" charset="0"/>
            </a:endParaRPr>
          </a:p>
          <a:p>
            <a:pPr algn="r" eaLnBrk="0" hangingPunct="0">
              <a:defRPr/>
            </a:pPr>
            <a:endParaRPr lang="ru-RU" altLang="ru-RU" sz="1400" b="1" dirty="0">
              <a:solidFill>
                <a:srgbClr val="233B89"/>
              </a:solidFill>
              <a:latin typeface="+mn-lt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1400" b="1" i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  <a:t>Санкт-Петербург, май 2017</a:t>
            </a:r>
            <a:endParaRPr lang="ru-RU" sz="1400" i="1" dirty="0">
              <a:solidFill>
                <a:srgbClr val="233B8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813"/>
            <a:ext cx="8459787" cy="5922962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  <a:t>Картотека зарубежных и международных стандартов</a:t>
            </a:r>
            <a:endParaRPr lang="ru-RU" sz="2000" b="1" dirty="0">
              <a:solidFill>
                <a:srgbClr val="233B8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8715375" cy="4760912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>Информационная сеть «</a:t>
            </a:r>
            <a:r>
              <a:rPr lang="ru-RU" sz="2400" b="1" dirty="0" err="1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>Техэксперт</a:t>
            </a:r>
            <a:r>
              <a:rPr lang="ru-RU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3B89"/>
                </a:solidFill>
                <a:latin typeface="+mj-lt"/>
                <a:ea typeface="+mj-ea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233B89"/>
                </a:solidFill>
                <a:latin typeface="+mn-lt"/>
                <a:cs typeface="Arial" pitchFamily="34" charset="0"/>
              </a:rPr>
              <a:t>еревод технической и технологической зарубежной документации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dirty="0" smtClean="0">
                <a:solidFill>
                  <a:srgbClr val="233B89"/>
                </a:solidFill>
              </a:rPr>
              <a:t>Опыт с</a:t>
            </a:r>
            <a:r>
              <a:rPr lang="en-US" sz="1600" b="1" dirty="0" smtClean="0">
                <a:solidFill>
                  <a:srgbClr val="233B89"/>
                </a:solidFill>
              </a:rPr>
              <a:t> 2007 </a:t>
            </a:r>
            <a:r>
              <a:rPr lang="ru-RU" sz="1600" b="1" dirty="0" smtClean="0">
                <a:solidFill>
                  <a:srgbClr val="233B89"/>
                </a:solidFill>
              </a:rPr>
              <a:t>года</a:t>
            </a:r>
          </a:p>
          <a:p>
            <a:pPr>
              <a:buFontTx/>
              <a:buNone/>
            </a:pPr>
            <a:endParaRPr lang="ru-RU" sz="1600" b="1" dirty="0" smtClean="0">
              <a:solidFill>
                <a:srgbClr val="233B89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233B89"/>
                </a:solidFill>
              </a:rPr>
              <a:t>Многоуровневая система качества (языковая, техническая и технологическая редакция)</a:t>
            </a:r>
          </a:p>
          <a:p>
            <a:pPr>
              <a:buFontTx/>
              <a:buNone/>
            </a:pPr>
            <a:endParaRPr lang="en-US" sz="1600" b="1" dirty="0" smtClean="0">
              <a:solidFill>
                <a:srgbClr val="233B89"/>
              </a:solidFill>
            </a:endParaRP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233B89"/>
                </a:solidFill>
              </a:rPr>
              <a:t>Переводы с/на различные европейские языки  (в том числе венгерский, финский), а также китайский, фарси и другие языки.</a:t>
            </a:r>
          </a:p>
          <a:p>
            <a:pPr>
              <a:buFontTx/>
              <a:buNone/>
            </a:pPr>
            <a:endParaRPr lang="ru-RU" sz="1600" b="1" dirty="0" smtClean="0">
              <a:solidFill>
                <a:srgbClr val="233B89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233B89"/>
                </a:solidFill>
              </a:rPr>
              <a:t>Переводы документации  для различных отраслей экономики</a:t>
            </a:r>
          </a:p>
          <a:p>
            <a:pPr>
              <a:buFontTx/>
              <a:buNone/>
            </a:pPr>
            <a:endParaRPr lang="ru-RU" sz="1600" b="1" dirty="0" smtClean="0">
              <a:solidFill>
                <a:srgbClr val="233B8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Проектирование промышленных объектов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Нефтегазовая отрасль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Топливная промышленность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Машиностроение и металлообработка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Строительство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33B89"/>
                </a:solidFill>
              </a:rPr>
              <a:t>Металлургия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rgbClr val="233B89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233B89"/>
              </a:solidFill>
            </a:endParaRPr>
          </a:p>
          <a:p>
            <a:pPr eaLnBrk="1" hangingPunct="1">
              <a:buNone/>
            </a:pPr>
            <a:endParaRPr lang="ru-RU" sz="1600" b="1" dirty="0" smtClean="0">
              <a:solidFill>
                <a:srgbClr val="2D2DB9"/>
              </a:solidFill>
              <a:ea typeface="+mn-ea"/>
              <a:cs typeface="+mn-cs"/>
            </a:endParaRPr>
          </a:p>
          <a:p>
            <a:pPr algn="ctr" eaLnBrk="1" hangingPunct="1">
              <a:buNone/>
            </a:pPr>
            <a:endParaRPr lang="ru-RU" sz="1600" b="1" dirty="0" smtClean="0">
              <a:solidFill>
                <a:srgbClr val="2D2DB9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76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700213"/>
            <a:ext cx="785812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700213"/>
            <a:ext cx="1282700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700213"/>
            <a:ext cx="709613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628775"/>
            <a:ext cx="655637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1700213"/>
            <a:ext cx="1311275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2709863"/>
            <a:ext cx="25638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2708275"/>
            <a:ext cx="4000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80063" y="2671763"/>
            <a:ext cx="2767012" cy="4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71550" y="3429000"/>
            <a:ext cx="174307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9475" y="3394075"/>
            <a:ext cx="10064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7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3800" y="3429000"/>
            <a:ext cx="5461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8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7763" y="3429000"/>
            <a:ext cx="21463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9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4292600"/>
            <a:ext cx="16891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0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08400" y="4365625"/>
            <a:ext cx="6191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1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92725" y="4292600"/>
            <a:ext cx="1319213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2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5825" y="4221163"/>
            <a:ext cx="500063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71550" y="5084763"/>
            <a:ext cx="868363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68650" y="5086350"/>
            <a:ext cx="71278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508625" y="5084763"/>
            <a:ext cx="712788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96188" y="5086350"/>
            <a:ext cx="74612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28662" y="214290"/>
            <a:ext cx="7705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233B89"/>
                </a:solidFill>
              </a:rPr>
              <a:t>НАШИ ПАРТНЕРЫ :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116013" y="908050"/>
            <a:ext cx="7343775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233B89"/>
                </a:solidFill>
              </a:rPr>
              <a:t>более</a:t>
            </a:r>
            <a:r>
              <a:rPr lang="ru-RU" sz="1400" dirty="0">
                <a:solidFill>
                  <a:srgbClr val="233B89"/>
                </a:solidFill>
              </a:rPr>
              <a:t> </a:t>
            </a:r>
            <a:r>
              <a:rPr lang="ru-RU" sz="1600" b="1" dirty="0">
                <a:solidFill>
                  <a:srgbClr val="233B89"/>
                </a:solidFill>
              </a:rPr>
              <a:t>500</a:t>
            </a:r>
            <a:r>
              <a:rPr lang="ru-RU" sz="1400" dirty="0">
                <a:solidFill>
                  <a:srgbClr val="233B89"/>
                </a:solidFill>
              </a:rPr>
              <a:t> федеральных и муниципальных органов власти, министерств, ведомств, агентств, служб, некоммерческих партнерств, объединений, организаций, компаний: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52438" y="5903913"/>
            <a:ext cx="8207375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i="1" dirty="0">
                <a:solidFill>
                  <a:srgbClr val="233B89"/>
                </a:solidFill>
              </a:rPr>
              <a:t>Для нас очень важна поддержка наших партнеров, благодаря которой мы развиваемся и становимся еще лучше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1075"/>
            <a:ext cx="76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133600"/>
            <a:ext cx="29559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205038"/>
            <a:ext cx="2767013" cy="4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133600"/>
            <a:ext cx="5969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2060575"/>
            <a:ext cx="1143000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068638"/>
            <a:ext cx="2706687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3141663"/>
            <a:ext cx="70167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3141663"/>
            <a:ext cx="5000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3068638"/>
            <a:ext cx="8255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9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67625" y="2997200"/>
            <a:ext cx="10541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0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4076700"/>
            <a:ext cx="569912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4075" y="4076700"/>
            <a:ext cx="49688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2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63938" y="4005263"/>
            <a:ext cx="622300" cy="66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3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32363" y="4076700"/>
            <a:ext cx="557212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4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00788" y="4076700"/>
            <a:ext cx="927100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5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96188" y="3933825"/>
            <a:ext cx="1243012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6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8313" y="5013325"/>
            <a:ext cx="58261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7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24075" y="4868863"/>
            <a:ext cx="527050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8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63938" y="4868863"/>
            <a:ext cx="582612" cy="65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9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59338" y="4797425"/>
            <a:ext cx="79216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0" name="Picture 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43663" y="4868863"/>
            <a:ext cx="6492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61" name="Picture 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956550" y="4868863"/>
            <a:ext cx="52070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62" name="Text Box 25"/>
          <p:cNvSpPr txBox="1">
            <a:spLocks noChangeArrowheads="1"/>
          </p:cNvSpPr>
          <p:nvPr/>
        </p:nvSpPr>
        <p:spPr bwMode="auto">
          <a:xfrm>
            <a:off x="1187450" y="115888"/>
            <a:ext cx="7705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233B89"/>
                </a:solidFill>
              </a:rPr>
              <a:t>НАШИ ПОЛЬЗОВАТЕЛИ:</a:t>
            </a:r>
          </a:p>
        </p:txBody>
      </p:sp>
      <p:sp>
        <p:nvSpPr>
          <p:cNvPr id="14363" name="Text Box 26"/>
          <p:cNvSpPr txBox="1">
            <a:spLocks noChangeArrowheads="1"/>
          </p:cNvSpPr>
          <p:nvPr/>
        </p:nvSpPr>
        <p:spPr bwMode="auto">
          <a:xfrm>
            <a:off x="1116013" y="981075"/>
            <a:ext cx="7343775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233B89"/>
                </a:solidFill>
              </a:rPr>
              <a:t>Лидеры российской экономики, крупные промышленные, строительные, энергетические, транспортные компании. Органы государственной власти и надзора, некоммерческие организации – </a:t>
            </a:r>
            <a:r>
              <a:rPr lang="ru-RU" sz="1400" b="1" dirty="0">
                <a:solidFill>
                  <a:srgbClr val="233B89"/>
                </a:solidFill>
              </a:rPr>
              <a:t>всего более 30 000 организаций и более 200 000 специалистов</a:t>
            </a:r>
          </a:p>
        </p:txBody>
      </p:sp>
      <p:sp>
        <p:nvSpPr>
          <p:cNvPr id="14364" name="Text Box 27"/>
          <p:cNvSpPr txBox="1">
            <a:spLocks noChangeArrowheads="1"/>
          </p:cNvSpPr>
          <p:nvPr/>
        </p:nvSpPr>
        <p:spPr bwMode="auto">
          <a:xfrm>
            <a:off x="2124075" y="5876925"/>
            <a:ext cx="48958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233B89"/>
                </a:solidFill>
              </a:rPr>
              <a:t>Мы гордимся нашими пользователями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374063" cy="3089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  <a:t>Спасибо за внимание!</a:t>
            </a:r>
            <a:br>
              <a:rPr lang="ru-RU" altLang="ru-RU" sz="3600" b="1" dirty="0" smtClean="0">
                <a:solidFill>
                  <a:srgbClr val="233B89"/>
                </a:solidFill>
                <a:latin typeface="+mn-lt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446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dirty="0" smtClean="0">
              <a:solidFill>
                <a:srgbClr val="0044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58152" cy="1362075"/>
          </a:xfrm>
        </p:spPr>
        <p:txBody>
          <a:bodyPr/>
          <a:lstStyle/>
          <a:p>
            <a:r>
              <a:rPr lang="ru-RU" sz="2800" dirty="0" smtClean="0">
                <a:solidFill>
                  <a:srgbClr val="233B89"/>
                </a:solidFill>
              </a:rPr>
              <a:t>КОНСОРЦИУМ «КОДЕКС» </a:t>
            </a:r>
            <a:r>
              <a:rPr lang="en-US" sz="2800" dirty="0" smtClean="0">
                <a:solidFill>
                  <a:srgbClr val="233B89"/>
                </a:solidFill>
              </a:rPr>
              <a:t/>
            </a:r>
            <a:br>
              <a:rPr lang="en-US" sz="2800" dirty="0" smtClean="0">
                <a:solidFill>
                  <a:srgbClr val="233B89"/>
                </a:solidFill>
              </a:rPr>
            </a:br>
            <a:r>
              <a:rPr lang="ru-RU" sz="2800" dirty="0" smtClean="0">
                <a:solidFill>
                  <a:srgbClr val="233B89"/>
                </a:solidFill>
              </a:rPr>
              <a:t>основан </a:t>
            </a:r>
            <a:r>
              <a:rPr lang="ru-RU" sz="2800" dirty="0" smtClean="0">
                <a:solidFill>
                  <a:srgbClr val="233B89"/>
                </a:solidFill>
              </a:rPr>
              <a:t>в 1991 году</a:t>
            </a:r>
            <a:r>
              <a:rPr lang="ru-RU" dirty="0" smtClean="0">
                <a:solidFill>
                  <a:srgbClr val="1C71B9"/>
                </a:solidFill>
              </a:rPr>
              <a:t/>
            </a:r>
            <a:br>
              <a:rPr lang="ru-RU" dirty="0" smtClean="0">
                <a:solidFill>
                  <a:srgbClr val="1C71B9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72400" cy="1500187"/>
          </a:xfrm>
        </p:spPr>
        <p:txBody>
          <a:bodyPr/>
          <a:lstStyle/>
          <a:p>
            <a:endParaRPr lang="bg-BG" dirty="0" smtClean="0">
              <a:solidFill>
                <a:srgbClr val="44546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536" y="214290"/>
            <a:ext cx="4136463" cy="20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8"/>
          <p:cNvGrpSpPr/>
          <p:nvPr/>
        </p:nvGrpSpPr>
        <p:grpSpPr>
          <a:xfrm>
            <a:off x="357158" y="2143116"/>
            <a:ext cx="8540266" cy="3032809"/>
            <a:chOff x="255439" y="3044991"/>
            <a:chExt cx="9251955" cy="3032809"/>
          </a:xfrm>
        </p:grpSpPr>
        <p:grpSp>
          <p:nvGrpSpPr>
            <p:cNvPr id="8" name="Группа 12"/>
            <p:cNvGrpSpPr/>
            <p:nvPr/>
          </p:nvGrpSpPr>
          <p:grpSpPr>
            <a:xfrm>
              <a:off x="692021" y="3731540"/>
              <a:ext cx="5135309" cy="1784696"/>
              <a:chOff x="692021" y="3993121"/>
              <a:chExt cx="5135309" cy="1784696"/>
            </a:xfrm>
            <a:solidFill>
              <a:srgbClr val="44546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Rectangle 71"/>
              <p:cNvSpPr/>
              <p:nvPr/>
            </p:nvSpPr>
            <p:spPr>
              <a:xfrm>
                <a:off x="692021" y="4903151"/>
                <a:ext cx="3444341" cy="2231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155" tIns="51577" rIns="103155" bIns="51577" rtlCol="0" anchor="ctr"/>
              <a:lstStyle/>
              <a:p>
                <a:pPr algn="ctr" defTabSz="804606"/>
                <a:endParaRPr lang="bg-BG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Block Arc 67"/>
              <p:cNvSpPr/>
              <p:nvPr/>
            </p:nvSpPr>
            <p:spPr>
              <a:xfrm rot="16357923">
                <a:off x="3991108" y="3911251"/>
                <a:ext cx="1726782" cy="1890521"/>
              </a:xfrm>
              <a:prstGeom prst="blockArc">
                <a:avLst>
                  <a:gd name="adj1" fmla="val 16183148"/>
                  <a:gd name="adj2" fmla="val 1307058"/>
                  <a:gd name="adj3" fmla="val 12266"/>
                </a:avLst>
              </a:prstGeom>
              <a:solidFill>
                <a:srgbClr val="FF8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155" tIns="51577" rIns="103155" bIns="51577" rtlCol="0" anchor="ctr"/>
              <a:lstStyle/>
              <a:p>
                <a:pPr algn="ctr" defTabSz="804606"/>
                <a:endParaRPr lang="bg-BG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Block Arc 68"/>
              <p:cNvSpPr/>
              <p:nvPr/>
            </p:nvSpPr>
            <p:spPr>
              <a:xfrm rot="10633777">
                <a:off x="3919801" y="4027343"/>
                <a:ext cx="1907529" cy="1750474"/>
              </a:xfrm>
              <a:prstGeom prst="blockArc">
                <a:avLst>
                  <a:gd name="adj1" fmla="val 14739251"/>
                  <a:gd name="adj2" fmla="val 0"/>
                  <a:gd name="adj3" fmla="val 106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155" tIns="51577" rIns="103155" bIns="51577" rtlCol="0" anchor="ctr"/>
              <a:lstStyle/>
              <a:p>
                <a:pPr algn="ctr" defTabSz="804606"/>
                <a:endParaRPr lang="bg-BG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/>
              <p:nvPr/>
            </p:nvSpPr>
            <p:spPr>
              <a:xfrm>
                <a:off x="692022" y="4648955"/>
                <a:ext cx="3444340" cy="223114"/>
              </a:xfrm>
              <a:prstGeom prst="rect">
                <a:avLst/>
              </a:prstGeom>
              <a:solidFill>
                <a:srgbClr val="FF8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155" tIns="51577" rIns="103155" bIns="51577" rtlCol="0" anchor="ctr"/>
              <a:lstStyle/>
              <a:p>
                <a:pPr algn="ctr" defTabSz="804606"/>
                <a:endParaRPr lang="bg-BG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Rectangle 73"/>
            <p:cNvSpPr/>
            <p:nvPr/>
          </p:nvSpPr>
          <p:spPr>
            <a:xfrm>
              <a:off x="5763576" y="4514608"/>
              <a:ext cx="3553318" cy="2207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5" tIns="51577" rIns="103155" bIns="51577" rtlCol="0" anchor="ctr"/>
            <a:lstStyle/>
            <a:p>
              <a:pPr algn="ctr" defTabSz="804606"/>
              <a:endParaRPr lang="bg-BG" sz="1600">
                <a:solidFill>
                  <a:srgbClr val="FFFFFF"/>
                </a:solidFill>
              </a:endParaRPr>
            </a:p>
          </p:txBody>
        </p:sp>
        <p:sp>
          <p:nvSpPr>
            <p:cNvPr id="10" name="Freeform 1394"/>
            <p:cNvSpPr>
              <a:spLocks noEditPoints="1"/>
            </p:cNvSpPr>
            <p:nvPr/>
          </p:nvSpPr>
          <p:spPr bwMode="auto">
            <a:xfrm>
              <a:off x="4511953" y="4259437"/>
              <a:ext cx="832468" cy="680634"/>
            </a:xfrm>
            <a:custGeom>
              <a:avLst/>
              <a:gdLst>
                <a:gd name="T0" fmla="*/ 69 w 93"/>
                <a:gd name="T1" fmla="*/ 40 h 103"/>
                <a:gd name="T2" fmla="*/ 87 w 93"/>
                <a:gd name="T3" fmla="*/ 10 h 103"/>
                <a:gd name="T4" fmla="*/ 78 w 93"/>
                <a:gd name="T5" fmla="*/ 5 h 103"/>
                <a:gd name="T6" fmla="*/ 25 w 93"/>
                <a:gd name="T7" fmla="*/ 40 h 103"/>
                <a:gd name="T8" fmla="*/ 15 w 93"/>
                <a:gd name="T9" fmla="*/ 5 h 103"/>
                <a:gd name="T10" fmla="*/ 7 w 93"/>
                <a:gd name="T11" fmla="*/ 10 h 103"/>
                <a:gd name="T12" fmla="*/ 25 w 93"/>
                <a:gd name="T13" fmla="*/ 40 h 103"/>
                <a:gd name="T14" fmla="*/ 35 w 93"/>
                <a:gd name="T15" fmla="*/ 6 h 103"/>
                <a:gd name="T16" fmla="*/ 46 w 93"/>
                <a:gd name="T17" fmla="*/ 47 h 103"/>
                <a:gd name="T18" fmla="*/ 52 w 93"/>
                <a:gd name="T19" fmla="*/ 59 h 103"/>
                <a:gd name="T20" fmla="*/ 20 w 93"/>
                <a:gd name="T21" fmla="*/ 0 h 103"/>
                <a:gd name="T22" fmla="*/ 64 w 93"/>
                <a:gd name="T23" fmla="*/ 82 h 103"/>
                <a:gd name="T24" fmla="*/ 59 w 93"/>
                <a:gd name="T25" fmla="*/ 82 h 103"/>
                <a:gd name="T26" fmla="*/ 57 w 93"/>
                <a:gd name="T27" fmla="*/ 76 h 103"/>
                <a:gd name="T28" fmla="*/ 62 w 93"/>
                <a:gd name="T29" fmla="*/ 73 h 103"/>
                <a:gd name="T30" fmla="*/ 66 w 93"/>
                <a:gd name="T31" fmla="*/ 76 h 103"/>
                <a:gd name="T32" fmla="*/ 64 w 93"/>
                <a:gd name="T33" fmla="*/ 82 h 103"/>
                <a:gd name="T34" fmla="*/ 47 w 93"/>
                <a:gd name="T35" fmla="*/ 79 h 103"/>
                <a:gd name="T36" fmla="*/ 43 w 93"/>
                <a:gd name="T37" fmla="*/ 76 h 103"/>
                <a:gd name="T38" fmla="*/ 45 w 93"/>
                <a:gd name="T39" fmla="*/ 72 h 103"/>
                <a:gd name="T40" fmla="*/ 49 w 93"/>
                <a:gd name="T41" fmla="*/ 72 h 103"/>
                <a:gd name="T42" fmla="*/ 50 w 93"/>
                <a:gd name="T43" fmla="*/ 76 h 103"/>
                <a:gd name="T44" fmla="*/ 35 w 93"/>
                <a:gd name="T45" fmla="*/ 82 h 103"/>
                <a:gd name="T46" fmla="*/ 29 w 93"/>
                <a:gd name="T47" fmla="*/ 82 h 103"/>
                <a:gd name="T48" fmla="*/ 27 w 93"/>
                <a:gd name="T49" fmla="*/ 76 h 103"/>
                <a:gd name="T50" fmla="*/ 32 w 93"/>
                <a:gd name="T51" fmla="*/ 73 h 103"/>
                <a:gd name="T52" fmla="*/ 36 w 93"/>
                <a:gd name="T53" fmla="*/ 76 h 103"/>
                <a:gd name="T54" fmla="*/ 35 w 93"/>
                <a:gd name="T55" fmla="*/ 82 h 103"/>
                <a:gd name="T56" fmla="*/ 15 w 93"/>
                <a:gd name="T57" fmla="*/ 73 h 103"/>
                <a:gd name="T58" fmla="*/ 47 w 93"/>
                <a:gd name="T59" fmla="*/ 86 h 103"/>
                <a:gd name="T60" fmla="*/ 78 w 93"/>
                <a:gd name="T61" fmla="*/ 73 h 103"/>
                <a:gd name="T62" fmla="*/ 80 w 93"/>
                <a:gd name="T63" fmla="*/ 77 h 103"/>
                <a:gd name="T64" fmla="*/ 77 w 93"/>
                <a:gd name="T65" fmla="*/ 103 h 103"/>
                <a:gd name="T66" fmla="*/ 93 w 93"/>
                <a:gd name="T67" fmla="*/ 90 h 103"/>
                <a:gd name="T68" fmla="*/ 14 w 93"/>
                <a:gd name="T69" fmla="*/ 77 h 103"/>
                <a:gd name="T70" fmla="*/ 17 w 93"/>
                <a:gd name="T71" fmla="*/ 103 h 103"/>
                <a:gd name="T72" fmla="*/ 0 w 93"/>
                <a:gd name="T73" fmla="*/ 9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3">
                  <a:moveTo>
                    <a:pt x="93" y="5"/>
                  </a:moveTo>
                  <a:cubicBezTo>
                    <a:pt x="91" y="20"/>
                    <a:pt x="83" y="34"/>
                    <a:pt x="69" y="40"/>
                  </a:cubicBezTo>
                  <a:cubicBezTo>
                    <a:pt x="70" y="38"/>
                    <a:pt x="71" y="35"/>
                    <a:pt x="73" y="33"/>
                  </a:cubicBezTo>
                  <a:cubicBezTo>
                    <a:pt x="82" y="27"/>
                    <a:pt x="85" y="17"/>
                    <a:pt x="87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9"/>
                    <a:pt x="78" y="7"/>
                    <a:pt x="78" y="5"/>
                  </a:cubicBezTo>
                  <a:lnTo>
                    <a:pt x="93" y="5"/>
                  </a:lnTo>
                  <a:close/>
                  <a:moveTo>
                    <a:pt x="25" y="40"/>
                  </a:moveTo>
                  <a:cubicBezTo>
                    <a:pt x="11" y="34"/>
                    <a:pt x="2" y="20"/>
                    <a:pt x="1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7"/>
                    <a:pt x="15" y="9"/>
                    <a:pt x="1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7"/>
                    <a:pt x="12" y="27"/>
                    <a:pt x="21" y="33"/>
                  </a:cubicBezTo>
                  <a:cubicBezTo>
                    <a:pt x="22" y="35"/>
                    <a:pt x="23" y="38"/>
                    <a:pt x="25" y="40"/>
                  </a:cubicBezTo>
                  <a:close/>
                  <a:moveTo>
                    <a:pt x="46" y="47"/>
                  </a:moveTo>
                  <a:cubicBezTo>
                    <a:pt x="38" y="35"/>
                    <a:pt x="35" y="20"/>
                    <a:pt x="35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24"/>
                    <a:pt x="37" y="37"/>
                    <a:pt x="46" y="47"/>
                  </a:cubicBezTo>
                  <a:close/>
                  <a:moveTo>
                    <a:pt x="73" y="0"/>
                  </a:moveTo>
                  <a:cubicBezTo>
                    <a:pt x="73" y="37"/>
                    <a:pt x="55" y="47"/>
                    <a:pt x="5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47"/>
                    <a:pt x="20" y="37"/>
                    <a:pt x="20" y="0"/>
                  </a:cubicBezTo>
                  <a:lnTo>
                    <a:pt x="73" y="0"/>
                  </a:lnTo>
                  <a:close/>
                  <a:moveTo>
                    <a:pt x="64" y="82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8"/>
                    <a:pt x="64" y="78"/>
                    <a:pt x="64" y="78"/>
                  </a:cubicBezTo>
                  <a:lnTo>
                    <a:pt x="64" y="82"/>
                  </a:lnTo>
                  <a:close/>
                  <a:moveTo>
                    <a:pt x="51" y="81"/>
                  </a:moveTo>
                  <a:cubicBezTo>
                    <a:pt x="47" y="79"/>
                    <a:pt x="47" y="79"/>
                    <a:pt x="47" y="79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76"/>
                    <a:pt x="50" y="76"/>
                    <a:pt x="50" y="76"/>
                  </a:cubicBezTo>
                  <a:lnTo>
                    <a:pt x="51" y="81"/>
                  </a:lnTo>
                  <a:close/>
                  <a:moveTo>
                    <a:pt x="35" y="82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8"/>
                    <a:pt x="34" y="78"/>
                    <a:pt x="34" y="78"/>
                  </a:cubicBezTo>
                  <a:lnTo>
                    <a:pt x="35" y="82"/>
                  </a:lnTo>
                  <a:close/>
                  <a:moveTo>
                    <a:pt x="47" y="65"/>
                  </a:moveTo>
                  <a:cubicBezTo>
                    <a:pt x="35" y="65"/>
                    <a:pt x="25" y="68"/>
                    <a:pt x="15" y="73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3" y="87"/>
                    <a:pt x="40" y="86"/>
                    <a:pt x="47" y="86"/>
                  </a:cubicBezTo>
                  <a:cubicBezTo>
                    <a:pt x="54" y="86"/>
                    <a:pt x="60" y="87"/>
                    <a:pt x="66" y="91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69" y="68"/>
                    <a:pt x="58" y="65"/>
                    <a:pt x="47" y="65"/>
                  </a:cubicBezTo>
                  <a:close/>
                  <a:moveTo>
                    <a:pt x="80" y="77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71" y="97"/>
                    <a:pt x="74" y="100"/>
                    <a:pt x="77" y="103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89" y="85"/>
                    <a:pt x="85" y="81"/>
                    <a:pt x="80" y="77"/>
                  </a:cubicBezTo>
                  <a:close/>
                  <a:moveTo>
                    <a:pt x="14" y="77"/>
                  </a:moveTo>
                  <a:cubicBezTo>
                    <a:pt x="25" y="94"/>
                    <a:pt x="25" y="94"/>
                    <a:pt x="25" y="94"/>
                  </a:cubicBezTo>
                  <a:cubicBezTo>
                    <a:pt x="22" y="97"/>
                    <a:pt x="19" y="100"/>
                    <a:pt x="17" y="103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" y="85"/>
                    <a:pt x="9" y="81"/>
                    <a:pt x="14" y="77"/>
                  </a:cubicBezTo>
                  <a:close/>
                </a:path>
              </a:pathLst>
            </a:custGeom>
            <a:solidFill>
              <a:srgbClr val="FF80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03155" tIns="51577" rIns="103155" bIns="51577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60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7228" y="3637902"/>
              <a:ext cx="3272282" cy="842825"/>
            </a:xfrm>
            <a:prstGeom prst="rect">
              <a:avLst/>
            </a:prstGeom>
            <a:noFill/>
          </p:spPr>
          <p:txBody>
            <a:bodyPr wrap="square" lIns="103155" tIns="51577" rIns="103155" bIns="51577" rtlCol="0">
              <a:spAutoFit/>
            </a:bodyPr>
            <a:lstStyle/>
            <a:p>
              <a:pPr defTabSz="804606"/>
              <a:r>
                <a:rPr lang="ru-RU" sz="1200" b="1" dirty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с</a:t>
              </a:r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пециалистов участвует в работе над</a:t>
              </a:r>
            </a:p>
            <a:p>
              <a:pPr defTabSz="804606"/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заказными разработками для крупнейших российских компаний </a:t>
              </a:r>
              <a:endParaRPr lang="bg-BG" sz="12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77"/>
            <p:cNvSpPr/>
            <p:nvPr/>
          </p:nvSpPr>
          <p:spPr>
            <a:xfrm>
              <a:off x="5709920" y="3094690"/>
              <a:ext cx="1663093" cy="719714"/>
            </a:xfrm>
            <a:prstGeom prst="rect">
              <a:avLst/>
            </a:prstGeom>
          </p:spPr>
          <p:txBody>
            <a:bodyPr wrap="none" lIns="103155" tIns="51577" rIns="103155" bIns="51577">
              <a:spAutoFit/>
            </a:bodyPr>
            <a:lstStyle/>
            <a:p>
              <a:pPr algn="r" defTabSz="804606"/>
              <a:r>
                <a:rPr lang="ru-RU" sz="14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Более</a:t>
              </a:r>
              <a:r>
                <a:rPr lang="ru-RU" sz="1100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2800" b="1" dirty="0" smtClean="0">
                  <a:solidFill>
                    <a:srgbClr val="233B89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350</a:t>
              </a:r>
              <a:r>
                <a:rPr lang="ru-RU" sz="4000" b="1" dirty="0" smtClean="0">
                  <a:solidFill>
                    <a:srgbClr val="233B89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endParaRPr lang="bg-BG" sz="40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1" y="3574134"/>
              <a:ext cx="3662281" cy="842825"/>
            </a:xfrm>
            <a:prstGeom prst="rect">
              <a:avLst/>
            </a:prstGeom>
            <a:noFill/>
          </p:spPr>
          <p:txBody>
            <a:bodyPr wrap="square" lIns="103155" tIns="51577" rIns="103155" bIns="51577" rtlCol="0">
              <a:spAutoFit/>
            </a:bodyPr>
            <a:lstStyle/>
            <a:p>
              <a:pPr algn="r" defTabSz="804606"/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высококвалифицированных сотрудников</a:t>
              </a:r>
            </a:p>
            <a:p>
              <a:pPr algn="r" defTabSz="804606"/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работает над созданием и развитием систем в Санкт-Петербурге</a:t>
              </a:r>
              <a:endParaRPr lang="bg-BG" sz="12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439" y="5304810"/>
              <a:ext cx="3786816" cy="473493"/>
            </a:xfrm>
            <a:prstGeom prst="rect">
              <a:avLst/>
            </a:prstGeom>
            <a:noFill/>
          </p:spPr>
          <p:txBody>
            <a:bodyPr wrap="square" lIns="103155" tIns="51577" rIns="103155" bIns="51577" rtlCol="0">
              <a:spAutoFit/>
            </a:bodyPr>
            <a:lstStyle/>
            <a:p>
              <a:pPr algn="r" defTabSz="804606"/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представительств открыто в 135 городах</a:t>
              </a:r>
            </a:p>
            <a:p>
              <a:pPr algn="r" defTabSz="804606"/>
              <a:r>
                <a:rPr lang="ru-RU" sz="12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России: от Камчатки до Севастополя</a:t>
              </a:r>
              <a:endParaRPr lang="bg-BG" sz="12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85"/>
            <p:cNvSpPr/>
            <p:nvPr/>
          </p:nvSpPr>
          <p:spPr>
            <a:xfrm>
              <a:off x="2195893" y="3044991"/>
              <a:ext cx="1466858" cy="535049"/>
            </a:xfrm>
            <a:prstGeom prst="rect">
              <a:avLst/>
            </a:prstGeom>
          </p:spPr>
          <p:txBody>
            <a:bodyPr wrap="none" lIns="103155" tIns="51577" rIns="103155" bIns="51577">
              <a:spAutoFit/>
            </a:bodyPr>
            <a:lstStyle/>
            <a:p>
              <a:pPr algn="r" defTabSz="804606"/>
              <a:r>
                <a:rPr lang="ru-RU" sz="14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Более</a:t>
              </a:r>
              <a:r>
                <a:rPr lang="ru-RU" sz="2800" b="1" dirty="0" smtClean="0">
                  <a:solidFill>
                    <a:srgbClr val="233B89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700</a:t>
              </a:r>
              <a:endParaRPr lang="bg-BG" sz="28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3983623" y="4904003"/>
              <a:ext cx="1849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4606"/>
              <a:r>
                <a:rPr lang="ru-RU" sz="1600" b="1" dirty="0">
                  <a:solidFill>
                    <a:srgbClr val="233B89"/>
                  </a:solidFill>
                </a:rPr>
                <a:t>25 </a:t>
              </a:r>
              <a:r>
                <a:rPr lang="ru-RU" sz="1600" b="1" dirty="0" smtClean="0">
                  <a:solidFill>
                    <a:srgbClr val="233B89"/>
                  </a:solidFill>
                </a:rPr>
                <a:t>лет </a:t>
              </a:r>
            </a:p>
          </p:txBody>
        </p:sp>
        <p:sp>
          <p:nvSpPr>
            <p:cNvPr id="17" name="Rectangle 85"/>
            <p:cNvSpPr/>
            <p:nvPr/>
          </p:nvSpPr>
          <p:spPr>
            <a:xfrm>
              <a:off x="2120300" y="4746131"/>
              <a:ext cx="1520693" cy="535049"/>
            </a:xfrm>
            <a:prstGeom prst="rect">
              <a:avLst/>
            </a:prstGeom>
          </p:spPr>
          <p:txBody>
            <a:bodyPr wrap="none" lIns="103155" tIns="51577" rIns="103155" bIns="51577">
              <a:spAutoFit/>
            </a:bodyPr>
            <a:lstStyle/>
            <a:p>
              <a:pPr algn="r" defTabSz="804606"/>
              <a:r>
                <a:rPr lang="ru-RU" sz="1400" b="1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Более</a:t>
              </a:r>
              <a:r>
                <a:rPr lang="ru-RU" sz="1400" dirty="0" smtClean="0">
                  <a:solidFill>
                    <a:srgbClr val="233B89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2800" b="1" dirty="0" smtClean="0">
                  <a:solidFill>
                    <a:srgbClr val="233B89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200</a:t>
              </a:r>
              <a:endParaRPr lang="bg-BG" sz="28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2987" y="5234975"/>
              <a:ext cx="3834407" cy="842825"/>
            </a:xfrm>
            <a:prstGeom prst="rect">
              <a:avLst/>
            </a:prstGeom>
            <a:noFill/>
          </p:spPr>
          <p:txBody>
            <a:bodyPr wrap="square" lIns="103155" tIns="51577" rIns="103155" bIns="51577" rtlCol="0">
              <a:spAutoFit/>
            </a:bodyPr>
            <a:lstStyle/>
            <a:p>
              <a:pPr marL="342900" indent="12700" eaLnBrk="0" hangingPunct="0">
                <a:spcAft>
                  <a:spcPts val="600"/>
                </a:spcAft>
                <a:defRPr/>
              </a:pPr>
              <a:r>
                <a:rPr lang="ru-RU" altLang="ru-RU" sz="1200" b="1" dirty="0" smtClean="0">
                  <a:solidFill>
                    <a:srgbClr val="233B89"/>
                  </a:solidFill>
                  <a:cs typeface="Times New Roman" pitchFamily="18" charset="0"/>
                </a:rPr>
                <a:t>электронный </a:t>
              </a:r>
              <a:r>
                <a:rPr lang="ru-RU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фонд документов и материалов, </a:t>
              </a:r>
              <a:r>
                <a:rPr lang="ru-RU" altLang="ru-RU" sz="1200" b="1" dirty="0" smtClean="0">
                  <a:solidFill>
                    <a:srgbClr val="233B89"/>
                  </a:solidFill>
                  <a:cs typeface="Times New Roman" pitchFamily="18" charset="0"/>
                </a:rPr>
                <a:t>т.ч</a:t>
              </a:r>
              <a:r>
                <a:rPr lang="ru-RU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. </a:t>
              </a:r>
              <a:r>
                <a:rPr lang="ru-RU" altLang="ru-RU" sz="1200" b="1" dirty="0" smtClean="0">
                  <a:solidFill>
                    <a:srgbClr val="233B89"/>
                  </a:solidFill>
                  <a:cs typeface="Times New Roman" pitchFamily="18" charset="0"/>
                </a:rPr>
                <a:t>1,8 </a:t>
              </a:r>
              <a:r>
                <a:rPr lang="ru-RU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млн. зарубежных и международных стандартов</a:t>
              </a:r>
              <a:r>
                <a:rPr lang="en-US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от </a:t>
              </a:r>
              <a:r>
                <a:rPr lang="ru-RU" altLang="ru-RU" sz="1200" b="1" dirty="0" smtClean="0">
                  <a:solidFill>
                    <a:srgbClr val="233B89"/>
                  </a:solidFill>
                  <a:cs typeface="Times New Roman" pitchFamily="18" charset="0"/>
                </a:rPr>
                <a:t>460 </a:t>
              </a:r>
              <a:r>
                <a:rPr lang="ru-RU" altLang="ru-RU" sz="1200" b="1" dirty="0">
                  <a:solidFill>
                    <a:srgbClr val="233B89"/>
                  </a:solidFill>
                  <a:cs typeface="Times New Roman" pitchFamily="18" charset="0"/>
                </a:rPr>
                <a:t>разработчиков</a:t>
              </a:r>
              <a:endParaRPr lang="bg-BG" sz="1200" b="1" dirty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6783440" y="4759503"/>
              <a:ext cx="1696991" cy="535049"/>
            </a:xfrm>
            <a:prstGeom prst="rect">
              <a:avLst/>
            </a:prstGeom>
          </p:spPr>
          <p:txBody>
            <a:bodyPr wrap="none" lIns="103155" tIns="51577" rIns="103155" bIns="51577">
              <a:spAutoFit/>
            </a:bodyPr>
            <a:lstStyle/>
            <a:p>
              <a:pPr algn="r" defTabSz="804606"/>
              <a:r>
                <a:rPr lang="ru-RU" altLang="ru-RU" sz="1400" b="1" dirty="0" smtClean="0">
                  <a:solidFill>
                    <a:srgbClr val="233B89"/>
                  </a:solidFill>
                  <a:cs typeface="Times New Roman" pitchFamily="18" charset="0"/>
                </a:rPr>
                <a:t>Около</a:t>
              </a:r>
              <a:r>
                <a:rPr lang="ru-RU" altLang="ru-RU" sz="2800" b="1" dirty="0" smtClean="0">
                  <a:solidFill>
                    <a:srgbClr val="233B89"/>
                  </a:solidFill>
                  <a:cs typeface="Times New Roman" pitchFamily="18" charset="0"/>
                </a:rPr>
                <a:t>12</a:t>
              </a:r>
              <a:r>
                <a:rPr lang="ru-RU" altLang="ru-RU" sz="1400" b="1" dirty="0" smtClean="0">
                  <a:solidFill>
                    <a:srgbClr val="233B89"/>
                  </a:solidFill>
                  <a:cs typeface="Times New Roman" pitchFamily="18" charset="0"/>
                </a:rPr>
                <a:t>млн</a:t>
              </a:r>
              <a:endParaRPr lang="bg-BG" sz="1400" b="1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Freeform 1682"/>
            <p:cNvSpPr>
              <a:spLocks noEditPoints="1"/>
            </p:cNvSpPr>
            <p:nvPr/>
          </p:nvSpPr>
          <p:spPr bwMode="auto">
            <a:xfrm>
              <a:off x="5332469" y="5169344"/>
              <a:ext cx="321722" cy="164016"/>
            </a:xfrm>
            <a:custGeom>
              <a:avLst/>
              <a:gdLst>
                <a:gd name="T0" fmla="*/ 76 w 103"/>
                <a:gd name="T1" fmla="*/ 12 h 50"/>
                <a:gd name="T2" fmla="*/ 64 w 103"/>
                <a:gd name="T3" fmla="*/ 12 h 50"/>
                <a:gd name="T4" fmla="*/ 64 w 103"/>
                <a:gd name="T5" fmla="*/ 37 h 50"/>
                <a:gd name="T6" fmla="*/ 76 w 103"/>
                <a:gd name="T7" fmla="*/ 37 h 50"/>
                <a:gd name="T8" fmla="*/ 76 w 103"/>
                <a:gd name="T9" fmla="*/ 12 h 50"/>
                <a:gd name="T10" fmla="*/ 59 w 103"/>
                <a:gd name="T11" fmla="*/ 12 h 50"/>
                <a:gd name="T12" fmla="*/ 47 w 103"/>
                <a:gd name="T13" fmla="*/ 12 h 50"/>
                <a:gd name="T14" fmla="*/ 47 w 103"/>
                <a:gd name="T15" fmla="*/ 37 h 50"/>
                <a:gd name="T16" fmla="*/ 59 w 103"/>
                <a:gd name="T17" fmla="*/ 37 h 50"/>
                <a:gd name="T18" fmla="*/ 59 w 103"/>
                <a:gd name="T19" fmla="*/ 12 h 50"/>
                <a:gd name="T20" fmla="*/ 42 w 103"/>
                <a:gd name="T21" fmla="*/ 12 h 50"/>
                <a:gd name="T22" fmla="*/ 30 w 103"/>
                <a:gd name="T23" fmla="*/ 12 h 50"/>
                <a:gd name="T24" fmla="*/ 30 w 103"/>
                <a:gd name="T25" fmla="*/ 37 h 50"/>
                <a:gd name="T26" fmla="*/ 42 w 103"/>
                <a:gd name="T27" fmla="*/ 37 h 50"/>
                <a:gd name="T28" fmla="*/ 42 w 103"/>
                <a:gd name="T29" fmla="*/ 12 h 50"/>
                <a:gd name="T30" fmla="*/ 25 w 103"/>
                <a:gd name="T31" fmla="*/ 12 h 50"/>
                <a:gd name="T32" fmla="*/ 13 w 103"/>
                <a:gd name="T33" fmla="*/ 12 h 50"/>
                <a:gd name="T34" fmla="*/ 13 w 103"/>
                <a:gd name="T35" fmla="*/ 37 h 50"/>
                <a:gd name="T36" fmla="*/ 25 w 103"/>
                <a:gd name="T37" fmla="*/ 37 h 50"/>
                <a:gd name="T38" fmla="*/ 25 w 103"/>
                <a:gd name="T39" fmla="*/ 12 h 50"/>
                <a:gd name="T40" fmla="*/ 93 w 103"/>
                <a:gd name="T41" fmla="*/ 36 h 50"/>
                <a:gd name="T42" fmla="*/ 99 w 103"/>
                <a:gd name="T43" fmla="*/ 36 h 50"/>
                <a:gd name="T44" fmla="*/ 103 w 103"/>
                <a:gd name="T45" fmla="*/ 32 h 50"/>
                <a:gd name="T46" fmla="*/ 103 w 103"/>
                <a:gd name="T47" fmla="*/ 17 h 50"/>
                <a:gd name="T48" fmla="*/ 99 w 103"/>
                <a:gd name="T49" fmla="*/ 13 h 50"/>
                <a:gd name="T50" fmla="*/ 93 w 103"/>
                <a:gd name="T51" fmla="*/ 13 h 50"/>
                <a:gd name="T52" fmla="*/ 93 w 103"/>
                <a:gd name="T53" fmla="*/ 36 h 50"/>
                <a:gd name="T54" fmla="*/ 88 w 103"/>
                <a:gd name="T55" fmla="*/ 0 h 50"/>
                <a:gd name="T56" fmla="*/ 0 w 103"/>
                <a:gd name="T57" fmla="*/ 0 h 50"/>
                <a:gd name="T58" fmla="*/ 0 w 103"/>
                <a:gd name="T59" fmla="*/ 50 h 50"/>
                <a:gd name="T60" fmla="*/ 88 w 103"/>
                <a:gd name="T61" fmla="*/ 50 h 50"/>
                <a:gd name="T62" fmla="*/ 88 w 103"/>
                <a:gd name="T63" fmla="*/ 0 h 50"/>
                <a:gd name="T64" fmla="*/ 81 w 103"/>
                <a:gd name="T65" fmla="*/ 7 h 50"/>
                <a:gd name="T66" fmla="*/ 81 w 103"/>
                <a:gd name="T67" fmla="*/ 42 h 50"/>
                <a:gd name="T68" fmla="*/ 8 w 103"/>
                <a:gd name="T69" fmla="*/ 42 h 50"/>
                <a:gd name="T70" fmla="*/ 8 w 103"/>
                <a:gd name="T71" fmla="*/ 7 h 50"/>
                <a:gd name="T72" fmla="*/ 81 w 103"/>
                <a:gd name="T73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50">
                  <a:moveTo>
                    <a:pt x="76" y="12"/>
                  </a:moveTo>
                  <a:cubicBezTo>
                    <a:pt x="64" y="12"/>
                    <a:pt x="64" y="12"/>
                    <a:pt x="64" y="1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76" y="37"/>
                    <a:pt x="76" y="37"/>
                    <a:pt x="76" y="37"/>
                  </a:cubicBezTo>
                  <a:lnTo>
                    <a:pt x="76" y="12"/>
                  </a:lnTo>
                  <a:close/>
                  <a:moveTo>
                    <a:pt x="59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9" y="37"/>
                    <a:pt x="59" y="37"/>
                    <a:pt x="59" y="37"/>
                  </a:cubicBezTo>
                  <a:lnTo>
                    <a:pt x="59" y="12"/>
                  </a:lnTo>
                  <a:close/>
                  <a:moveTo>
                    <a:pt x="42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42" y="37"/>
                    <a:pt x="42" y="37"/>
                    <a:pt x="42" y="37"/>
                  </a:cubicBezTo>
                  <a:lnTo>
                    <a:pt x="42" y="12"/>
                  </a:lnTo>
                  <a:close/>
                  <a:moveTo>
                    <a:pt x="25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5" y="37"/>
                    <a:pt x="25" y="37"/>
                    <a:pt x="25" y="37"/>
                  </a:cubicBezTo>
                  <a:lnTo>
                    <a:pt x="25" y="12"/>
                  </a:lnTo>
                  <a:close/>
                  <a:moveTo>
                    <a:pt x="93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3" y="34"/>
                    <a:pt x="103" y="32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5"/>
                    <a:pt x="101" y="13"/>
                    <a:pt x="99" y="13"/>
                  </a:cubicBezTo>
                  <a:cubicBezTo>
                    <a:pt x="93" y="13"/>
                    <a:pt x="93" y="13"/>
                    <a:pt x="93" y="13"/>
                  </a:cubicBezTo>
                  <a:lnTo>
                    <a:pt x="93" y="36"/>
                  </a:lnTo>
                  <a:close/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8" y="50"/>
                    <a:pt x="88" y="50"/>
                    <a:pt x="88" y="50"/>
                  </a:cubicBezTo>
                  <a:lnTo>
                    <a:pt x="88" y="0"/>
                  </a:lnTo>
                  <a:close/>
                  <a:moveTo>
                    <a:pt x="81" y="7"/>
                  </a:moveTo>
                  <a:cubicBezTo>
                    <a:pt x="81" y="42"/>
                    <a:pt x="81" y="42"/>
                    <a:pt x="81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1" y="7"/>
                  </a:lnTo>
                  <a:close/>
                </a:path>
              </a:pathLst>
            </a:custGeom>
            <a:solidFill>
              <a:srgbClr val="7C878E"/>
            </a:solidFill>
            <a:ln>
              <a:noFill/>
            </a:ln>
            <a:extLst/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bg-BG" sz="1700" kern="0" smtClean="0">
                <a:solidFill>
                  <a:srgbClr val="44546A"/>
                </a:solidFill>
              </a:endParaRPr>
            </a:p>
          </p:txBody>
        </p:sp>
        <p:grpSp>
          <p:nvGrpSpPr>
            <p:cNvPr id="21" name="Group 128"/>
            <p:cNvGrpSpPr/>
            <p:nvPr/>
          </p:nvGrpSpPr>
          <p:grpSpPr>
            <a:xfrm>
              <a:off x="5318194" y="3905040"/>
              <a:ext cx="347174" cy="238950"/>
              <a:chOff x="2649883" y="4398738"/>
              <a:chExt cx="543404" cy="431042"/>
            </a:xfrm>
            <a:solidFill>
              <a:srgbClr val="445469"/>
            </a:solidFill>
          </p:grpSpPr>
          <p:grpSp>
            <p:nvGrpSpPr>
              <p:cNvPr id="22" name="Group 4"/>
              <p:cNvGrpSpPr>
                <a:grpSpLocks noChangeAspect="1"/>
              </p:cNvGrpSpPr>
              <p:nvPr/>
            </p:nvGrpSpPr>
            <p:grpSpPr bwMode="auto">
              <a:xfrm>
                <a:off x="2649883" y="4398738"/>
                <a:ext cx="137686" cy="431042"/>
                <a:chOff x="1595" y="2801"/>
                <a:chExt cx="245" cy="767"/>
              </a:xfrm>
              <a:grpFill/>
            </p:grpSpPr>
            <p:sp>
              <p:nvSpPr>
                <p:cNvPr id="29" name="Oval 5"/>
                <p:cNvSpPr>
                  <a:spLocks noChangeArrowheads="1"/>
                </p:cNvSpPr>
                <p:nvPr/>
              </p:nvSpPr>
              <p:spPr bwMode="auto">
                <a:xfrm>
                  <a:off x="1652" y="2801"/>
                  <a:ext cx="131" cy="12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1595" y="2939"/>
                  <a:ext cx="245" cy="629"/>
                </a:xfrm>
                <a:custGeom>
                  <a:avLst/>
                  <a:gdLst>
                    <a:gd name="T0" fmla="*/ 252 w 252"/>
                    <a:gd name="T1" fmla="*/ 29 h 651"/>
                    <a:gd name="T2" fmla="*/ 223 w 252"/>
                    <a:gd name="T3" fmla="*/ 0 h 651"/>
                    <a:gd name="T4" fmla="*/ 28 w 252"/>
                    <a:gd name="T5" fmla="*/ 0 h 651"/>
                    <a:gd name="T6" fmla="*/ 0 w 252"/>
                    <a:gd name="T7" fmla="*/ 29 h 651"/>
                    <a:gd name="T8" fmla="*/ 0 w 252"/>
                    <a:gd name="T9" fmla="*/ 88 h 651"/>
                    <a:gd name="T10" fmla="*/ 0 w 252"/>
                    <a:gd name="T11" fmla="*/ 267 h 651"/>
                    <a:gd name="T12" fmla="*/ 23 w 252"/>
                    <a:gd name="T13" fmla="*/ 291 h 651"/>
                    <a:gd name="T14" fmla="*/ 44 w 252"/>
                    <a:gd name="T15" fmla="*/ 279 h 651"/>
                    <a:gd name="T16" fmla="*/ 44 w 252"/>
                    <a:gd name="T17" fmla="*/ 615 h 651"/>
                    <a:gd name="T18" fmla="*/ 80 w 252"/>
                    <a:gd name="T19" fmla="*/ 651 h 651"/>
                    <a:gd name="T20" fmla="*/ 116 w 252"/>
                    <a:gd name="T21" fmla="*/ 615 h 651"/>
                    <a:gd name="T22" fmla="*/ 116 w 252"/>
                    <a:gd name="T23" fmla="*/ 344 h 651"/>
                    <a:gd name="T24" fmla="*/ 136 w 252"/>
                    <a:gd name="T25" fmla="*/ 344 h 651"/>
                    <a:gd name="T26" fmla="*/ 136 w 252"/>
                    <a:gd name="T27" fmla="*/ 615 h 651"/>
                    <a:gd name="T28" fmla="*/ 172 w 252"/>
                    <a:gd name="T29" fmla="*/ 651 h 651"/>
                    <a:gd name="T30" fmla="*/ 208 w 252"/>
                    <a:gd name="T31" fmla="*/ 615 h 651"/>
                    <a:gd name="T32" fmla="*/ 208 w 252"/>
                    <a:gd name="T33" fmla="*/ 279 h 651"/>
                    <a:gd name="T34" fmla="*/ 228 w 252"/>
                    <a:gd name="T35" fmla="*/ 291 h 651"/>
                    <a:gd name="T36" fmla="*/ 252 w 252"/>
                    <a:gd name="T37" fmla="*/ 267 h 651"/>
                    <a:gd name="T38" fmla="*/ 252 w 252"/>
                    <a:gd name="T39" fmla="*/ 29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2" h="651">
                      <a:moveTo>
                        <a:pt x="252" y="29"/>
                      </a:moveTo>
                      <a:cubicBezTo>
                        <a:pt x="252" y="12"/>
                        <a:pt x="239" y="0"/>
                        <a:pt x="22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267"/>
                        <a:pt x="0" y="267"/>
                        <a:pt x="0" y="267"/>
                      </a:cubicBezTo>
                      <a:cubicBezTo>
                        <a:pt x="0" y="281"/>
                        <a:pt x="9" y="291"/>
                        <a:pt x="23" y="291"/>
                      </a:cubicBezTo>
                      <a:cubicBezTo>
                        <a:pt x="33" y="291"/>
                        <a:pt x="39" y="287"/>
                        <a:pt x="44" y="279"/>
                      </a:cubicBezTo>
                      <a:cubicBezTo>
                        <a:pt x="44" y="615"/>
                        <a:pt x="44" y="615"/>
                        <a:pt x="44" y="615"/>
                      </a:cubicBezTo>
                      <a:cubicBezTo>
                        <a:pt x="44" y="635"/>
                        <a:pt x="60" y="651"/>
                        <a:pt x="80" y="651"/>
                      </a:cubicBezTo>
                      <a:cubicBezTo>
                        <a:pt x="100" y="651"/>
                        <a:pt x="116" y="635"/>
                        <a:pt x="116" y="615"/>
                      </a:cubicBezTo>
                      <a:cubicBezTo>
                        <a:pt x="116" y="344"/>
                        <a:pt x="116" y="344"/>
                        <a:pt x="116" y="344"/>
                      </a:cubicBezTo>
                      <a:cubicBezTo>
                        <a:pt x="136" y="344"/>
                        <a:pt x="136" y="344"/>
                        <a:pt x="136" y="344"/>
                      </a:cubicBezTo>
                      <a:cubicBezTo>
                        <a:pt x="136" y="615"/>
                        <a:pt x="136" y="615"/>
                        <a:pt x="136" y="615"/>
                      </a:cubicBezTo>
                      <a:cubicBezTo>
                        <a:pt x="136" y="635"/>
                        <a:pt x="152" y="651"/>
                        <a:pt x="172" y="651"/>
                      </a:cubicBezTo>
                      <a:cubicBezTo>
                        <a:pt x="192" y="651"/>
                        <a:pt x="208" y="635"/>
                        <a:pt x="208" y="615"/>
                      </a:cubicBezTo>
                      <a:cubicBezTo>
                        <a:pt x="208" y="279"/>
                        <a:pt x="208" y="279"/>
                        <a:pt x="208" y="279"/>
                      </a:cubicBezTo>
                      <a:cubicBezTo>
                        <a:pt x="212" y="286"/>
                        <a:pt x="219" y="291"/>
                        <a:pt x="228" y="291"/>
                      </a:cubicBezTo>
                      <a:cubicBezTo>
                        <a:pt x="242" y="291"/>
                        <a:pt x="252" y="281"/>
                        <a:pt x="252" y="267"/>
                      </a:cubicBezTo>
                      <a:lnTo>
                        <a:pt x="252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</p:grpSp>
          <p:grpSp>
            <p:nvGrpSpPr>
              <p:cNvPr id="23" name="Group 4"/>
              <p:cNvGrpSpPr>
                <a:grpSpLocks noChangeAspect="1"/>
              </p:cNvGrpSpPr>
              <p:nvPr/>
            </p:nvGrpSpPr>
            <p:grpSpPr bwMode="auto">
              <a:xfrm>
                <a:off x="2852742" y="4398738"/>
                <a:ext cx="137686" cy="431042"/>
                <a:chOff x="1595" y="2801"/>
                <a:chExt cx="245" cy="767"/>
              </a:xfrm>
              <a:grpFill/>
            </p:grpSpPr>
            <p:sp>
              <p:nvSpPr>
                <p:cNvPr id="27" name="Oval 5"/>
                <p:cNvSpPr>
                  <a:spLocks noChangeArrowheads="1"/>
                </p:cNvSpPr>
                <p:nvPr/>
              </p:nvSpPr>
              <p:spPr bwMode="auto">
                <a:xfrm>
                  <a:off x="1652" y="2801"/>
                  <a:ext cx="131" cy="12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  <p:sp>
              <p:nvSpPr>
                <p:cNvPr id="28" name="Freeform 6"/>
                <p:cNvSpPr>
                  <a:spLocks/>
                </p:cNvSpPr>
                <p:nvPr/>
              </p:nvSpPr>
              <p:spPr bwMode="auto">
                <a:xfrm>
                  <a:off x="1595" y="2939"/>
                  <a:ext cx="245" cy="629"/>
                </a:xfrm>
                <a:custGeom>
                  <a:avLst/>
                  <a:gdLst>
                    <a:gd name="T0" fmla="*/ 252 w 252"/>
                    <a:gd name="T1" fmla="*/ 29 h 651"/>
                    <a:gd name="T2" fmla="*/ 223 w 252"/>
                    <a:gd name="T3" fmla="*/ 0 h 651"/>
                    <a:gd name="T4" fmla="*/ 28 w 252"/>
                    <a:gd name="T5" fmla="*/ 0 h 651"/>
                    <a:gd name="T6" fmla="*/ 0 w 252"/>
                    <a:gd name="T7" fmla="*/ 29 h 651"/>
                    <a:gd name="T8" fmla="*/ 0 w 252"/>
                    <a:gd name="T9" fmla="*/ 88 h 651"/>
                    <a:gd name="T10" fmla="*/ 0 w 252"/>
                    <a:gd name="T11" fmla="*/ 267 h 651"/>
                    <a:gd name="T12" fmla="*/ 23 w 252"/>
                    <a:gd name="T13" fmla="*/ 291 h 651"/>
                    <a:gd name="T14" fmla="*/ 44 w 252"/>
                    <a:gd name="T15" fmla="*/ 279 h 651"/>
                    <a:gd name="T16" fmla="*/ 44 w 252"/>
                    <a:gd name="T17" fmla="*/ 615 h 651"/>
                    <a:gd name="T18" fmla="*/ 80 w 252"/>
                    <a:gd name="T19" fmla="*/ 651 h 651"/>
                    <a:gd name="T20" fmla="*/ 116 w 252"/>
                    <a:gd name="T21" fmla="*/ 615 h 651"/>
                    <a:gd name="T22" fmla="*/ 116 w 252"/>
                    <a:gd name="T23" fmla="*/ 344 h 651"/>
                    <a:gd name="T24" fmla="*/ 136 w 252"/>
                    <a:gd name="T25" fmla="*/ 344 h 651"/>
                    <a:gd name="T26" fmla="*/ 136 w 252"/>
                    <a:gd name="T27" fmla="*/ 615 h 651"/>
                    <a:gd name="T28" fmla="*/ 172 w 252"/>
                    <a:gd name="T29" fmla="*/ 651 h 651"/>
                    <a:gd name="T30" fmla="*/ 208 w 252"/>
                    <a:gd name="T31" fmla="*/ 615 h 651"/>
                    <a:gd name="T32" fmla="*/ 208 w 252"/>
                    <a:gd name="T33" fmla="*/ 279 h 651"/>
                    <a:gd name="T34" fmla="*/ 228 w 252"/>
                    <a:gd name="T35" fmla="*/ 291 h 651"/>
                    <a:gd name="T36" fmla="*/ 252 w 252"/>
                    <a:gd name="T37" fmla="*/ 267 h 651"/>
                    <a:gd name="T38" fmla="*/ 252 w 252"/>
                    <a:gd name="T39" fmla="*/ 29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2" h="651">
                      <a:moveTo>
                        <a:pt x="252" y="29"/>
                      </a:moveTo>
                      <a:cubicBezTo>
                        <a:pt x="252" y="12"/>
                        <a:pt x="239" y="0"/>
                        <a:pt x="22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267"/>
                        <a:pt x="0" y="267"/>
                        <a:pt x="0" y="267"/>
                      </a:cubicBezTo>
                      <a:cubicBezTo>
                        <a:pt x="0" y="281"/>
                        <a:pt x="9" y="291"/>
                        <a:pt x="23" y="291"/>
                      </a:cubicBezTo>
                      <a:cubicBezTo>
                        <a:pt x="33" y="291"/>
                        <a:pt x="39" y="287"/>
                        <a:pt x="44" y="279"/>
                      </a:cubicBezTo>
                      <a:cubicBezTo>
                        <a:pt x="44" y="615"/>
                        <a:pt x="44" y="615"/>
                        <a:pt x="44" y="615"/>
                      </a:cubicBezTo>
                      <a:cubicBezTo>
                        <a:pt x="44" y="635"/>
                        <a:pt x="60" y="651"/>
                        <a:pt x="80" y="651"/>
                      </a:cubicBezTo>
                      <a:cubicBezTo>
                        <a:pt x="100" y="651"/>
                        <a:pt x="116" y="635"/>
                        <a:pt x="116" y="615"/>
                      </a:cubicBezTo>
                      <a:cubicBezTo>
                        <a:pt x="116" y="344"/>
                        <a:pt x="116" y="344"/>
                        <a:pt x="116" y="344"/>
                      </a:cubicBezTo>
                      <a:cubicBezTo>
                        <a:pt x="136" y="344"/>
                        <a:pt x="136" y="344"/>
                        <a:pt x="136" y="344"/>
                      </a:cubicBezTo>
                      <a:cubicBezTo>
                        <a:pt x="136" y="615"/>
                        <a:pt x="136" y="615"/>
                        <a:pt x="136" y="615"/>
                      </a:cubicBezTo>
                      <a:cubicBezTo>
                        <a:pt x="136" y="635"/>
                        <a:pt x="152" y="651"/>
                        <a:pt x="172" y="651"/>
                      </a:cubicBezTo>
                      <a:cubicBezTo>
                        <a:pt x="192" y="651"/>
                        <a:pt x="208" y="635"/>
                        <a:pt x="208" y="615"/>
                      </a:cubicBezTo>
                      <a:cubicBezTo>
                        <a:pt x="208" y="279"/>
                        <a:pt x="208" y="279"/>
                        <a:pt x="208" y="279"/>
                      </a:cubicBezTo>
                      <a:cubicBezTo>
                        <a:pt x="212" y="286"/>
                        <a:pt x="219" y="291"/>
                        <a:pt x="228" y="291"/>
                      </a:cubicBezTo>
                      <a:cubicBezTo>
                        <a:pt x="242" y="291"/>
                        <a:pt x="252" y="281"/>
                        <a:pt x="252" y="267"/>
                      </a:cubicBezTo>
                      <a:lnTo>
                        <a:pt x="252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</p:grpSp>
          <p:grpSp>
            <p:nvGrpSpPr>
              <p:cNvPr id="24" name="Group 4"/>
              <p:cNvGrpSpPr>
                <a:grpSpLocks noChangeAspect="1"/>
              </p:cNvGrpSpPr>
              <p:nvPr/>
            </p:nvGrpSpPr>
            <p:grpSpPr bwMode="auto">
              <a:xfrm>
                <a:off x="3055601" y="4398738"/>
                <a:ext cx="137686" cy="431042"/>
                <a:chOff x="1595" y="2801"/>
                <a:chExt cx="245" cy="767"/>
              </a:xfrm>
              <a:grpFill/>
            </p:grpSpPr>
            <p:sp>
              <p:nvSpPr>
                <p:cNvPr id="25" name="Oval 5"/>
                <p:cNvSpPr>
                  <a:spLocks noChangeArrowheads="1"/>
                </p:cNvSpPr>
                <p:nvPr/>
              </p:nvSpPr>
              <p:spPr bwMode="auto">
                <a:xfrm>
                  <a:off x="1652" y="2801"/>
                  <a:ext cx="131" cy="12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1595" y="2939"/>
                  <a:ext cx="245" cy="629"/>
                </a:xfrm>
                <a:custGeom>
                  <a:avLst/>
                  <a:gdLst>
                    <a:gd name="T0" fmla="*/ 252 w 252"/>
                    <a:gd name="T1" fmla="*/ 29 h 651"/>
                    <a:gd name="T2" fmla="*/ 223 w 252"/>
                    <a:gd name="T3" fmla="*/ 0 h 651"/>
                    <a:gd name="T4" fmla="*/ 28 w 252"/>
                    <a:gd name="T5" fmla="*/ 0 h 651"/>
                    <a:gd name="T6" fmla="*/ 0 w 252"/>
                    <a:gd name="T7" fmla="*/ 29 h 651"/>
                    <a:gd name="T8" fmla="*/ 0 w 252"/>
                    <a:gd name="T9" fmla="*/ 88 h 651"/>
                    <a:gd name="T10" fmla="*/ 0 w 252"/>
                    <a:gd name="T11" fmla="*/ 267 h 651"/>
                    <a:gd name="T12" fmla="*/ 23 w 252"/>
                    <a:gd name="T13" fmla="*/ 291 h 651"/>
                    <a:gd name="T14" fmla="*/ 44 w 252"/>
                    <a:gd name="T15" fmla="*/ 279 h 651"/>
                    <a:gd name="T16" fmla="*/ 44 w 252"/>
                    <a:gd name="T17" fmla="*/ 615 h 651"/>
                    <a:gd name="T18" fmla="*/ 80 w 252"/>
                    <a:gd name="T19" fmla="*/ 651 h 651"/>
                    <a:gd name="T20" fmla="*/ 116 w 252"/>
                    <a:gd name="T21" fmla="*/ 615 h 651"/>
                    <a:gd name="T22" fmla="*/ 116 w 252"/>
                    <a:gd name="T23" fmla="*/ 344 h 651"/>
                    <a:gd name="T24" fmla="*/ 136 w 252"/>
                    <a:gd name="T25" fmla="*/ 344 h 651"/>
                    <a:gd name="T26" fmla="*/ 136 w 252"/>
                    <a:gd name="T27" fmla="*/ 615 h 651"/>
                    <a:gd name="T28" fmla="*/ 172 w 252"/>
                    <a:gd name="T29" fmla="*/ 651 h 651"/>
                    <a:gd name="T30" fmla="*/ 208 w 252"/>
                    <a:gd name="T31" fmla="*/ 615 h 651"/>
                    <a:gd name="T32" fmla="*/ 208 w 252"/>
                    <a:gd name="T33" fmla="*/ 279 h 651"/>
                    <a:gd name="T34" fmla="*/ 228 w 252"/>
                    <a:gd name="T35" fmla="*/ 291 h 651"/>
                    <a:gd name="T36" fmla="*/ 252 w 252"/>
                    <a:gd name="T37" fmla="*/ 267 h 651"/>
                    <a:gd name="T38" fmla="*/ 252 w 252"/>
                    <a:gd name="T39" fmla="*/ 29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2" h="651">
                      <a:moveTo>
                        <a:pt x="252" y="29"/>
                      </a:moveTo>
                      <a:cubicBezTo>
                        <a:pt x="252" y="12"/>
                        <a:pt x="239" y="0"/>
                        <a:pt x="22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267"/>
                        <a:pt x="0" y="267"/>
                        <a:pt x="0" y="267"/>
                      </a:cubicBezTo>
                      <a:cubicBezTo>
                        <a:pt x="0" y="281"/>
                        <a:pt x="9" y="291"/>
                        <a:pt x="23" y="291"/>
                      </a:cubicBezTo>
                      <a:cubicBezTo>
                        <a:pt x="33" y="291"/>
                        <a:pt x="39" y="287"/>
                        <a:pt x="44" y="279"/>
                      </a:cubicBezTo>
                      <a:cubicBezTo>
                        <a:pt x="44" y="615"/>
                        <a:pt x="44" y="615"/>
                        <a:pt x="44" y="615"/>
                      </a:cubicBezTo>
                      <a:cubicBezTo>
                        <a:pt x="44" y="635"/>
                        <a:pt x="60" y="651"/>
                        <a:pt x="80" y="651"/>
                      </a:cubicBezTo>
                      <a:cubicBezTo>
                        <a:pt x="100" y="651"/>
                        <a:pt x="116" y="635"/>
                        <a:pt x="116" y="615"/>
                      </a:cubicBezTo>
                      <a:cubicBezTo>
                        <a:pt x="116" y="344"/>
                        <a:pt x="116" y="344"/>
                        <a:pt x="116" y="344"/>
                      </a:cubicBezTo>
                      <a:cubicBezTo>
                        <a:pt x="136" y="344"/>
                        <a:pt x="136" y="344"/>
                        <a:pt x="136" y="344"/>
                      </a:cubicBezTo>
                      <a:cubicBezTo>
                        <a:pt x="136" y="615"/>
                        <a:pt x="136" y="615"/>
                        <a:pt x="136" y="615"/>
                      </a:cubicBezTo>
                      <a:cubicBezTo>
                        <a:pt x="136" y="635"/>
                        <a:pt x="152" y="651"/>
                        <a:pt x="172" y="651"/>
                      </a:cubicBezTo>
                      <a:cubicBezTo>
                        <a:pt x="192" y="651"/>
                        <a:pt x="208" y="635"/>
                        <a:pt x="208" y="615"/>
                      </a:cubicBezTo>
                      <a:cubicBezTo>
                        <a:pt x="208" y="279"/>
                        <a:pt x="208" y="279"/>
                        <a:pt x="208" y="279"/>
                      </a:cubicBezTo>
                      <a:cubicBezTo>
                        <a:pt x="212" y="286"/>
                        <a:pt x="219" y="291"/>
                        <a:pt x="228" y="291"/>
                      </a:cubicBezTo>
                      <a:cubicBezTo>
                        <a:pt x="242" y="291"/>
                        <a:pt x="252" y="281"/>
                        <a:pt x="252" y="267"/>
                      </a:cubicBezTo>
                      <a:lnTo>
                        <a:pt x="252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bg-BG" sz="1700" kern="0" smtClean="0">
                    <a:solidFill>
                      <a:srgbClr val="44546A"/>
                    </a:solidFill>
                  </a:endParaRPr>
                </a:p>
              </p:txBody>
            </p:sp>
          </p:grpSp>
        </p:grpSp>
      </p:grpSp>
      <p:sp>
        <p:nvSpPr>
          <p:cNvPr id="36" name="Прямоугольник 35"/>
          <p:cNvSpPr/>
          <p:nvPr/>
        </p:nvSpPr>
        <p:spPr>
          <a:xfrm>
            <a:off x="1500166" y="5429264"/>
            <a:ext cx="642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Aft>
                <a:spcPts val="600"/>
              </a:spcAft>
              <a:defRPr/>
            </a:pPr>
            <a:r>
              <a:rPr lang="ru-RU" altLang="ru-RU" sz="1400" b="1" dirty="0" smtClean="0">
                <a:solidFill>
                  <a:srgbClr val="233B89"/>
                </a:solidFill>
                <a:cs typeface="Times New Roman" pitchFamily="18" charset="0"/>
              </a:rPr>
              <a:t>договоров </a:t>
            </a:r>
            <a:r>
              <a:rPr lang="ru-RU" altLang="ru-RU" sz="1400" b="1" dirty="0">
                <a:solidFill>
                  <a:srgbClr val="233B89"/>
                </a:solidFill>
                <a:cs typeface="Times New Roman" pitchFamily="18" charset="0"/>
              </a:rPr>
              <a:t>с правообладателями и разработчиками документов</a:t>
            </a:r>
            <a:endParaRPr lang="ru-RU" altLang="ru-RU" sz="1400" b="1" dirty="0">
              <a:solidFill>
                <a:srgbClr val="233B89"/>
              </a:solidFill>
              <a:cs typeface="Times New Roman" pitchFamily="18" charset="0"/>
            </a:endParaRPr>
          </a:p>
        </p:txBody>
      </p:sp>
      <p:sp>
        <p:nvSpPr>
          <p:cNvPr id="37" name="Rectangle 85"/>
          <p:cNvSpPr/>
          <p:nvPr/>
        </p:nvSpPr>
        <p:spPr>
          <a:xfrm>
            <a:off x="4214810" y="5000636"/>
            <a:ext cx="1009826" cy="535049"/>
          </a:xfrm>
          <a:prstGeom prst="rect">
            <a:avLst/>
          </a:prstGeom>
        </p:spPr>
        <p:txBody>
          <a:bodyPr wrap="none" lIns="103155" tIns="51577" rIns="103155" bIns="51577">
            <a:spAutoFit/>
          </a:bodyPr>
          <a:lstStyle/>
          <a:p>
            <a:pPr algn="r" defTabSz="804606"/>
            <a:r>
              <a:rPr lang="ru-RU" sz="2800" b="1" dirty="0" smtClean="0">
                <a:solidFill>
                  <a:srgbClr val="233B89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1500</a:t>
            </a:r>
            <a:endParaRPr lang="bg-BG" sz="2800" b="1" dirty="0">
              <a:solidFill>
                <a:srgbClr val="233B8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187450" y="44450"/>
            <a:ext cx="73453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233B89"/>
                </a:solidFill>
              </a:rPr>
              <a:t>ОСНОВНОЕ НАПРАВЛЕНИЕ ДЕЯТЕЛЬНОСТИ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71563" y="642938"/>
            <a:ext cx="72866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>
                <a:solidFill>
                  <a:srgbClr val="233B89"/>
                </a:solidFill>
              </a:rPr>
              <a:t>Профессиональные справочные системы и сервисы</a:t>
            </a:r>
          </a:p>
        </p:txBody>
      </p:sp>
      <p:pic>
        <p:nvPicPr>
          <p:cNvPr id="5126" name="Рисунок 14" descr="Безымянный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238" y="1128713"/>
            <a:ext cx="2743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5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143000"/>
            <a:ext cx="2514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500438"/>
            <a:ext cx="1946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3411538"/>
            <a:ext cx="16049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33B89"/>
                </a:solidFill>
              </a:rPr>
              <a:t>КАК СОЗДАЮТСЯ СИСТЕМЫ </a:t>
            </a:r>
            <a:endParaRPr lang="ru-RU" sz="2400" dirty="0">
              <a:solidFill>
                <a:srgbClr val="233B89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78" y="714356"/>
            <a:ext cx="7702974" cy="5448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71437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28775"/>
            <a:ext cx="1282700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628775"/>
            <a:ext cx="1271587" cy="179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1628775"/>
            <a:ext cx="1274763" cy="179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950" y="3573463"/>
            <a:ext cx="8166100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928688" y="115888"/>
            <a:ext cx="82153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233B89"/>
                </a:solidFill>
              </a:rPr>
              <a:t>КАЧЕСТВО – ЭТО ГЛАВНЫЙ ПРИНЦИП КОРПОРАТИВНОЙ КУЛЬТУРЫ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000125" y="571500"/>
            <a:ext cx="73437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233B89"/>
                </a:solidFill>
              </a:rPr>
              <a:t>Весь процесс производства и разработки систем сертифицирован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233B89"/>
                </a:solidFill>
              </a:rPr>
              <a:t>по международному стандарту </a:t>
            </a:r>
            <a:r>
              <a:rPr lang="en-US" sz="1600" b="1" dirty="0">
                <a:solidFill>
                  <a:srgbClr val="233B89"/>
                </a:solidFill>
              </a:rPr>
              <a:t>ISO</a:t>
            </a:r>
            <a:r>
              <a:rPr lang="ru-RU" sz="1600" b="1" dirty="0">
                <a:solidFill>
                  <a:srgbClr val="233B89"/>
                </a:solidFill>
              </a:rPr>
              <a:t> 9001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233B89"/>
                </a:solidFill>
              </a:rPr>
              <a:t>Самая ценная награда– это доверие пользователей,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233B89"/>
                </a:solidFill>
              </a:rPr>
              <a:t>проверенное годами </a:t>
            </a:r>
            <a:endParaRPr lang="ru-RU" b="1" dirty="0">
              <a:solidFill>
                <a:srgbClr val="233B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818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114" name="Freeform 1783"/>
          <p:cNvSpPr>
            <a:spLocks/>
          </p:cNvSpPr>
          <p:nvPr/>
        </p:nvSpPr>
        <p:spPr bwMode="auto">
          <a:xfrm>
            <a:off x="4136611" y="3258666"/>
            <a:ext cx="1033734" cy="203023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2" name="Freeform 1783"/>
          <p:cNvSpPr>
            <a:spLocks/>
          </p:cNvSpPr>
          <p:nvPr/>
        </p:nvSpPr>
        <p:spPr bwMode="auto">
          <a:xfrm>
            <a:off x="3774375" y="307960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13" name="Freeform 1783"/>
          <p:cNvSpPr>
            <a:spLocks/>
          </p:cNvSpPr>
          <p:nvPr/>
        </p:nvSpPr>
        <p:spPr bwMode="auto">
          <a:xfrm>
            <a:off x="2473183" y="3265016"/>
            <a:ext cx="1033734" cy="196673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23" name="Freeform 1783"/>
          <p:cNvSpPr>
            <a:spLocks/>
          </p:cNvSpPr>
          <p:nvPr/>
        </p:nvSpPr>
        <p:spPr bwMode="auto">
          <a:xfrm>
            <a:off x="2169711" y="307985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3" name="Freeform 1783"/>
          <p:cNvSpPr>
            <a:spLocks/>
          </p:cNvSpPr>
          <p:nvPr/>
        </p:nvSpPr>
        <p:spPr bwMode="auto">
          <a:xfrm>
            <a:off x="2972309" y="307985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6" name="Freeform 1783"/>
          <p:cNvSpPr>
            <a:spLocks/>
          </p:cNvSpPr>
          <p:nvPr/>
        </p:nvSpPr>
        <p:spPr bwMode="auto">
          <a:xfrm>
            <a:off x="4573263" y="307985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8" name="Freeform 1783"/>
          <p:cNvSpPr>
            <a:spLocks/>
          </p:cNvSpPr>
          <p:nvPr/>
        </p:nvSpPr>
        <p:spPr bwMode="auto">
          <a:xfrm>
            <a:off x="6175301" y="307985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3" name="Freeform 1783"/>
          <p:cNvSpPr>
            <a:spLocks/>
          </p:cNvSpPr>
          <p:nvPr/>
        </p:nvSpPr>
        <p:spPr bwMode="auto">
          <a:xfrm>
            <a:off x="6974311" y="307985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7" name="Freeform 1783"/>
          <p:cNvSpPr>
            <a:spLocks/>
          </p:cNvSpPr>
          <p:nvPr/>
        </p:nvSpPr>
        <p:spPr bwMode="auto">
          <a:xfrm>
            <a:off x="565410" y="307985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94" y="1928797"/>
            <a:ext cx="1947037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615067" y="1928797"/>
            <a:ext cx="1922598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610949" y="1924989"/>
            <a:ext cx="2063933" cy="4952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08060" y="1928797"/>
            <a:ext cx="1934207" cy="45719"/>
          </a:xfrm>
          <a:prstGeom prst="roundRect">
            <a:avLst>
              <a:gd name="adj" fmla="val 50000"/>
            </a:avLst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5786" y="3786190"/>
            <a:ext cx="1993310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Профессиональные юридические системы</a:t>
            </a:r>
            <a:endParaRPr lang="ru-RU" sz="1200" dirty="0">
              <a:solidFill>
                <a:srgbClr val="233B8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1311" y="3227331"/>
            <a:ext cx="540455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57093" y="3227331"/>
            <a:ext cx="543917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76553" y="3227331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</a:t>
            </a:r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05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46244" y="4305863"/>
            <a:ext cx="539172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2011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07067" y="3227331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</a:t>
            </a:r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</a:t>
            </a:r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09135" y="3227331"/>
            <a:ext cx="548534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</a:t>
            </a:r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61617" y="3227745"/>
            <a:ext cx="541865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1991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35" name="Rectangle 62"/>
          <p:cNvSpPr/>
          <p:nvPr/>
        </p:nvSpPr>
        <p:spPr>
          <a:xfrm>
            <a:off x="4135779" y="3221535"/>
            <a:ext cx="551740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</a:t>
            </a:r>
            <a:r>
              <a:rPr lang="ru-RU" sz="14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690" y="2125246"/>
            <a:ext cx="222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КОДЕКС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Бухгалтеры</a:t>
            </a:r>
            <a:endParaRPr lang="ru-RU" sz="1400" b="1" dirty="0">
              <a:solidFill>
                <a:srgbClr val="233B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33B89"/>
                </a:solidFill>
                <a:cs typeface="Arial" charset="0"/>
              </a:rPr>
              <a:t>Юристы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33B89"/>
                </a:solidFill>
                <a:cs typeface="Arial" charset="0"/>
              </a:rPr>
              <a:t>Кадровые сотрудники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28926" y="3786190"/>
            <a:ext cx="2050082" cy="101565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Выявление и </a:t>
            </a:r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закрытие 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потребностей </a:t>
            </a:r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специалистов 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строительной </a:t>
            </a:r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отрасли</a:t>
            </a:r>
          </a:p>
          <a:p>
            <a:pPr defTabSz="804606"/>
            <a:endParaRPr lang="ru-RU" sz="1200" dirty="0">
              <a:solidFill>
                <a:srgbClr val="233B8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Freeform 1783"/>
          <p:cNvSpPr>
            <a:spLocks/>
          </p:cNvSpPr>
          <p:nvPr/>
        </p:nvSpPr>
        <p:spPr bwMode="auto">
          <a:xfrm>
            <a:off x="1367871" y="3079750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48623" y="2143116"/>
            <a:ext cx="1909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СТРОЙЭКСПЕРТ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ГАПы</a:t>
            </a:r>
            <a:r>
              <a:rPr lang="ru-RU" sz="1400" b="1" dirty="0">
                <a:solidFill>
                  <a:srgbClr val="233B89"/>
                </a:solidFill>
                <a:cs typeface="Arial" charset="0"/>
              </a:rPr>
              <a:t>, ГИПы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Инженеры ПТО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Проектировщики </a:t>
            </a:r>
            <a:endParaRPr lang="ru-RU" sz="1400" b="1" dirty="0">
              <a:solidFill>
                <a:srgbClr val="233B89"/>
              </a:solidFill>
              <a:cs typeface="Arial" charset="0"/>
            </a:endParaRPr>
          </a:p>
        </p:txBody>
      </p:sp>
      <p:sp>
        <p:nvSpPr>
          <p:cNvPr id="42" name="Freeform 1783"/>
          <p:cNvSpPr>
            <a:spLocks/>
          </p:cNvSpPr>
          <p:nvPr/>
        </p:nvSpPr>
        <p:spPr bwMode="auto">
          <a:xfrm>
            <a:off x="5375583" y="3079353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7752" y="3786190"/>
            <a:ext cx="2008292" cy="156965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Комплексное обеспечение 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технических </a:t>
            </a:r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специалистов предприятия актуальной 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нормативно-правовой и нормативно-технической информацией</a:t>
            </a:r>
            <a:endParaRPr lang="ru-RU" sz="1200" dirty="0">
              <a:solidFill>
                <a:srgbClr val="233B8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804606"/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643438" y="2143116"/>
            <a:ext cx="2330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ТЕХЭКСПЕРТ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Предприятия ТЭК</a:t>
            </a:r>
            <a:endParaRPr lang="ru-RU" sz="1400" b="1" dirty="0">
              <a:solidFill>
                <a:srgbClr val="233B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Строительные компании</a:t>
            </a:r>
            <a:endParaRPr lang="ru-RU" sz="1400" b="1" dirty="0">
              <a:solidFill>
                <a:srgbClr val="233B89"/>
              </a:solidFill>
              <a:cs typeface="Arial" charset="0"/>
            </a:endParaRPr>
          </a:p>
        </p:txBody>
      </p:sp>
      <p:sp>
        <p:nvSpPr>
          <p:cNvPr id="67" name="Freeform 1783"/>
          <p:cNvSpPr>
            <a:spLocks/>
          </p:cNvSpPr>
          <p:nvPr/>
        </p:nvSpPr>
        <p:spPr bwMode="auto">
          <a:xfrm>
            <a:off x="7780193" y="3079427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dirty="0">
              <a:solidFill>
                <a:srgbClr val="44546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017" y="3786190"/>
            <a:ext cx="2143139" cy="156965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Выстраивание бизнес-процесса управления НД на 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предприятии. Интеграция систем Кодекс/Техэксперт с </a:t>
            </a:r>
            <a:r>
              <a:rPr lang="en-US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ERP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САПР, </a:t>
            </a:r>
            <a:r>
              <a:rPr lang="en-US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PDM</a:t>
            </a:r>
            <a:r>
              <a:rPr lang="ru-RU" sz="1200" dirty="0" smtClean="0">
                <a:solidFill>
                  <a:srgbClr val="233B8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и др. системами.</a:t>
            </a:r>
            <a:endParaRPr lang="ru-RU" sz="1200" dirty="0">
              <a:solidFill>
                <a:srgbClr val="233B8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804606"/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86578" y="2113000"/>
            <a:ext cx="221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FF8001"/>
                </a:solidFill>
                <a:cs typeface="Arial" charset="0"/>
              </a:rPr>
              <a:t>СИСТЕМА </a:t>
            </a:r>
            <a:r>
              <a:rPr lang="ru-RU" sz="1200" b="1" dirty="0">
                <a:solidFill>
                  <a:srgbClr val="FF8001"/>
                </a:solidFill>
                <a:cs typeface="Arial" charset="0"/>
              </a:rPr>
              <a:t>УПРАВЛЕНИЯ </a:t>
            </a:r>
            <a:br>
              <a:rPr lang="ru-RU" sz="1200" b="1" dirty="0">
                <a:solidFill>
                  <a:srgbClr val="FF8001"/>
                </a:solidFill>
                <a:cs typeface="Arial" charset="0"/>
              </a:rPr>
            </a:br>
            <a:r>
              <a:rPr lang="ru-RU" sz="1200" b="1" dirty="0">
                <a:solidFill>
                  <a:srgbClr val="FF8001"/>
                </a:solidFill>
                <a:cs typeface="Arial" charset="0"/>
              </a:rPr>
              <a:t>НОРМАТИВНОЙ </a:t>
            </a:r>
            <a:r>
              <a:rPr lang="ru-RU" sz="1200" b="1" dirty="0" smtClean="0">
                <a:solidFill>
                  <a:srgbClr val="FF8001"/>
                </a:solidFill>
                <a:cs typeface="Arial" charset="0"/>
              </a:rPr>
              <a:t>ТЕХНИЧЕСКОЙ ДОКУМЕНТАЦИЕЙ (НТД) </a:t>
            </a:r>
          </a:p>
        </p:txBody>
      </p:sp>
      <p:pic>
        <p:nvPicPr>
          <p:cNvPr id="102" name="Picture 7" descr="D:\загрузки 2\векторы шаблоны\179937-business-seo\png\user-1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0" y="1440863"/>
            <a:ext cx="414474" cy="44901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3" descr="D:\загрузки 2\векторы шаблоны\рррррррр\125354-industrial-processes\png\derric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4" y="1426146"/>
            <a:ext cx="419173" cy="45410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D:\загрузки 2\векторы шаблоны\рррррррр\125354-industrial-processes\png\crane-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3" y="1451837"/>
            <a:ext cx="378538" cy="41008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 2\векторы шаблоны\рррррррр\125354-industrial-processes\png\pumpjac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2" y="1421170"/>
            <a:ext cx="442275" cy="47913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D:\загрузки 2\векторы шаблоны\157555-industry-icon-collection\png\factory-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68" y="1487300"/>
            <a:ext cx="362723" cy="392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D:\загрузки 2\векторы шаблоны\179937-business-seo\png\user-9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142984"/>
            <a:ext cx="282550" cy="30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D:\загрузки 2\векторы шаблоны\111448-data-analytics-pictograms\png\multiple-computers-connected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142984"/>
            <a:ext cx="303599" cy="32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17"/>
          <p:cNvSpPr txBox="1">
            <a:spLocks/>
          </p:cNvSpPr>
          <p:nvPr/>
        </p:nvSpPr>
        <p:spPr>
          <a:xfrm>
            <a:off x="622116" y="940380"/>
            <a:ext cx="629382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233B89"/>
                </a:solidFill>
                <a:ea typeface="+mj-ea"/>
                <a:cs typeface="+mj-cs"/>
              </a:rPr>
              <a:t>ЭВОЛЮЦИЯ ПРОФЕССИОНАЛЬНЫХ СПРАВОЧНЫХ СИСТЕМ </a:t>
            </a:r>
            <a:endParaRPr lang="ru-RU" sz="1600" b="1" kern="0" dirty="0">
              <a:solidFill>
                <a:srgbClr val="233B89"/>
              </a:solidFill>
              <a:ea typeface="+mj-ea"/>
              <a:cs typeface="+mj-cs"/>
            </a:endParaRPr>
          </a:p>
        </p:txBody>
      </p:sp>
      <p:pic>
        <p:nvPicPr>
          <p:cNvPr id="1031" name="Picture 7" descr="C:\Users\Larinson\Desktop\Logo_Grey-0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512">
            <a:off x="7076735" y="1200435"/>
            <a:ext cx="279426" cy="32337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 Placeholder 5"/>
          <p:cNvSpPr txBox="1">
            <a:spLocks/>
          </p:cNvSpPr>
          <p:nvPr/>
        </p:nvSpPr>
        <p:spPr>
          <a:xfrm>
            <a:off x="6420705" y="670851"/>
            <a:ext cx="2566039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>НАКОПЛЕННЫЙ ОПЫТ</a:t>
            </a:r>
            <a:endParaRPr lang="bg-BG" sz="1800" dirty="0">
              <a:solidFill>
                <a:srgbClr val="FF8001"/>
              </a:solidFill>
              <a:latin typeface="Calibri" panose="020F0502020204030204"/>
            </a:endParaRPr>
          </a:p>
        </p:txBody>
      </p:sp>
      <p:pic>
        <p:nvPicPr>
          <p:cNvPr id="92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708"/>
          <a:stretch/>
        </p:blipFill>
        <p:spPr bwMode="auto">
          <a:xfrm>
            <a:off x="8728869" y="120"/>
            <a:ext cx="474655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7"/>
          <p:cNvGrpSpPr/>
          <p:nvPr/>
        </p:nvGrpSpPr>
        <p:grpSpPr>
          <a:xfrm>
            <a:off x="1266825" y="4661124"/>
            <a:ext cx="5065599" cy="1500017"/>
            <a:chOff x="2036865" y="4927675"/>
            <a:chExt cx="4770990" cy="1500017"/>
          </a:xfrm>
        </p:grpSpPr>
        <p:sp>
          <p:nvSpPr>
            <p:cNvPr id="73" name="Freeform 12"/>
            <p:cNvSpPr>
              <a:spLocks/>
            </p:cNvSpPr>
            <p:nvPr/>
          </p:nvSpPr>
          <p:spPr bwMode="auto">
            <a:xfrm rot="5400000">
              <a:off x="3115222" y="4589019"/>
              <a:ext cx="722220" cy="2878934"/>
            </a:xfrm>
            <a:custGeom>
              <a:avLst/>
              <a:gdLst>
                <a:gd name="T0" fmla="*/ 73 w 73"/>
                <a:gd name="T1" fmla="*/ 34 h 386"/>
                <a:gd name="T2" fmla="*/ 73 w 73"/>
                <a:gd name="T3" fmla="*/ 34 h 386"/>
                <a:gd name="T4" fmla="*/ 58 w 73"/>
                <a:gd name="T5" fmla="*/ 17 h 386"/>
                <a:gd name="T6" fmla="*/ 44 w 73"/>
                <a:gd name="T7" fmla="*/ 0 h 386"/>
                <a:gd name="T8" fmla="*/ 29 w 73"/>
                <a:gd name="T9" fmla="*/ 17 h 386"/>
                <a:gd name="T10" fmla="*/ 14 w 73"/>
                <a:gd name="T11" fmla="*/ 34 h 386"/>
                <a:gd name="T12" fmla="*/ 14 w 73"/>
                <a:gd name="T13" fmla="*/ 45 h 386"/>
                <a:gd name="T14" fmla="*/ 14 w 73"/>
                <a:gd name="T15" fmla="*/ 45 h 386"/>
                <a:gd name="T16" fmla="*/ 14 w 73"/>
                <a:gd name="T17" fmla="*/ 47 h 386"/>
                <a:gd name="T18" fmla="*/ 14 w 73"/>
                <a:gd name="T19" fmla="*/ 349 h 386"/>
                <a:gd name="T20" fmla="*/ 14 w 73"/>
                <a:gd name="T21" fmla="*/ 349 h 386"/>
                <a:gd name="T22" fmla="*/ 14 w 73"/>
                <a:gd name="T23" fmla="*/ 371 h 386"/>
                <a:gd name="T24" fmla="*/ 0 w 73"/>
                <a:gd name="T25" fmla="*/ 386 h 386"/>
                <a:gd name="T26" fmla="*/ 44 w 73"/>
                <a:gd name="T27" fmla="*/ 386 h 386"/>
                <a:gd name="T28" fmla="*/ 73 w 73"/>
                <a:gd name="T29" fmla="*/ 357 h 386"/>
                <a:gd name="T30" fmla="*/ 73 w 73"/>
                <a:gd name="T31" fmla="*/ 47 h 386"/>
                <a:gd name="T32" fmla="*/ 73 w 73"/>
                <a:gd name="T33" fmla="*/ 45 h 386"/>
                <a:gd name="T34" fmla="*/ 73 w 73"/>
                <a:gd name="T35" fmla="*/ 45 h 386"/>
                <a:gd name="T36" fmla="*/ 73 w 73"/>
                <a:gd name="T37" fmla="*/ 3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386">
                  <a:moveTo>
                    <a:pt x="73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71"/>
                    <a:pt x="14" y="371"/>
                    <a:pt x="14" y="371"/>
                  </a:cubicBezTo>
                  <a:cubicBezTo>
                    <a:pt x="14" y="380"/>
                    <a:pt x="8" y="386"/>
                    <a:pt x="0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60" y="386"/>
                    <a:pt x="73" y="373"/>
                    <a:pt x="73" y="35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3" y="46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lnTo>
                    <a:pt x="73" y="34"/>
                  </a:lnTo>
                  <a:close/>
                </a:path>
              </a:pathLst>
            </a:custGeom>
            <a:solidFill>
              <a:srgbClr val="FF8001"/>
            </a:solidFill>
            <a:ln>
              <a:noFill/>
            </a:ln>
            <a:extLst/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076763" y="5828988"/>
              <a:ext cx="27366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g-BG" sz="1400" b="1" kern="0" dirty="0" smtClean="0">
                  <a:solidFill>
                    <a:srgbClr val="FDFDFD"/>
                  </a:solidFill>
                </a:rPr>
                <a:t>Наличие Системы </a:t>
              </a:r>
              <a:r>
                <a:rPr lang="bg-BG" sz="1400" b="1" kern="0" dirty="0">
                  <a:solidFill>
                    <a:srgbClr val="FDFDFD"/>
                  </a:solidFill>
                </a:rPr>
                <a:t>управления </a:t>
              </a:r>
            </a:p>
            <a:p>
              <a:pPr algn="ctr">
                <a:defRPr/>
              </a:pPr>
              <a:r>
                <a:rPr lang="bg-BG" sz="1400" b="1" kern="0" dirty="0" smtClean="0">
                  <a:solidFill>
                    <a:srgbClr val="FDFDFD"/>
                  </a:solidFill>
                </a:rPr>
                <a:t>НТД на предприятии</a:t>
              </a:r>
              <a:endParaRPr lang="bg-BG" sz="1400" b="1" kern="0" dirty="0">
                <a:solidFill>
                  <a:srgbClr val="FDFDFD"/>
                </a:solidFill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66865" y="5096721"/>
              <a:ext cx="737581" cy="716668"/>
              <a:chOff x="3221633" y="4894403"/>
              <a:chExt cx="737581" cy="716668"/>
            </a:xfrm>
          </p:grpSpPr>
          <p:sp>
            <p:nvSpPr>
              <p:cNvPr id="56" name="Freeform 2077"/>
              <p:cNvSpPr>
                <a:spLocks noEditPoints="1"/>
              </p:cNvSpPr>
              <p:nvPr/>
            </p:nvSpPr>
            <p:spPr bwMode="auto">
              <a:xfrm>
                <a:off x="3221633" y="4894403"/>
                <a:ext cx="737581" cy="716668"/>
              </a:xfrm>
              <a:custGeom>
                <a:avLst/>
                <a:gdLst>
                  <a:gd name="T0" fmla="*/ 53 w 103"/>
                  <a:gd name="T1" fmla="*/ 76 h 94"/>
                  <a:gd name="T2" fmla="*/ 66 w 103"/>
                  <a:gd name="T3" fmla="*/ 83 h 94"/>
                  <a:gd name="T4" fmla="*/ 63 w 103"/>
                  <a:gd name="T5" fmla="*/ 79 h 94"/>
                  <a:gd name="T6" fmla="*/ 65 w 103"/>
                  <a:gd name="T7" fmla="*/ 76 h 94"/>
                  <a:gd name="T8" fmla="*/ 60 w 103"/>
                  <a:gd name="T9" fmla="*/ 74 h 94"/>
                  <a:gd name="T10" fmla="*/ 61 w 103"/>
                  <a:gd name="T11" fmla="*/ 71 h 94"/>
                  <a:gd name="T12" fmla="*/ 56 w 103"/>
                  <a:gd name="T13" fmla="*/ 71 h 94"/>
                  <a:gd name="T14" fmla="*/ 54 w 103"/>
                  <a:gd name="T15" fmla="*/ 69 h 94"/>
                  <a:gd name="T16" fmla="*/ 50 w 103"/>
                  <a:gd name="T17" fmla="*/ 71 h 94"/>
                  <a:gd name="T18" fmla="*/ 48 w 103"/>
                  <a:gd name="T19" fmla="*/ 70 h 94"/>
                  <a:gd name="T20" fmla="*/ 46 w 103"/>
                  <a:gd name="T21" fmla="*/ 74 h 94"/>
                  <a:gd name="T22" fmla="*/ 43 w 103"/>
                  <a:gd name="T23" fmla="*/ 74 h 94"/>
                  <a:gd name="T24" fmla="*/ 43 w 103"/>
                  <a:gd name="T25" fmla="*/ 79 h 94"/>
                  <a:gd name="T26" fmla="*/ 40 w 103"/>
                  <a:gd name="T27" fmla="*/ 80 h 94"/>
                  <a:gd name="T28" fmla="*/ 43 w 103"/>
                  <a:gd name="T29" fmla="*/ 84 h 94"/>
                  <a:gd name="T30" fmla="*/ 41 w 103"/>
                  <a:gd name="T31" fmla="*/ 87 h 94"/>
                  <a:gd name="T32" fmla="*/ 46 w 103"/>
                  <a:gd name="T33" fmla="*/ 89 h 94"/>
                  <a:gd name="T34" fmla="*/ 46 w 103"/>
                  <a:gd name="T35" fmla="*/ 92 h 94"/>
                  <a:gd name="T36" fmla="*/ 50 w 103"/>
                  <a:gd name="T37" fmla="*/ 91 h 94"/>
                  <a:gd name="T38" fmla="*/ 52 w 103"/>
                  <a:gd name="T39" fmla="*/ 94 h 94"/>
                  <a:gd name="T40" fmla="*/ 56 w 103"/>
                  <a:gd name="T41" fmla="*/ 91 h 94"/>
                  <a:gd name="T42" fmla="*/ 58 w 103"/>
                  <a:gd name="T43" fmla="*/ 93 h 94"/>
                  <a:gd name="T44" fmla="*/ 60 w 103"/>
                  <a:gd name="T45" fmla="*/ 89 h 94"/>
                  <a:gd name="T46" fmla="*/ 63 w 103"/>
                  <a:gd name="T47" fmla="*/ 89 h 94"/>
                  <a:gd name="T48" fmla="*/ 63 w 103"/>
                  <a:gd name="T49" fmla="*/ 84 h 94"/>
                  <a:gd name="T50" fmla="*/ 66 w 103"/>
                  <a:gd name="T51" fmla="*/ 83 h 94"/>
                  <a:gd name="T52" fmla="*/ 84 w 103"/>
                  <a:gd name="T53" fmla="*/ 58 h 94"/>
                  <a:gd name="T54" fmla="*/ 103 w 103"/>
                  <a:gd name="T55" fmla="*/ 68 h 94"/>
                  <a:gd name="T56" fmla="*/ 98 w 103"/>
                  <a:gd name="T57" fmla="*/ 60 h 94"/>
                  <a:gd name="T58" fmla="*/ 99 w 103"/>
                  <a:gd name="T59" fmla="*/ 54 h 94"/>
                  <a:gd name="T60" fmla="*/ 89 w 103"/>
                  <a:gd name="T61" fmla="*/ 52 h 94"/>
                  <a:gd name="T62" fmla="*/ 86 w 103"/>
                  <a:gd name="T63" fmla="*/ 47 h 94"/>
                  <a:gd name="T64" fmla="*/ 78 w 103"/>
                  <a:gd name="T65" fmla="*/ 52 h 94"/>
                  <a:gd name="T66" fmla="*/ 72 w 103"/>
                  <a:gd name="T67" fmla="*/ 50 h 94"/>
                  <a:gd name="T68" fmla="*/ 70 w 103"/>
                  <a:gd name="T69" fmla="*/ 60 h 94"/>
                  <a:gd name="T70" fmla="*/ 65 w 103"/>
                  <a:gd name="T71" fmla="*/ 63 h 94"/>
                  <a:gd name="T72" fmla="*/ 70 w 103"/>
                  <a:gd name="T73" fmla="*/ 71 h 94"/>
                  <a:gd name="T74" fmla="*/ 69 w 103"/>
                  <a:gd name="T75" fmla="*/ 77 h 94"/>
                  <a:gd name="T76" fmla="*/ 78 w 103"/>
                  <a:gd name="T77" fmla="*/ 79 h 94"/>
                  <a:gd name="T78" fmla="*/ 81 w 103"/>
                  <a:gd name="T79" fmla="*/ 84 h 94"/>
                  <a:gd name="T80" fmla="*/ 89 w 103"/>
                  <a:gd name="T81" fmla="*/ 79 h 94"/>
                  <a:gd name="T82" fmla="*/ 95 w 103"/>
                  <a:gd name="T83" fmla="*/ 80 h 94"/>
                  <a:gd name="T84" fmla="*/ 98 w 103"/>
                  <a:gd name="T85" fmla="*/ 71 h 94"/>
                  <a:gd name="T86" fmla="*/ 103 w 103"/>
                  <a:gd name="T87" fmla="*/ 68 h 94"/>
                  <a:gd name="T88" fmla="*/ 35 w 103"/>
                  <a:gd name="T89" fmla="*/ 22 h 94"/>
                  <a:gd name="T90" fmla="*/ 71 w 103"/>
                  <a:gd name="T91" fmla="*/ 40 h 94"/>
                  <a:gd name="T92" fmla="*/ 61 w 103"/>
                  <a:gd name="T93" fmla="*/ 24 h 94"/>
                  <a:gd name="T94" fmla="*/ 64 w 103"/>
                  <a:gd name="T95" fmla="*/ 13 h 94"/>
                  <a:gd name="T96" fmla="*/ 46 w 103"/>
                  <a:gd name="T97" fmla="*/ 9 h 94"/>
                  <a:gd name="T98" fmla="*/ 40 w 103"/>
                  <a:gd name="T99" fmla="*/ 0 h 94"/>
                  <a:gd name="T100" fmla="*/ 24 w 103"/>
                  <a:gd name="T101" fmla="*/ 9 h 94"/>
                  <a:gd name="T102" fmla="*/ 13 w 103"/>
                  <a:gd name="T103" fmla="*/ 7 h 94"/>
                  <a:gd name="T104" fmla="*/ 9 w 103"/>
                  <a:gd name="T105" fmla="*/ 24 h 94"/>
                  <a:gd name="T106" fmla="*/ 0 w 103"/>
                  <a:gd name="T107" fmla="*/ 30 h 94"/>
                  <a:gd name="T108" fmla="*/ 9 w 103"/>
                  <a:gd name="T109" fmla="*/ 46 h 94"/>
                  <a:gd name="T110" fmla="*/ 7 w 103"/>
                  <a:gd name="T111" fmla="*/ 57 h 94"/>
                  <a:gd name="T112" fmla="*/ 24 w 103"/>
                  <a:gd name="T113" fmla="*/ 61 h 94"/>
                  <a:gd name="T114" fmla="*/ 30 w 103"/>
                  <a:gd name="T115" fmla="*/ 70 h 94"/>
                  <a:gd name="T116" fmla="*/ 46 w 103"/>
                  <a:gd name="T117" fmla="*/ 61 h 94"/>
                  <a:gd name="T118" fmla="*/ 57 w 103"/>
                  <a:gd name="T119" fmla="*/ 63 h 94"/>
                  <a:gd name="T120" fmla="*/ 61 w 103"/>
                  <a:gd name="T121" fmla="*/ 46 h 94"/>
                  <a:gd name="T122" fmla="*/ 71 w 103"/>
                  <a:gd name="T12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94">
                    <a:moveTo>
                      <a:pt x="53" y="86"/>
                    </a:moveTo>
                    <a:cubicBezTo>
                      <a:pt x="50" y="86"/>
                      <a:pt x="48" y="84"/>
                      <a:pt x="48" y="81"/>
                    </a:cubicBezTo>
                    <a:cubicBezTo>
                      <a:pt x="48" y="79"/>
                      <a:pt x="50" y="76"/>
                      <a:pt x="53" y="76"/>
                    </a:cubicBezTo>
                    <a:cubicBezTo>
                      <a:pt x="56" y="76"/>
                      <a:pt x="58" y="79"/>
                      <a:pt x="58" y="81"/>
                    </a:cubicBezTo>
                    <a:cubicBezTo>
                      <a:pt x="58" y="84"/>
                      <a:pt x="56" y="86"/>
                      <a:pt x="53" y="86"/>
                    </a:cubicBezTo>
                    <a:close/>
                    <a:moveTo>
                      <a:pt x="66" y="83"/>
                    </a:moveTo>
                    <a:cubicBezTo>
                      <a:pt x="66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79"/>
                      <a:pt x="63" y="79"/>
                      <a:pt x="63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1" y="75"/>
                      <a:pt x="61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3"/>
                      <a:pt x="60" y="73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2"/>
                      <a:pt x="50" y="71"/>
                      <a:pt x="49" y="71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5" y="74"/>
                      <a:pt x="45" y="75"/>
                      <a:pt x="45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8"/>
                      <a:pt x="43" y="78"/>
                      <a:pt x="43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9"/>
                      <a:pt x="43" y="79"/>
                      <a:pt x="42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3" y="84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8"/>
                      <a:pt x="45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90"/>
                      <a:pt x="46" y="90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2"/>
                      <a:pt x="50" y="91"/>
                      <a:pt x="50" y="91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2"/>
                      <a:pt x="55" y="92"/>
                      <a:pt x="55" y="92"/>
                    </a:cubicBezTo>
                    <a:cubicBezTo>
                      <a:pt x="55" y="92"/>
                      <a:pt x="55" y="92"/>
                      <a:pt x="56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7" y="91"/>
                      <a:pt x="57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0"/>
                      <a:pt x="60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89"/>
                      <a:pt x="61" y="88"/>
                      <a:pt x="62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4" y="83"/>
                      <a:pt x="64" y="83"/>
                    </a:cubicBezTo>
                    <a:lnTo>
                      <a:pt x="66" y="83"/>
                    </a:lnTo>
                    <a:close/>
                    <a:moveTo>
                      <a:pt x="84" y="72"/>
                    </a:moveTo>
                    <a:cubicBezTo>
                      <a:pt x="80" y="72"/>
                      <a:pt x="77" y="69"/>
                      <a:pt x="77" y="65"/>
                    </a:cubicBezTo>
                    <a:cubicBezTo>
                      <a:pt x="77" y="62"/>
                      <a:pt x="80" y="58"/>
                      <a:pt x="84" y="58"/>
                    </a:cubicBezTo>
                    <a:cubicBezTo>
                      <a:pt x="88" y="58"/>
                      <a:pt x="91" y="62"/>
                      <a:pt x="91" y="65"/>
                    </a:cubicBezTo>
                    <a:cubicBezTo>
                      <a:pt x="91" y="69"/>
                      <a:pt x="88" y="72"/>
                      <a:pt x="84" y="72"/>
                    </a:cubicBezTo>
                    <a:close/>
                    <a:moveTo>
                      <a:pt x="103" y="68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99" y="61"/>
                      <a:pt x="98" y="61"/>
                      <a:pt x="98" y="60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7" y="59"/>
                      <a:pt x="97" y="57"/>
                      <a:pt x="98" y="56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2" y="52"/>
                      <a:pt x="90" y="52"/>
                      <a:pt x="89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8" y="51"/>
                      <a:pt x="88" y="50"/>
                      <a:pt x="87" y="49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50"/>
                      <a:pt x="79" y="51"/>
                      <a:pt x="78" y="52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77" y="52"/>
                      <a:pt x="76" y="52"/>
                      <a:pt x="75" y="51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57"/>
                      <a:pt x="70" y="59"/>
                      <a:pt x="70" y="60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69" y="61"/>
                      <a:pt x="69" y="61"/>
                      <a:pt x="68" y="62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9" y="69"/>
                      <a:pt x="69" y="70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2"/>
                      <a:pt x="70" y="73"/>
                      <a:pt x="70" y="74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6" y="79"/>
                      <a:pt x="77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9" y="80"/>
                      <a:pt x="80" y="80"/>
                      <a:pt x="80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8" y="80"/>
                      <a:pt x="88" y="80"/>
                      <a:pt x="89" y="79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92" y="79"/>
                      <a:pt x="93" y="79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7" y="73"/>
                      <a:pt x="97" y="72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0"/>
                      <a:pt x="99" y="69"/>
                      <a:pt x="100" y="69"/>
                    </a:cubicBezTo>
                    <a:lnTo>
                      <a:pt x="103" y="68"/>
                    </a:lnTo>
                    <a:close/>
                    <a:moveTo>
                      <a:pt x="35" y="48"/>
                    </a:moveTo>
                    <a:cubicBezTo>
                      <a:pt x="28" y="48"/>
                      <a:pt x="22" y="42"/>
                      <a:pt x="22" y="35"/>
                    </a:cubicBezTo>
                    <a:cubicBezTo>
                      <a:pt x="22" y="28"/>
                      <a:pt x="28" y="22"/>
                      <a:pt x="35" y="22"/>
                    </a:cubicBezTo>
                    <a:cubicBezTo>
                      <a:pt x="42" y="22"/>
                      <a:pt x="48" y="28"/>
                      <a:pt x="48" y="35"/>
                    </a:cubicBezTo>
                    <a:cubicBezTo>
                      <a:pt x="48" y="42"/>
                      <a:pt x="42" y="48"/>
                      <a:pt x="35" y="48"/>
                    </a:cubicBezTo>
                    <a:close/>
                    <a:moveTo>
                      <a:pt x="71" y="4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3" y="28"/>
                      <a:pt x="62" y="26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2"/>
                      <a:pt x="60" y="20"/>
                      <a:pt x="61" y="18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10"/>
                      <a:pt x="48" y="10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4" y="8"/>
                      <a:pt x="42" y="7"/>
                      <a:pt x="42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7"/>
                      <a:pt x="26" y="8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2" y="10"/>
                      <a:pt x="20" y="10"/>
                      <a:pt x="18" y="9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0"/>
                      <a:pt x="10" y="22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7" y="28"/>
                      <a:pt x="5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7" y="42"/>
                      <a:pt x="8" y="44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8"/>
                      <a:pt x="10" y="50"/>
                      <a:pt x="9" y="52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0" y="60"/>
                      <a:pt x="22" y="60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6" y="62"/>
                      <a:pt x="28" y="63"/>
                      <a:pt x="28" y="65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3"/>
                      <a:pt x="44" y="62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8" y="60"/>
                      <a:pt x="50" y="60"/>
                      <a:pt x="52" y="61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0" y="50"/>
                      <a:pt x="60" y="48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2" y="44"/>
                      <a:pt x="63" y="42"/>
                      <a:pt x="65" y="42"/>
                    </a:cubicBez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7C878E"/>
              </a:solidFill>
              <a:ln>
                <a:noFill/>
              </a:ln>
              <a:extLst/>
            </p:spPr>
            <p:txBody>
              <a:bodyPr vert="horz" wrap="square" lIns="99053" tIns="49526" rIns="99053" bIns="49526" numCol="1" anchor="t" anchorCtr="0" compatLnSpc="1">
                <a:prstTxWarp prst="textNoShape">
                  <a:avLst/>
                </a:prstTxWarp>
              </a:bodyPr>
              <a:lstStyle/>
              <a:p>
                <a:pPr defTabSz="804606"/>
                <a:endParaRPr lang="bg-BG" sz="1700">
                  <a:solidFill>
                    <a:srgbClr val="44546A"/>
                  </a:solidFill>
                </a:endParaRPr>
              </a:p>
            </p:txBody>
          </p:sp>
          <p:sp>
            <p:nvSpPr>
              <p:cNvPr id="57" name="Oval 22"/>
              <p:cNvSpPr/>
              <p:nvPr/>
            </p:nvSpPr>
            <p:spPr>
              <a:xfrm>
                <a:off x="3284124" y="4965877"/>
                <a:ext cx="380997" cy="377673"/>
              </a:xfrm>
              <a:prstGeom prst="ellipse">
                <a:avLst/>
              </a:prstGeom>
              <a:solidFill>
                <a:srgbClr val="FF800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7" rIns="91433" bIns="45717" rtlCol="0" anchor="ctr"/>
              <a:lstStyle/>
              <a:p>
                <a:pPr algn="ctr" defTabSz="804606"/>
                <a:endParaRPr lang="bg-BG" sz="10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24197" y="5002982"/>
                <a:ext cx="291519" cy="306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" name="Picture 7" descr="C:\Users\Larinson\Desktop\Logo_Grey-01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5447">
              <a:off x="2902017" y="5139243"/>
              <a:ext cx="302712" cy="3233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4" descr="D:\загрузки 2\векторы шаблоны\рррррррр\125354-industrial-processes\png\factory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9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298" y="4927675"/>
              <a:ext cx="950881" cy="950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454" y="5650052"/>
              <a:ext cx="383401" cy="352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79223" y="5689028"/>
              <a:ext cx="159196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4606"/>
              <a:r>
                <a:rPr lang="ru-RU" sz="1400" dirty="0" smtClean="0">
                  <a:solidFill>
                    <a:srgbClr val="233B89"/>
                  </a:solidFill>
                </a:rPr>
                <a:t>Высокое качество</a:t>
              </a:r>
            </a:p>
            <a:p>
              <a:pPr defTabSz="804606"/>
              <a:r>
                <a:rPr lang="ru-RU" sz="1400" dirty="0" smtClean="0">
                  <a:solidFill>
                    <a:srgbClr val="233B89"/>
                  </a:solidFill>
                </a:rPr>
                <a:t>выпускаемой </a:t>
              </a:r>
            </a:p>
            <a:p>
              <a:pPr defTabSz="804606"/>
              <a:r>
                <a:rPr lang="ru-RU" sz="1400" dirty="0" smtClean="0">
                  <a:solidFill>
                    <a:srgbClr val="233B89"/>
                  </a:solidFill>
                </a:rPr>
                <a:t>продукции</a:t>
              </a:r>
              <a:endParaRPr lang="ru-RU" sz="1400" dirty="0">
                <a:solidFill>
                  <a:srgbClr val="233B89"/>
                </a:solidFill>
              </a:endParaRPr>
            </a:p>
          </p:txBody>
        </p:sp>
      </p:grpSp>
      <p:pic>
        <p:nvPicPr>
          <p:cNvPr id="70" name="Picture 8" descr="D:\загрузки 2\векторы шаблоны\157555-industry-icon-collection\industrial-robot-13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6869" y="5355186"/>
            <a:ext cx="898683" cy="810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6281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-330" t="-1163" r="16287" b="53278"/>
          <a:stretch/>
        </p:blipFill>
        <p:spPr>
          <a:xfrm>
            <a:off x="-36512" y="-171400"/>
            <a:ext cx="9289032" cy="7056784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289425" y="0"/>
            <a:ext cx="1927225" cy="6884988"/>
          </a:xfrm>
          <a:prstGeom prst="rect">
            <a:avLst/>
          </a:prstGeom>
          <a:solidFill>
            <a:srgbClr val="FF6565">
              <a:alpha val="9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174875" y="0"/>
            <a:ext cx="1925638" cy="6884988"/>
          </a:xfrm>
          <a:prstGeom prst="rect">
            <a:avLst/>
          </a:prstGeom>
          <a:solidFill>
            <a:srgbClr val="0070C0">
              <a:alpha val="9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79388" y="0"/>
            <a:ext cx="1800225" cy="6884988"/>
          </a:xfrm>
          <a:prstGeom prst="rect">
            <a:avLst/>
          </a:prstGeom>
          <a:solidFill>
            <a:srgbClr val="F6841F">
              <a:alpha val="9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7143769" y="2428869"/>
            <a:ext cx="2108182" cy="1789120"/>
          </a:xfrm>
          <a:prstGeom prst="rect">
            <a:avLst/>
          </a:prstGeom>
          <a:solidFill>
            <a:srgbClr val="F6841F">
              <a:alpha val="90195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233B89"/>
                </a:solidFill>
                <a:latin typeface="+mn-lt"/>
              </a:rPr>
              <a:t>СИСТЕМА УПРАВЛЕНИЯ </a:t>
            </a:r>
            <a:br>
              <a:rPr lang="ru-RU" sz="1600" b="1" dirty="0">
                <a:solidFill>
                  <a:srgbClr val="233B89"/>
                </a:solidFill>
                <a:latin typeface="+mn-lt"/>
              </a:rPr>
            </a:br>
            <a:r>
              <a:rPr lang="ru-RU" sz="1600" b="1" dirty="0">
                <a:solidFill>
                  <a:srgbClr val="233B89"/>
                </a:solidFill>
                <a:latin typeface="+mn-lt"/>
              </a:rPr>
              <a:t>НОРМАТИВНО-ТЕХНИЧЕСКОЙ </a:t>
            </a:r>
          </a:p>
          <a:p>
            <a:pPr algn="ctr"/>
            <a:r>
              <a:rPr lang="ru-RU" sz="1600" b="1" dirty="0">
                <a:solidFill>
                  <a:srgbClr val="233B89"/>
                </a:solidFill>
                <a:latin typeface="+mn-lt"/>
              </a:rPr>
              <a:t>ДОКУМЕНТАЦИЕЙ </a:t>
            </a:r>
          </a:p>
          <a:p>
            <a:pPr algn="ctr"/>
            <a:r>
              <a:rPr lang="ru-RU" sz="1600" b="1" dirty="0">
                <a:solidFill>
                  <a:srgbClr val="233B89"/>
                </a:solidFill>
                <a:latin typeface="+mn-lt"/>
              </a:rPr>
              <a:t>НА ПРЕДПРИЯТИИ</a:t>
            </a:r>
          </a:p>
        </p:txBody>
      </p:sp>
      <p:sp>
        <p:nvSpPr>
          <p:cNvPr id="4103" name="Прямоугольник 2"/>
          <p:cNvSpPr>
            <a:spLocks noChangeArrowheads="1"/>
          </p:cNvSpPr>
          <p:nvPr/>
        </p:nvSpPr>
        <p:spPr bwMode="auto">
          <a:xfrm>
            <a:off x="233363" y="1844675"/>
            <a:ext cx="1801812" cy="1439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Полный систематизированный фонд нормативно-технической документации с постоянной актуализацией</a:t>
            </a:r>
          </a:p>
        </p:txBody>
      </p:sp>
      <p:sp>
        <p:nvSpPr>
          <p:cNvPr id="11272" name="Прямоугольник 5"/>
          <p:cNvSpPr>
            <a:spLocks noChangeArrowheads="1"/>
          </p:cNvSpPr>
          <p:nvPr/>
        </p:nvSpPr>
        <p:spPr bwMode="auto">
          <a:xfrm>
            <a:off x="219075" y="3573463"/>
            <a:ext cx="1801813" cy="14398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rgbClr val="F2F2F2"/>
                </a:solidFill>
                <a:latin typeface="Calibri" pitchFamily="34" charset="0"/>
              </a:rPr>
              <a:t>Международные </a:t>
            </a:r>
          </a:p>
          <a:p>
            <a:r>
              <a:rPr lang="ru-RU" sz="1200" dirty="0">
                <a:solidFill>
                  <a:srgbClr val="F2F2F2"/>
                </a:solidFill>
                <a:latin typeface="Calibri" pitchFamily="34" charset="0"/>
              </a:rPr>
              <a:t>Стандарты.</a:t>
            </a:r>
          </a:p>
          <a:p>
            <a:r>
              <a:rPr lang="ru-RU" sz="1200" dirty="0">
                <a:solidFill>
                  <a:srgbClr val="F2F2F2"/>
                </a:solidFill>
                <a:latin typeface="Calibri" pitchFamily="34" charset="0"/>
              </a:rPr>
              <a:t>Возможность заказать любой международный или зарубежный стандарт</a:t>
            </a:r>
          </a:p>
        </p:txBody>
      </p:sp>
      <p:sp>
        <p:nvSpPr>
          <p:cNvPr id="4105" name="Прямоугольник 6"/>
          <p:cNvSpPr>
            <a:spLocks noChangeArrowheads="1"/>
          </p:cNvSpPr>
          <p:nvPr/>
        </p:nvSpPr>
        <p:spPr bwMode="auto">
          <a:xfrm>
            <a:off x="174625" y="5089525"/>
            <a:ext cx="1773238" cy="14351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Инструмент для ведения и хранения базы внутренних документов предприятия</a:t>
            </a:r>
          </a:p>
        </p:txBody>
      </p:sp>
      <p:sp>
        <p:nvSpPr>
          <p:cNvPr id="4106" name="Прямоугольник 7"/>
          <p:cNvSpPr>
            <a:spLocks noChangeArrowheads="1"/>
          </p:cNvSpPr>
          <p:nvPr/>
        </p:nvSpPr>
        <p:spPr bwMode="auto">
          <a:xfrm>
            <a:off x="2163763" y="2238375"/>
            <a:ext cx="1943100" cy="1441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Интеграция с используемыми на предприятии системами (САПР, САП, управления справочными данными и т.д.)</a:t>
            </a:r>
          </a:p>
        </p:txBody>
      </p:sp>
      <p:sp>
        <p:nvSpPr>
          <p:cNvPr id="4107" name="Прямоугольник 9"/>
          <p:cNvSpPr>
            <a:spLocks noChangeArrowheads="1"/>
          </p:cNvSpPr>
          <p:nvPr/>
        </p:nvSpPr>
        <p:spPr bwMode="auto">
          <a:xfrm>
            <a:off x="2157413" y="4087813"/>
            <a:ext cx="1943100" cy="14398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Профессиональные информационные и аналитические сервисы для работы с документацией</a:t>
            </a:r>
          </a:p>
        </p:txBody>
      </p:sp>
      <p:sp>
        <p:nvSpPr>
          <p:cNvPr id="4108" name="Прямоугольник 7"/>
          <p:cNvSpPr>
            <a:spLocks noChangeArrowheads="1"/>
          </p:cNvSpPr>
          <p:nvPr/>
        </p:nvSpPr>
        <p:spPr bwMode="auto">
          <a:xfrm>
            <a:off x="4294188" y="1916113"/>
            <a:ext cx="1943100" cy="1441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Внедрение</a:t>
            </a:r>
          </a:p>
        </p:txBody>
      </p:sp>
      <p:sp>
        <p:nvSpPr>
          <p:cNvPr id="4109" name="Прямоугольник 7"/>
          <p:cNvSpPr>
            <a:spLocks noChangeArrowheads="1"/>
          </p:cNvSpPr>
          <p:nvPr/>
        </p:nvSpPr>
        <p:spPr bwMode="auto">
          <a:xfrm>
            <a:off x="4294188" y="3573463"/>
            <a:ext cx="1943100" cy="14398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Обучение</a:t>
            </a:r>
          </a:p>
        </p:txBody>
      </p:sp>
      <p:sp>
        <p:nvSpPr>
          <p:cNvPr id="4110" name="Прямоугольник 7"/>
          <p:cNvSpPr>
            <a:spLocks noChangeArrowheads="1"/>
          </p:cNvSpPr>
          <p:nvPr/>
        </p:nvSpPr>
        <p:spPr bwMode="auto">
          <a:xfrm>
            <a:off x="4294188" y="5084763"/>
            <a:ext cx="1943100" cy="1441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Поддержка</a:t>
            </a:r>
          </a:p>
        </p:txBody>
      </p:sp>
      <p:cxnSp>
        <p:nvCxnSpPr>
          <p:cNvPr id="11279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49238" y="1700213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0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49238" y="3429000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1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7000875" y="5715000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268538" y="1700213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3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435475" y="1700213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4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298700" y="3789363"/>
            <a:ext cx="16621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5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422775" y="4941888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286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422775" y="3429000"/>
            <a:ext cx="16605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11287" name="Рисунок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530225"/>
            <a:ext cx="228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Рисунок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525463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Рисунок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531813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TextBox 27"/>
          <p:cNvSpPr txBox="1">
            <a:spLocks noChangeArrowheads="1"/>
          </p:cNvSpPr>
          <p:nvPr/>
        </p:nvSpPr>
        <p:spPr bwMode="auto">
          <a:xfrm>
            <a:off x="179388" y="1052513"/>
            <a:ext cx="1809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ИНФОРМАЦИОННЫЙ ФОНД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123" name="TextBox 28"/>
          <p:cNvSpPr txBox="1">
            <a:spLocks noChangeArrowheads="1"/>
          </p:cNvSpPr>
          <p:nvPr/>
        </p:nvSpPr>
        <p:spPr bwMode="auto">
          <a:xfrm>
            <a:off x="2409825" y="1052513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ИНСТРУМЕНТЫ ДЛЯ РАБОТЫ С ИНФОРМАЦИЕЙ</a:t>
            </a:r>
          </a:p>
        </p:txBody>
      </p:sp>
      <p:sp>
        <p:nvSpPr>
          <p:cNvPr id="4124" name="TextBox 29"/>
          <p:cNvSpPr txBox="1">
            <a:spLocks noChangeArrowheads="1"/>
          </p:cNvSpPr>
          <p:nvPr/>
        </p:nvSpPr>
        <p:spPr bwMode="auto">
          <a:xfrm>
            <a:off x="4435475" y="1052513"/>
            <a:ext cx="164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КОМПЛЕКСНОЕ СОПРОВОЖДЕНИЕ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343650" y="1538288"/>
            <a:ext cx="768350" cy="387985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  <a:alpha val="99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704672" y="121"/>
            <a:ext cx="474655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1" t="14075" b="16609"/>
          <a:stretch/>
        </p:blipFill>
        <p:spPr bwMode="auto">
          <a:xfrm>
            <a:off x="0" y="-9611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361160" y="1132155"/>
            <a:ext cx="7379192" cy="3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94" tIns="53576" rIns="89294" bIns="53576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2813" eaLnBrk="1" hangingPunct="1"/>
            <a:r>
              <a:rPr lang="ru-RU" sz="1400" b="1" kern="0" dirty="0" smtClean="0">
                <a:solidFill>
                  <a:srgbClr val="233B89"/>
                </a:solidFill>
                <a:latin typeface="+mn-lt"/>
                <a:cs typeface="Arial" pitchFamily="34" charset="0"/>
                <a:sym typeface="Arial" charset="0"/>
              </a:rPr>
              <a:t>НАШИ ПОСТАВЩИКИ МЕЖДУНАРОДНЫХ И ЗАРУБЕЖНЫХ СТАНДАРТОВ:</a:t>
            </a:r>
            <a:r>
              <a:rPr lang="ru-RU" sz="1400" b="1" kern="0" dirty="0" smtClean="0">
                <a:solidFill>
                  <a:srgbClr val="233B89"/>
                </a:solidFill>
                <a:latin typeface="+mn-lt"/>
                <a:cs typeface="Arial" charset="0"/>
                <a:sym typeface="Arial" charset="0"/>
              </a:rPr>
              <a:t/>
            </a:r>
            <a:br>
              <a:rPr lang="ru-RU" sz="1400" b="1" kern="0" dirty="0" smtClean="0">
                <a:solidFill>
                  <a:srgbClr val="233B89"/>
                </a:solidFill>
                <a:latin typeface="+mn-lt"/>
                <a:cs typeface="Arial" charset="0"/>
                <a:sym typeface="Arial" charset="0"/>
              </a:rPr>
            </a:br>
            <a:endParaRPr lang="ru-RU" sz="1400" kern="0" dirty="0" smtClean="0">
              <a:solidFill>
                <a:srgbClr val="233B89"/>
              </a:solidFill>
              <a:latin typeface="+mn-lt"/>
            </a:endParaRPr>
          </a:p>
        </p:txBody>
      </p:sp>
      <p:pic>
        <p:nvPicPr>
          <p:cNvPr id="2050" name="Picture 2" descr="https://yt3.ggpht.com/-CPQL7xvqlwk/AAAAAAAAAAI/AAAAAAAAAAA/a6GzT7ZRiAE/s900-c-k-no-rj-c0xffffff/photo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09" y="177281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4326" y="1906960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33B89"/>
                </a:solidFill>
              </a:rPr>
              <a:t>SAI </a:t>
            </a:r>
            <a:r>
              <a:rPr lang="en-US" sz="1400" b="1" dirty="0" smtClean="0">
                <a:solidFill>
                  <a:srgbClr val="233B89"/>
                </a:solidFill>
              </a:rPr>
              <a:t>GLOBAL</a:t>
            </a:r>
            <a:endParaRPr lang="ru-RU" sz="1400" b="1" dirty="0">
              <a:solidFill>
                <a:srgbClr val="233B89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71209" y="2428868"/>
            <a:ext cx="7933463" cy="3232380"/>
            <a:chOff x="771209" y="2708920"/>
            <a:chExt cx="7933463" cy="309634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822343" y="3127608"/>
              <a:ext cx="588232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rgbClr val="233B89"/>
                  </a:solidFill>
                </a:rPr>
                <a:t>ASTM International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;</a:t>
              </a:r>
              <a:endParaRPr lang="en-US" sz="1400" b="1" dirty="0" smtClean="0">
                <a:solidFill>
                  <a:srgbClr val="233B89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rgbClr val="233B89"/>
                  </a:solidFill>
                </a:rPr>
                <a:t>ASME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rgbClr val="233B89"/>
                  </a:solidFill>
                </a:rPr>
                <a:t>API 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(Американский институт нефти);</a:t>
              </a:r>
              <a:endParaRPr lang="en-US" sz="1400" b="1" dirty="0" smtClean="0">
                <a:solidFill>
                  <a:srgbClr val="233B89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rgbClr val="233B89"/>
                  </a:solidFill>
                </a:rPr>
                <a:t>SAE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 </a:t>
              </a:r>
              <a:r>
                <a:rPr lang="en-US" sz="1400" b="1" dirty="0" smtClean="0">
                  <a:solidFill>
                    <a:srgbClr val="233B89"/>
                  </a:solidFill>
                </a:rPr>
                <a:t>International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Институт стандартов Австрии </a:t>
              </a:r>
              <a:r>
                <a:rPr lang="en-US" sz="1400" b="1" dirty="0" smtClean="0">
                  <a:solidFill>
                    <a:srgbClr val="233B89"/>
                  </a:solidFill>
                </a:rPr>
                <a:t>ONORM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 – </a:t>
              </a:r>
              <a:r>
                <a:rPr lang="en-US" sz="1400" b="1" dirty="0" smtClean="0">
                  <a:solidFill>
                    <a:srgbClr val="233B89"/>
                  </a:solidFill>
                </a:rPr>
                <a:t>Austrian Standards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Институт стандартов Венгрии;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Институт стандартов Финляндии;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rgbClr val="233B89"/>
                  </a:solidFill>
                </a:rPr>
                <a:t>SAC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 – Администрация по стандартизации КНР;</a:t>
              </a:r>
              <a:endParaRPr lang="en-US" sz="1400" b="1" dirty="0" smtClean="0">
                <a:solidFill>
                  <a:srgbClr val="233B89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Китайский национальный институт стандартизации </a:t>
              </a:r>
              <a:r>
                <a:rPr lang="en-US" sz="1400" b="1" dirty="0" smtClean="0">
                  <a:solidFill>
                    <a:srgbClr val="233B89"/>
                  </a:solidFill>
                </a:rPr>
                <a:t>CNIS</a:t>
              </a:r>
              <a:r>
                <a:rPr lang="ru-RU" sz="1400" b="1" dirty="0" smtClean="0">
                  <a:solidFill>
                    <a:srgbClr val="233B89"/>
                  </a:solidFill>
                </a:rPr>
                <a:t>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Институт стандартизации Вьетнама;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rgbClr val="233B89"/>
                  </a:solidFill>
                </a:rPr>
                <a:t>Бюро стандартизации Индии;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b="1" i="1" dirty="0" smtClean="0">
                  <a:solidFill>
                    <a:srgbClr val="233B89"/>
                  </a:solidFill>
                </a:rPr>
                <a:t>и другие зарубежные </a:t>
              </a:r>
              <a:r>
                <a:rPr lang="ru-RU" sz="1400" b="1" i="1" dirty="0" smtClean="0">
                  <a:solidFill>
                    <a:srgbClr val="233B89"/>
                  </a:solidFill>
                </a:rPr>
                <a:t>разработчики</a:t>
              </a:r>
              <a:endParaRPr lang="ru-RU" sz="1400" i="1" dirty="0">
                <a:solidFill>
                  <a:srgbClr val="233B89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729570" y="2708920"/>
              <a:ext cx="16984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233B89"/>
                  </a:solidFill>
                </a:rPr>
                <a:t>РАЗРАБОТЧИКИ</a:t>
              </a:r>
              <a:r>
                <a:rPr lang="en-US" sz="1400" b="1" dirty="0" smtClean="0">
                  <a:solidFill>
                    <a:srgbClr val="233B89"/>
                  </a:solidFill>
                </a:rPr>
                <a:t>:</a:t>
              </a:r>
              <a:endParaRPr lang="ru-RU" dirty="0">
                <a:solidFill>
                  <a:srgbClr val="233B89"/>
                </a:solidFill>
              </a:endParaRPr>
            </a:p>
          </p:txBody>
        </p:sp>
        <p:grpSp>
          <p:nvGrpSpPr>
            <p:cNvPr id="5" name="Группа 3"/>
            <p:cNvGrpSpPr/>
            <p:nvPr/>
          </p:nvGrpSpPr>
          <p:grpSpPr>
            <a:xfrm>
              <a:off x="771209" y="2786332"/>
              <a:ext cx="1875260" cy="2950031"/>
              <a:chOff x="6486574" y="2282107"/>
              <a:chExt cx="1875260" cy="2950031"/>
            </a:xfrm>
          </p:grpSpPr>
          <p:pic>
            <p:nvPicPr>
              <p:cNvPr id="11" name="Picture 2" descr="D:\СУНТД\Насте СУНТД\st-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45" y="2870654"/>
                <a:ext cx="613932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2" name="Picture 4" descr="D:\СУНТД\Насте СУНТД\st-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9402" y="4643591"/>
                <a:ext cx="613932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3" name="Picture 5" descr="D:\СУНТД\Насте СУНТД\st-3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9386" y="4047748"/>
                <a:ext cx="618136" cy="595843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5" name="Picture 6" descr="D:\СУНТД\Насте СУНТД\st-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877" y="3459201"/>
                <a:ext cx="634957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6" name="Picture 7" descr="D:\СУНТД\Насте СУНТД\st-5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7902" y="4643590"/>
                <a:ext cx="613932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7" name="Picture 8" descr="D:\СУНТД\Насте СУНТД\st-6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436" t="962" r="12436" b="-962"/>
              <a:stretch/>
            </p:blipFill>
            <p:spPr bwMode="auto">
              <a:xfrm>
                <a:off x="6486574" y="3457581"/>
                <a:ext cx="636884" cy="59016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8" name="Picture 9" descr="D:\СУНТД\Насте СУНТД\st-7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6574" y="2282107"/>
                <a:ext cx="613932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  <p:pic>
            <p:nvPicPr>
              <p:cNvPr id="19" name="Picture 10" descr="D:\СУНТД\Насте СУНТД\st-8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877" y="2282107"/>
                <a:ext cx="613932" cy="588547"/>
              </a:xfrm>
              <a:prstGeom prst="rect">
                <a:avLst/>
              </a:prstGeom>
              <a:solidFill>
                <a:srgbClr val="FF8001"/>
              </a:solidFill>
            </p:spPr>
          </p:pic>
        </p:grpSp>
      </p:grpSp>
      <p:sp>
        <p:nvSpPr>
          <p:cNvPr id="21" name="Прямоугольник 20"/>
          <p:cNvSpPr/>
          <p:nvPr/>
        </p:nvSpPr>
        <p:spPr>
          <a:xfrm>
            <a:off x="1357290" y="6000768"/>
            <a:ext cx="6325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33B89"/>
                </a:solidFill>
                <a:cs typeface="Arial" charset="0"/>
              </a:rPr>
              <a:t>БОЛЕЕ 1 800 000 ЗАРУБЕЖНЫХ И МЕЖДУНАРОДНЫХ СТАНДАРТОВ </a:t>
            </a:r>
            <a:endParaRPr lang="ru-RU" sz="1400" b="1" dirty="0" smtClean="0">
              <a:solidFill>
                <a:srgbClr val="233B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33B89"/>
                </a:solidFill>
                <a:cs typeface="Arial" charset="0"/>
              </a:rPr>
              <a:t>ОТ </a:t>
            </a:r>
            <a:r>
              <a:rPr lang="ru-RU" sz="1400" b="1" dirty="0">
                <a:solidFill>
                  <a:srgbClr val="233B89"/>
                </a:solidFill>
                <a:cs typeface="Arial" charset="0"/>
              </a:rPr>
              <a:t>460 ОРГАНИЗАЦИЙ-РАЗРАБОТЧИКОВ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5400694" y="657183"/>
            <a:ext cx="3926379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FF8001"/>
                </a:solidFill>
                <a:latin typeface="+mn-lt"/>
              </a:rPr>
              <a:t>ПРОФЕССИОНАЛЬНЫЕ РЕШЕНИЯ</a:t>
            </a:r>
            <a:endParaRPr lang="bg-BG" sz="1400" b="1" dirty="0">
              <a:solidFill>
                <a:srgbClr val="FF800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7048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00063" y="2357438"/>
            <a:ext cx="7772400" cy="1500187"/>
          </a:xfrm>
        </p:spPr>
        <p:txBody>
          <a:bodyPr lIns="89294" tIns="53576" rIns="89294" bIns="53576" anchor="b"/>
          <a:lstStyle/>
          <a:p>
            <a:pPr eaLnBrk="1" hangingPunct="1"/>
            <a:endParaRPr lang="ru-RU" altLang="ru-RU" smtClean="0"/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714375" y="355600"/>
            <a:ext cx="7772400" cy="1363663"/>
            <a:chOff x="0" y="0"/>
            <a:chExt cx="871" cy="153"/>
          </a:xfrm>
        </p:grpSpPr>
        <p:sp>
          <p:nvSpPr>
            <p:cNvPr id="6149" name="AutoShape 3"/>
            <p:cNvSpPr>
              <a:spLocks/>
            </p:cNvSpPr>
            <p:nvPr/>
          </p:nvSpPr>
          <p:spPr bwMode="auto">
            <a:xfrm>
              <a:off x="0" y="0"/>
              <a:ext cx="871" cy="153"/>
            </a:xfrm>
            <a:prstGeom prst="roundRect">
              <a:avLst>
                <a:gd name="adj" fmla="val 11718"/>
              </a:avLst>
            </a:prstGeom>
            <a:solidFill>
              <a:srgbClr val="000000">
                <a:alpha val="0"/>
              </a:srgbClr>
            </a:solidFill>
            <a:ln w="54185">
              <a:solidFill>
                <a:srgbClr val="253E5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altLang="ru-RU"/>
            </a:p>
          </p:txBody>
        </p:sp>
        <p:sp>
          <p:nvSpPr>
            <p:cNvPr id="8198" name="Rectangle 4"/>
            <p:cNvSpPr>
              <a:spLocks/>
            </p:cNvSpPr>
            <p:nvPr/>
          </p:nvSpPr>
          <p:spPr bwMode="auto">
            <a:xfrm>
              <a:off x="6" y="9"/>
              <a:ext cx="857" cy="119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7000" tIns="76200" rIns="127000" bIns="76200" anchor="ctr"/>
            <a:lstStyle/>
            <a:p>
              <a:pPr algn="ctr" defTabSz="912813">
                <a:defRPr/>
              </a:pPr>
              <a:r>
                <a:rPr lang="ru-RU" altLang="ru-RU" sz="2500" b="1" dirty="0">
                  <a:solidFill>
                    <a:srgbClr val="E46C0A"/>
                  </a:solidFill>
                  <a:cs typeface="Arial" pitchFamily="34" charset="0"/>
                  <a:sym typeface="Arial" pitchFamily="34" charset="0"/>
                </a:rPr>
                <a:t>          </a:t>
              </a:r>
              <a:endParaRPr lang="en-US" altLang="ru-RU" sz="2200" b="1" dirty="0">
                <a:cs typeface="Times New Roman" pitchFamily="18" charset="0"/>
              </a:endParaRPr>
            </a:p>
            <a:p>
              <a:pPr algn="ctr" defTabSz="912813">
                <a:defRPr/>
              </a:pPr>
              <a:r>
                <a:rPr lang="ru-RU" altLang="ru-RU" b="1" dirty="0">
                  <a:solidFill>
                    <a:srgbClr val="F47B20"/>
                  </a:solidFill>
                  <a:latin typeface="+mn-lt"/>
                  <a:cs typeface="Times New Roman" pitchFamily="18" charset="0"/>
                  <a:sym typeface="Arial" pitchFamily="34" charset="0"/>
                </a:rPr>
                <a:t>ТЕХЭКСПЕРТ</a:t>
              </a:r>
              <a:r>
                <a:rPr lang="ru-RU" altLang="ru-RU" b="1" dirty="0">
                  <a:solidFill>
                    <a:srgbClr val="00446A"/>
                  </a:solidFill>
                  <a:latin typeface="+mn-lt"/>
                  <a:cs typeface="Times New Roman" pitchFamily="18" charset="0"/>
                  <a:sym typeface="Arial" pitchFamily="34" charset="0"/>
                </a:rPr>
                <a:t> </a:t>
              </a:r>
              <a:r>
                <a:rPr lang="ru-RU" altLang="ru-RU" b="1" dirty="0">
                  <a:solidFill>
                    <a:srgbClr val="233B89"/>
                  </a:solidFill>
                  <a:latin typeface="+mn-lt"/>
                  <a:cs typeface="Times New Roman" pitchFamily="18" charset="0"/>
                  <a:sym typeface="Arial" pitchFamily="34" charset="0"/>
                </a:rPr>
                <a:t>– ЛИДЕР В ОБЛАСТИ ОБЕСПЕЧЕНИЯ ПРЕДПРИЯТИЙ РОССИИ ИНФОРМАЦИЕЙ О ТЕХНИЧЕСКОМ РЕГУЛИРОВАНИИ И СТАНДАРТИЗАЦИИ</a:t>
              </a:r>
              <a:endParaRPr lang="ru-RU" altLang="ru-RU" dirty="0">
                <a:solidFill>
                  <a:srgbClr val="233B89"/>
                </a:solidFill>
                <a:latin typeface="+mn-lt"/>
                <a:cs typeface="Times New Roman" pitchFamily="18" charset="0"/>
              </a:endParaRPr>
            </a:p>
          </p:txBody>
        </p:sp>
      </p:grpSp>
      <p:pic>
        <p:nvPicPr>
          <p:cNvPr id="6148" name="Picture 2" descr="D:\Мои документы\семинары, конференции, командировки\Роснефть\Роснефть_семинар с ASTM_11 апреля 2016_Москва\LOGOS_up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4563"/>
            <a:ext cx="87995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10090</TotalTime>
  <Words>581</Words>
  <Application>Microsoft Office PowerPoint</Application>
  <PresentationFormat>Экран (4:3)</PresentationFormat>
  <Paragraphs>129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ＭＳ Ｐゴシック</vt:lpstr>
      <vt:lpstr>Оформление по умолчанию</vt:lpstr>
      <vt:lpstr>Эффективное использование зарубежных и международных стандартов предприятиями различных отраслей</vt:lpstr>
      <vt:lpstr>КОНСОРЦИУМ «КОДЕКС»  основан в 1991 году </vt:lpstr>
      <vt:lpstr>Слайд 3</vt:lpstr>
      <vt:lpstr>КАК СОЗДАЮТСЯ СИСТЕМЫ </vt:lpstr>
      <vt:lpstr>Слайд 5</vt:lpstr>
      <vt:lpstr>Слайд 6</vt:lpstr>
      <vt:lpstr>Слайд 7</vt:lpstr>
      <vt:lpstr>Слайд 8</vt:lpstr>
      <vt:lpstr>Слайд 9</vt:lpstr>
      <vt:lpstr>Слайд 10</vt:lpstr>
      <vt:lpstr>Картотека зарубежных и международных стандартов</vt:lpstr>
      <vt:lpstr>Информационная сеть «Техэксперт» -  перевод технической и технологической зарубежной документации</vt:lpstr>
      <vt:lpstr>Слайд 13</vt:lpstr>
      <vt:lpstr>Слайд 14</vt:lpstr>
      <vt:lpstr>     Спасибо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продаж зарубежных и международных стандартов</dc:title>
  <dc:creator>uax</dc:creator>
  <cp:lastModifiedBy>Olga Denisova</cp:lastModifiedBy>
  <cp:revision>348</cp:revision>
  <dcterms:created xsi:type="dcterms:W3CDTF">2012-07-25T08:34:36Z</dcterms:created>
  <dcterms:modified xsi:type="dcterms:W3CDTF">2017-05-16T18:22:36Z</dcterms:modified>
</cp:coreProperties>
</file>