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01A"/>
    <a:srgbClr val="1F3C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1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-14 ФЕВРАЛЯ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3205DFC-049B-6218-CFA9-8CDA6AB7DC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23F456E-1E32-7000-C3AD-57C95A906F15}"/>
              </a:ext>
            </a:extLst>
          </p:cNvPr>
          <p:cNvSpPr txBox="1"/>
          <p:nvPr userDrawn="1"/>
        </p:nvSpPr>
        <p:spPr>
          <a:xfrm>
            <a:off x="2556388" y="172946"/>
            <a:ext cx="48237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E8501A"/>
                </a:solidFill>
                <a:latin typeface="Bliss Pro" panose="02000506050000020004" pitchFamily="50" charset="0"/>
              </a:rPr>
              <a:t>Юбилейная конференция в рамках Недели «</a:t>
            </a:r>
            <a:r>
              <a:rPr lang="ru-RU" sz="1400" b="1" dirty="0" err="1">
                <a:solidFill>
                  <a:srgbClr val="E8501A"/>
                </a:solidFill>
                <a:latin typeface="Bliss Pro" panose="02000506050000020004" pitchFamily="50" charset="0"/>
              </a:rPr>
              <a:t>Техэксперт</a:t>
            </a:r>
            <a:r>
              <a:rPr lang="ru-RU" sz="1400" b="1" dirty="0">
                <a:solidFill>
                  <a:srgbClr val="E8501A"/>
                </a:solidFill>
                <a:latin typeface="Bliss Pro" panose="02000506050000020004" pitchFamily="50" charset="0"/>
              </a:rPr>
              <a:t>» «Современная промышленность: актуальные изменения </a:t>
            </a:r>
          </a:p>
          <a:p>
            <a:r>
              <a:rPr lang="ru-RU" sz="1400" b="1" dirty="0">
                <a:solidFill>
                  <a:srgbClr val="E8501A"/>
                </a:solidFill>
                <a:latin typeface="Bliss Pro" panose="02000506050000020004" pitchFamily="50" charset="0"/>
              </a:rPr>
              <a:t>законодательства — 2025 и будущие тренды»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1A90FC-F65E-B425-ED57-DBDA67A7CD08}"/>
              </a:ext>
            </a:extLst>
          </p:cNvPr>
          <p:cNvSpPr txBox="1"/>
          <p:nvPr userDrawn="1"/>
        </p:nvSpPr>
        <p:spPr>
          <a:xfrm>
            <a:off x="2588555" y="876109"/>
            <a:ext cx="18861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rgbClr val="1F3C87"/>
                </a:solidFill>
                <a:latin typeface="Bliss Pro" panose="02000506050000020004" pitchFamily="50" charset="0"/>
              </a:rPr>
              <a:t>10 – 14 февраля 2025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2CC5787-BD3E-BA9B-6A3D-CEE7E6A502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363" y="913671"/>
            <a:ext cx="877826" cy="25908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BE2CA9F-AF0F-D5D3-0FCD-22FC3C15E1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44" y="214692"/>
            <a:ext cx="1789180" cy="66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42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-27 ФЕВРАЛЯ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3205DFC-049B-6218-CFA9-8CDA6AB7DC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23F456E-1E32-7000-C3AD-57C95A906F15}"/>
              </a:ext>
            </a:extLst>
          </p:cNvPr>
          <p:cNvSpPr txBox="1"/>
          <p:nvPr userDrawn="1"/>
        </p:nvSpPr>
        <p:spPr>
          <a:xfrm>
            <a:off x="2556388" y="172946"/>
            <a:ext cx="48237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E8501A"/>
                </a:solidFill>
                <a:latin typeface="Bliss Pro" panose="02000506050000020004" pitchFamily="50" charset="0"/>
              </a:rPr>
              <a:t>Юбилейная конференция в рамках Недели «</a:t>
            </a:r>
            <a:r>
              <a:rPr lang="ru-RU" sz="1400" b="1" dirty="0" err="1">
                <a:solidFill>
                  <a:srgbClr val="E8501A"/>
                </a:solidFill>
                <a:latin typeface="Bliss Pro" panose="02000506050000020004" pitchFamily="50" charset="0"/>
              </a:rPr>
              <a:t>Техэксперт</a:t>
            </a:r>
            <a:r>
              <a:rPr lang="ru-RU" sz="1400" b="1" dirty="0">
                <a:solidFill>
                  <a:srgbClr val="E8501A"/>
                </a:solidFill>
                <a:latin typeface="Bliss Pro" panose="02000506050000020004" pitchFamily="50" charset="0"/>
              </a:rPr>
              <a:t>» «Современная промышленность: актуальные изменения </a:t>
            </a:r>
          </a:p>
          <a:p>
            <a:r>
              <a:rPr lang="ru-RU" sz="1400" b="1" dirty="0">
                <a:solidFill>
                  <a:srgbClr val="E8501A"/>
                </a:solidFill>
                <a:latin typeface="Bliss Pro" panose="02000506050000020004" pitchFamily="50" charset="0"/>
              </a:rPr>
              <a:t>законодательства — 2025 и будущие тренды»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1A90FC-F65E-B425-ED57-DBDA67A7CD08}"/>
              </a:ext>
            </a:extLst>
          </p:cNvPr>
          <p:cNvSpPr txBox="1"/>
          <p:nvPr userDrawn="1"/>
        </p:nvSpPr>
        <p:spPr>
          <a:xfrm>
            <a:off x="2588555" y="876109"/>
            <a:ext cx="18861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rgbClr val="1F3C87"/>
                </a:solidFill>
                <a:latin typeface="Bliss Pro" panose="02000506050000020004" pitchFamily="50" charset="0"/>
              </a:rPr>
              <a:t>25 – 27 февраля 2025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2CC5787-BD3E-BA9B-6A3D-CEE7E6A502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363" y="913671"/>
            <a:ext cx="877826" cy="25908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BE2CA9F-AF0F-D5D3-0FCD-22FC3C15E1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44" y="214692"/>
            <a:ext cx="1789180" cy="66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8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761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95B08-E281-05F6-C8D5-A0C934F4F8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51B0F1-6E47-38F5-6065-57730620B41B}"/>
              </a:ext>
            </a:extLst>
          </p:cNvPr>
          <p:cNvSpPr txBox="1"/>
          <p:nvPr/>
        </p:nvSpPr>
        <p:spPr>
          <a:xfrm>
            <a:off x="543207" y="1619362"/>
            <a:ext cx="6482281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79705" algn="ctr">
              <a:spcAft>
                <a:spcPts val="800"/>
              </a:spcAft>
            </a:pPr>
            <a:r>
              <a:rPr lang="ru-RU" sz="1200" b="1" dirty="0">
                <a:solidFill>
                  <a:srgbClr val="3B38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</a:t>
            </a:r>
            <a:endParaRPr lang="ru-RU" sz="1200" dirty="0">
              <a:solidFill>
                <a:srgbClr val="1F3C87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135472"/>
              </p:ext>
            </p:extLst>
          </p:nvPr>
        </p:nvGraphicFramePr>
        <p:xfrm>
          <a:off x="730129" y="2469242"/>
          <a:ext cx="6521450" cy="5372178"/>
        </p:xfrm>
        <a:graphic>
          <a:graphicData uri="http://schemas.openxmlformats.org/drawingml/2006/table">
            <a:tbl>
              <a:tblPr firstRow="1" firstCol="1" bandRow="1"/>
              <a:tblGrid>
                <a:gridCol w="1121170">
                  <a:extLst>
                    <a:ext uri="{9D8B030D-6E8A-4147-A177-3AD203B41FA5}">
                      <a16:colId xmlns:a16="http://schemas.microsoft.com/office/drawing/2014/main" val="1525415487"/>
                    </a:ext>
                  </a:extLst>
                </a:gridCol>
                <a:gridCol w="5400280">
                  <a:extLst>
                    <a:ext uri="{9D8B030D-6E8A-4147-A177-3AD203B41FA5}">
                      <a16:colId xmlns:a16="http://schemas.microsoft.com/office/drawing/2014/main" val="794852374"/>
                    </a:ext>
                  </a:extLst>
                </a:gridCol>
              </a:tblGrid>
              <a:tr h="1438001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 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февраля 2025 года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Бонусная секция «Налоговая реформа - 2025: работа со специальными налоговыми режимами в новых условиях, налоговая амнистия при отказе от дробления бизнеса»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b="1" i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Спикер дня</a:t>
                      </a:r>
                      <a:r>
                        <a:rPr lang="ru-RU" sz="11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ru-RU" sz="11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Леонов Александр Владимирович</a:t>
                      </a:r>
                      <a:r>
                        <a:rPr lang="ru-RU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- управляющий партнер Консалтинговой группы «Аудит Санкт-Петербург», аттестованный аудитор, автор справочных пособий по бухгалтерскому учету и налогообложению. Автор и лектор семинаров по вопросам бухгалтерского учета и налогообложения.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843973"/>
                  </a:ext>
                </a:extLst>
              </a:tr>
              <a:tr h="2537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10.00 – 10.10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Вступительное слово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682470"/>
                  </a:ext>
                </a:extLst>
              </a:tr>
              <a:tr h="625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10.10 – 11.45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Новые правила по НДС для лиц на УСН. Проблемы применения новых правил для лиц УСН и их контрагентов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Ответы на вопросы слушателей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426341"/>
                  </a:ext>
                </a:extLst>
              </a:tr>
              <a:tr h="2537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11.45 – 12.00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Перерыв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55901"/>
                  </a:ext>
                </a:extLst>
              </a:tr>
              <a:tr h="625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12.00 – 13.30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Последние изменения для иных специальных налоговых режимов: патентной системы налогообложения и автоматизированной УСН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Ответы на вопросы слушателей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693435"/>
                  </a:ext>
                </a:extLst>
              </a:tr>
              <a:tr h="3727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13.30 – 14.00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Перерыв на обед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42091"/>
                  </a:ext>
                </a:extLst>
              </a:tr>
              <a:tr h="437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14.00 – 14.15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Как системы «Кодекс» могут помочь в условиях налоговой реформы?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Леонтьева Олеся Владимировна, </a:t>
                      </a:r>
                      <a:r>
                        <a:rPr lang="ru-RU" sz="11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руководитель проекта </a:t>
                      </a:r>
                      <a:r>
                        <a:rPr lang="ru-RU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«Кодекс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» в сфере бухгалтерского</a:t>
                      </a:r>
                      <a:r>
                        <a:rPr lang="ru-RU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учета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149701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14.15 – 15.50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Отказ от дробления бизнеса и налоговая амнистия: что законодатель предложил предпринимателям и как принимать решение о применении введенных правил. Риски применения специальных налоговых режимов в своей 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Ответы на вопросы слушателей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952302"/>
                  </a:ext>
                </a:extLst>
              </a:tr>
              <a:tr h="2092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15.50 – 16.00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Подведение итогов секции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9" marR="65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59215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21D6A2F-466C-3B24-69AA-CA2479B5F8D1}"/>
              </a:ext>
            </a:extLst>
          </p:cNvPr>
          <p:cNvSpPr txBox="1"/>
          <p:nvPr/>
        </p:nvSpPr>
        <p:spPr>
          <a:xfrm>
            <a:off x="791228" y="8182768"/>
            <a:ext cx="6482281" cy="2812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Партнеры секции</a:t>
            </a:r>
            <a:endParaRPr lang="ru-RU" sz="1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588BC288-EC76-9E63-5AEF-34CFAB1A26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29" y="8770291"/>
            <a:ext cx="907861" cy="19902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168D9D97-A528-90CF-A890-C9DF6E45EF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398" y="8641205"/>
            <a:ext cx="472440" cy="45720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42406747-6B0E-B66C-45B5-3981AF4FDD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437" y="8763138"/>
            <a:ext cx="941705" cy="19494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4A68811D-9E72-C9BA-88ED-84DA5105A3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740" y="8763138"/>
            <a:ext cx="533400" cy="292100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D6FDC837-E7AB-214B-A9B2-298FFF548B2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573" y="8695815"/>
            <a:ext cx="420370" cy="42037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00663A54-BCDF-7A67-C561-4A6D8792C9A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494" y="8900642"/>
            <a:ext cx="770890" cy="78740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74BBEBEC-AE0D-4893-E449-19531DC9843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792" y="8641205"/>
            <a:ext cx="709930" cy="47498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033331E2-B259-09B5-8578-AE61F5728C3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44" y="9305182"/>
            <a:ext cx="499745" cy="438785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42A4BE7D-ED06-2667-AE0B-BFF8E8030D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990" y="9305182"/>
            <a:ext cx="749300" cy="19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2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257</TotalTime>
  <Words>202</Words>
  <Application>Microsoft Office PowerPoint</Application>
  <PresentationFormat>Произвольный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Bliss Pro</vt:lpstr>
      <vt:lpstr>Calibri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Иванова Елизавета Дмитриевна</dc:creator>
  <cp:lastModifiedBy>Иванова Ольга Михайловна</cp:lastModifiedBy>
  <cp:revision>35</cp:revision>
  <dcterms:created xsi:type="dcterms:W3CDTF">2025-01-20T11:11:31Z</dcterms:created>
  <dcterms:modified xsi:type="dcterms:W3CDTF">2025-02-20T08:21:49Z</dcterms:modified>
</cp:coreProperties>
</file>