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8" r:id="rId5"/>
    <p:sldMasterId id="2147483692" r:id="rId6"/>
    <p:sldMasterId id="2147483704" r:id="rId7"/>
    <p:sldMasterId id="2147483711" r:id="rId8"/>
    <p:sldMasterId id="2147483718" r:id="rId9"/>
    <p:sldMasterId id="2147483722" r:id="rId10"/>
    <p:sldMasterId id="2147483728" r:id="rId11"/>
    <p:sldMasterId id="2147483737" r:id="rId12"/>
    <p:sldMasterId id="2147483755" r:id="rId13"/>
  </p:sldMasterIdLst>
  <p:notesMasterIdLst>
    <p:notesMasterId r:id="rId44"/>
  </p:notesMasterIdLst>
  <p:sldIdLst>
    <p:sldId id="460" r:id="rId14"/>
    <p:sldId id="419" r:id="rId15"/>
    <p:sldId id="420" r:id="rId16"/>
    <p:sldId id="453" r:id="rId17"/>
    <p:sldId id="461" r:id="rId18"/>
    <p:sldId id="435" r:id="rId19"/>
    <p:sldId id="436" r:id="rId20"/>
    <p:sldId id="462" r:id="rId21"/>
    <p:sldId id="463" r:id="rId22"/>
    <p:sldId id="464" r:id="rId23"/>
    <p:sldId id="465" r:id="rId24"/>
    <p:sldId id="444" r:id="rId25"/>
    <p:sldId id="446" r:id="rId26"/>
    <p:sldId id="471" r:id="rId27"/>
    <p:sldId id="467" r:id="rId28"/>
    <p:sldId id="449" r:id="rId29"/>
    <p:sldId id="450" r:id="rId30"/>
    <p:sldId id="447" r:id="rId31"/>
    <p:sldId id="468" r:id="rId32"/>
    <p:sldId id="427" r:id="rId33"/>
    <p:sldId id="370" r:id="rId34"/>
    <p:sldId id="469" r:id="rId35"/>
    <p:sldId id="470" r:id="rId36"/>
    <p:sldId id="439" r:id="rId37"/>
    <p:sldId id="410" r:id="rId38"/>
    <p:sldId id="440" r:id="rId39"/>
    <p:sldId id="442" r:id="rId40"/>
    <p:sldId id="441" r:id="rId41"/>
    <p:sldId id="452" r:id="rId42"/>
    <p:sldId id="45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F47B20"/>
    <a:srgbClr val="00446A"/>
    <a:srgbClr val="515A5F"/>
    <a:srgbClr val="6A757C"/>
    <a:srgbClr val="FAC9A4"/>
    <a:srgbClr val="F09A28"/>
    <a:srgbClr val="F3AE53"/>
    <a:srgbClr val="F8A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6" autoAdjust="0"/>
    <p:restoredTop sz="98046" autoAdjust="0"/>
  </p:normalViewPr>
  <p:slideViewPr>
    <p:cSldViewPr showGuides="1">
      <p:cViewPr>
        <p:scale>
          <a:sx n="100" d="100"/>
          <a:sy n="100" d="100"/>
        </p:scale>
        <p:origin x="-189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A744C-EF21-43CA-A1B8-0440AC5219D3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1F27-F45F-4E78-8BEB-567F8734D0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3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9350"/>
            <a:ext cx="4130675" cy="309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3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188-A38E-4700-86A8-9DEEA48DB35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8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21B0-E0F1-4F47-BB12-36DF1D663BA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7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Представить как многослойный цифровой стандарт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606">
              <a:defRPr/>
            </a:pPr>
            <a:fld id="{51FA003C-ACE2-4EF7-AF62-71758D32E637}" type="slidenum">
              <a:rPr lang="bg-BG">
                <a:solidFill>
                  <a:prstClr val="black"/>
                </a:solidFill>
              </a:rPr>
              <a:pPr defTabSz="918606">
                <a:defRPr/>
              </a:pPr>
              <a:t>22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44A7A3A-E82D-4383-B9D1-225B5607C166}" type="slidenum">
              <a:rPr lang="ru-RU" altLang="ru-RU" smtClean="0">
                <a:ea typeface="WenQuanYi Micro Hei" charset="0"/>
                <a:cs typeface="WenQuanYi Micro Hei" charset="0"/>
              </a:rPr>
              <a:pPr/>
              <a:t>27</a:t>
            </a:fld>
            <a:endParaRPr lang="ru-RU" alt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864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606">
              <a:defRPr/>
            </a:pPr>
            <a:fld id="{51FA003C-ACE2-4EF7-AF62-71758D32E637}" type="slidenum">
              <a:rPr lang="bg-BG">
                <a:solidFill>
                  <a:prstClr val="black"/>
                </a:solidFill>
              </a:rPr>
              <a:pPr defTabSz="918606">
                <a:defRPr/>
              </a:pPr>
              <a:t>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35552EB-4BFD-46C1-BBFF-75DF69362DF0}" type="slidenum">
              <a:rPr lang="ru-RU" altLang="ru-RU" smtClean="0">
                <a:ea typeface="WenQuanYi Micro Hei" charset="0"/>
                <a:cs typeface="WenQuanYi Micro Hei" charset="0"/>
              </a:rPr>
              <a:pPr/>
              <a:t>28</a:t>
            </a:fld>
            <a:endParaRPr lang="ru-RU" alt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864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en-US" baseline="0" dirty="0"/>
              <a:t> this slide there is a background placeholder. Click to the small icon on the center of the slide and choose an image from computer. </a:t>
            </a:r>
            <a:r>
              <a:rPr lang="en-US" dirty="0"/>
              <a:t>When </a:t>
            </a:r>
            <a:r>
              <a:rPr lang="en-US" baseline="0" dirty="0"/>
              <a:t>add an image, you must sent it to back with </a:t>
            </a:r>
            <a:r>
              <a:rPr lang="en-US" b="1" baseline="0" dirty="0"/>
              <a:t>Right Click on Image </a:t>
            </a:r>
            <a:r>
              <a:rPr lang="en-US" b="0" baseline="0" dirty="0"/>
              <a:t>-&gt; </a:t>
            </a:r>
            <a:r>
              <a:rPr lang="en-US" b="1" baseline="0" dirty="0"/>
              <a:t>Send to Back</a:t>
            </a:r>
            <a:r>
              <a:rPr lang="en-US" b="0" baseline="0" dirty="0"/>
              <a:t> -&gt; </a:t>
            </a:r>
            <a:r>
              <a:rPr lang="en-US" b="1" baseline="0" dirty="0"/>
              <a:t>Send to Back.</a:t>
            </a:r>
            <a:endParaRPr lang="bg-BG" b="0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30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6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20EE65-4070-4506-AE01-504D09CEAE95}" type="slidenum">
              <a:rPr lang="ru-RU" altLang="ru-RU" b="0">
                <a:solidFill>
                  <a:prstClr val="black"/>
                </a:solidFill>
              </a:rPr>
              <a:pPr/>
              <a:t>6</a:t>
            </a:fld>
            <a:endParaRPr lang="ru-RU" altLang="ru-RU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20EE65-4070-4506-AE01-504D09CEAE95}" type="slidenum">
              <a:rPr lang="ru-RU" altLang="ru-RU" b="0">
                <a:solidFill>
                  <a:prstClr val="black"/>
                </a:solidFill>
              </a:rPr>
              <a:pPr/>
              <a:t>7</a:t>
            </a:fld>
            <a:endParaRPr lang="ru-RU" altLang="ru-RU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жизненный цикл документа. Слайд № 16 из </a:t>
            </a:r>
            <a:r>
              <a:rPr lang="ru-RU" dirty="0" err="1" smtClean="0"/>
              <a:t>през</a:t>
            </a:r>
            <a:r>
              <a:rPr lang="ru-RU" dirty="0" smtClean="0"/>
              <a:t>. </a:t>
            </a:r>
            <a:r>
              <a:rPr lang="ru-RU" dirty="0" err="1" smtClean="0"/>
              <a:t>Вотинцева</a:t>
            </a:r>
            <a:r>
              <a:rPr lang="ru-RU" dirty="0" smtClean="0"/>
              <a:t> как есть. Добавить возможность перехода при нажатии на кнопку "ПОРТАЛ  ОБСУЖДЕНИЯ СТАНДАРТОВ" на Единый портал для разработки стандартов.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61F65-634C-4AA9-9021-74BF333406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3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168" y="1143366"/>
            <a:ext cx="4503666" cy="308504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606">
              <a:defRPr/>
            </a:pPr>
            <a:fld id="{51FA003C-ACE2-4EF7-AF62-71758D32E637}" type="slidenum">
              <a:rPr lang="bg-BG">
                <a:solidFill>
                  <a:prstClr val="black"/>
                </a:solidFill>
              </a:rPr>
              <a:pPr defTabSz="918606">
                <a:defRPr/>
              </a:pPr>
              <a:t>11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9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31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10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10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56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76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0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0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6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0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7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7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93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13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7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13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1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0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7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7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93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13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1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3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19"/>
            <a:ext cx="8111680" cy="647749"/>
          </a:xfrm>
          <a:prstGeom prst="rect">
            <a:avLst/>
          </a:prstGeom>
        </p:spPr>
        <p:txBody>
          <a:bodyPr lIns="103163" tIns="51581" rIns="103163" bIns="51581" anchor="b"/>
          <a:lstStyle>
            <a:lvl1pP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22171"/>
            <a:ext cx="8087296" cy="327760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2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68"/>
            <a:r>
              <a:rPr lang="en-US" smtClean="0">
                <a:solidFill>
                  <a:srgbClr val="44546A">
                    <a:lumMod val="40000"/>
                    <a:lumOff val="60000"/>
                  </a:srgbClr>
                </a:solidFill>
              </a:rPr>
              <a:t>www.yourwebsitename.co</a:t>
            </a:r>
            <a:endParaRPr lang="bg-BG" dirty="0">
              <a:solidFill>
                <a:srgbClr val="44546A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59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59" y="6346406"/>
            <a:ext cx="7887627" cy="71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643" y="6331776"/>
            <a:ext cx="406741" cy="233636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68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68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37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37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87881" y="6343708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19101" y="6332532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03163" tIns="51581" rIns="103163" bIns="51581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325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5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18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78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2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2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9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01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97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1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12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9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7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25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59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59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379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379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135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55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37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06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1796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4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363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45C0FE37-6621-461D-9832-7F2F792A564D}" type="datetimeFigureOut">
              <a:rPr lang="ru-RU" smtClean="0">
                <a:solidFill>
                  <a:srgbClr val="44546A"/>
                </a:solidFill>
              </a:rPr>
              <a:pPr/>
              <a:t>18.10.2019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40B69F4E-8243-48BE-859B-8AD65DE450F2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98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3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3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8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8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89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09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75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1903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480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45C0FE37-6621-461D-9832-7F2F792A564D}" type="datetimeFigureOut">
              <a:rPr lang="ru-RU" smtClean="0">
                <a:solidFill>
                  <a:srgbClr val="44546A"/>
                </a:solidFill>
              </a:rPr>
              <a:pPr/>
              <a:t>18.10.2019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40B69F4E-8243-48BE-859B-8AD65DE450F2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71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09"/>
            <a:ext cx="8111680" cy="647749"/>
          </a:xfrm>
          <a:prstGeom prst="rect">
            <a:avLst/>
          </a:prstGeom>
        </p:spPr>
        <p:txBody>
          <a:bodyPr lIns="103163" tIns="51581" rIns="103163" bIns="51581" anchor="b"/>
          <a:lstStyle>
            <a:lvl1pP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22171"/>
            <a:ext cx="8087296" cy="327760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2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68"/>
            <a:r>
              <a:rPr lang="en-US" smtClean="0">
                <a:solidFill>
                  <a:srgbClr val="44546A">
                    <a:lumMod val="40000"/>
                    <a:lumOff val="60000"/>
                  </a:srgbClr>
                </a:solidFill>
              </a:rPr>
              <a:t>www.yourwebsitename.co</a:t>
            </a:r>
            <a:endParaRPr lang="bg-BG" dirty="0">
              <a:solidFill>
                <a:srgbClr val="44546A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54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54" y="6346406"/>
            <a:ext cx="7887627" cy="71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643" y="6331776"/>
            <a:ext cx="406741" cy="233636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68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68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36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36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87876" y="6343708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19096" y="6332532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03163" tIns="51581" rIns="103163" bIns="51581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600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10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2D2FB8-7DBB-4C83-8B78-489CF088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6B8DA-5A11-440C-92FA-6BBD6907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405A39-E73C-481E-8CDD-EABAFD3C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fld id="{58270B2B-E3EA-4497-BD90-E026261B3B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9215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B2ACCB-200D-4ACE-912D-6697014F7C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A99E78-41A7-4522-89F5-1A33FA8092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08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4294DE2B-B77B-4B07-B2E9-7DE6104652D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EDBD9613-9E02-48DE-A229-72E87B514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1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21324" y="1014413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621324" y="6346826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/>
          <p:cNvSpPr/>
          <p:nvPr userDrawn="1"/>
        </p:nvSpPr>
        <p:spPr>
          <a:xfrm>
            <a:off x="619859" y="6346829"/>
            <a:ext cx="389792" cy="227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8116775" y="6353176"/>
            <a:ext cx="183173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/>
          <p:nvPr userDrawn="1"/>
        </p:nvSpPr>
        <p:spPr>
          <a:xfrm>
            <a:off x="8324860" y="6354773"/>
            <a:ext cx="183173" cy="22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9" name="Freeform 1987"/>
          <p:cNvSpPr>
            <a:spLocks/>
          </p:cNvSpPr>
          <p:nvPr userDrawn="1"/>
        </p:nvSpPr>
        <p:spPr bwMode="auto">
          <a:xfrm>
            <a:off x="8398122" y="6402398"/>
            <a:ext cx="52754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0" name="Freeform 1987"/>
          <p:cNvSpPr>
            <a:spLocks/>
          </p:cNvSpPr>
          <p:nvPr userDrawn="1"/>
        </p:nvSpPr>
        <p:spPr bwMode="auto">
          <a:xfrm flipH="1">
            <a:off x="8178312" y="6402398"/>
            <a:ext cx="54219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1" name="Rectangle 12">
            <a:hlinkClick r:id="" action="ppaction://hlinkshowjump?jump=previousslide"/>
          </p:cNvPr>
          <p:cNvSpPr/>
          <p:nvPr userDrawn="1"/>
        </p:nvSpPr>
        <p:spPr>
          <a:xfrm>
            <a:off x="8093329" y="6351588"/>
            <a:ext cx="206619" cy="2524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2" name="Rectangle 13">
            <a:hlinkClick r:id="" action="ppaction://hlinkshowjump?jump=nextslide"/>
          </p:cNvPr>
          <p:cNvSpPr/>
          <p:nvPr userDrawn="1"/>
        </p:nvSpPr>
        <p:spPr>
          <a:xfrm>
            <a:off x="8324850" y="6338890"/>
            <a:ext cx="205154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47"/>
            <a:ext cx="8111680" cy="647749"/>
          </a:xfrm>
          <a:prstGeom prst="rect">
            <a:avLst/>
          </a:prstGeom>
        </p:spPr>
        <p:txBody>
          <a:bodyPr lIns="91289" tIns="45645" rIns="91289" bIns="45645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8"/>
            <a:ext cx="8087296" cy="327760"/>
          </a:xfrm>
          <a:prstGeom prst="rect">
            <a:avLst/>
          </a:prstGeom>
        </p:spPr>
        <p:txBody>
          <a:bodyPr lIns="91289" tIns="45645" rIns="91289" bIns="45645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8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3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7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2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6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12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56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3" y="6342064"/>
            <a:ext cx="3086100" cy="363537"/>
          </a:xfrm>
          <a:prstGeom prst="rect">
            <a:avLst/>
          </a:prstGeom>
        </p:spPr>
        <p:txBody>
          <a:bodyPr lIns="91289" tIns="45645" rIns="91289" bIns="45645"/>
          <a:lstStyle>
            <a:lvl1pPr algn="ctr" defTabSz="80332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>
                    <a:lumMod val="6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www.yourwebsitename.co</a:t>
            </a: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463" y="6345238"/>
            <a:ext cx="395654" cy="234950"/>
          </a:xfrm>
          <a:prstGeom prst="rect">
            <a:avLst/>
          </a:prstGeom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801998" eaLnBrk="1" hangingPunct="1">
              <a:defRPr sz="9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7104B-448D-4557-8883-7E4FBB36B107}" type="slidenum">
              <a:rPr lang="bg-BG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ru-RU"/>
          </a:p>
        </p:txBody>
      </p:sp>
    </p:spTree>
    <p:extLst>
      <p:ext uri="{BB962C8B-B14F-4D97-AF65-F5344CB8AC3E}">
        <p14:creationId xmlns:p14="http://schemas.microsoft.com/office/powerpoint/2010/main" val="4270934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334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289" tIns="45645" rIns="91289" bIns="45645"/>
          <a:lstStyle/>
          <a:p>
            <a:pPr lv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98494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46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21324" y="1014413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621324" y="6346826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/>
          <p:cNvSpPr/>
          <p:nvPr userDrawn="1"/>
        </p:nvSpPr>
        <p:spPr>
          <a:xfrm>
            <a:off x="619859" y="6346829"/>
            <a:ext cx="389792" cy="227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8116775" y="6353176"/>
            <a:ext cx="183173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/>
          <p:nvPr userDrawn="1"/>
        </p:nvSpPr>
        <p:spPr>
          <a:xfrm>
            <a:off x="8324860" y="6354773"/>
            <a:ext cx="183173" cy="22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9" name="Freeform 1987"/>
          <p:cNvSpPr>
            <a:spLocks/>
          </p:cNvSpPr>
          <p:nvPr userDrawn="1"/>
        </p:nvSpPr>
        <p:spPr bwMode="auto">
          <a:xfrm>
            <a:off x="8398122" y="6402398"/>
            <a:ext cx="52754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0" name="Freeform 1987"/>
          <p:cNvSpPr>
            <a:spLocks/>
          </p:cNvSpPr>
          <p:nvPr userDrawn="1"/>
        </p:nvSpPr>
        <p:spPr bwMode="auto">
          <a:xfrm flipH="1">
            <a:off x="8178312" y="6402398"/>
            <a:ext cx="54219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1" name="Rectangle 12">
            <a:hlinkClick r:id="" action="ppaction://hlinkshowjump?jump=previousslide"/>
          </p:cNvPr>
          <p:cNvSpPr/>
          <p:nvPr userDrawn="1"/>
        </p:nvSpPr>
        <p:spPr>
          <a:xfrm>
            <a:off x="8093329" y="6351588"/>
            <a:ext cx="206619" cy="2524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2" name="Rectangle 13">
            <a:hlinkClick r:id="" action="ppaction://hlinkshowjump?jump=nextslide"/>
          </p:cNvPr>
          <p:cNvSpPr/>
          <p:nvPr userDrawn="1"/>
        </p:nvSpPr>
        <p:spPr>
          <a:xfrm>
            <a:off x="8324850" y="6338890"/>
            <a:ext cx="205154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47"/>
            <a:ext cx="8111680" cy="647749"/>
          </a:xfrm>
          <a:prstGeom prst="rect">
            <a:avLst/>
          </a:prstGeom>
        </p:spPr>
        <p:txBody>
          <a:bodyPr lIns="91289" tIns="45645" rIns="91289" bIns="45645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8"/>
            <a:ext cx="8087296" cy="327760"/>
          </a:xfrm>
          <a:prstGeom prst="rect">
            <a:avLst/>
          </a:prstGeom>
        </p:spPr>
        <p:txBody>
          <a:bodyPr lIns="91289" tIns="45645" rIns="91289" bIns="45645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8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3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7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2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6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12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56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3" y="6342064"/>
            <a:ext cx="3086100" cy="363537"/>
          </a:xfrm>
          <a:prstGeom prst="rect">
            <a:avLst/>
          </a:prstGeom>
        </p:spPr>
        <p:txBody>
          <a:bodyPr lIns="91289" tIns="45645" rIns="91289" bIns="45645"/>
          <a:lstStyle>
            <a:lvl1pPr algn="ctr" defTabSz="80332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>
                    <a:lumMod val="6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www.yourwebsitename.co</a:t>
            </a: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463" y="6345238"/>
            <a:ext cx="395654" cy="234950"/>
          </a:xfrm>
          <a:prstGeom prst="rect">
            <a:avLst/>
          </a:prstGeom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801998" eaLnBrk="1" hangingPunct="1">
              <a:defRPr sz="9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7104B-448D-4557-8883-7E4FBB36B107}" type="slidenum">
              <a:rPr lang="bg-BG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ru-RU"/>
          </a:p>
        </p:txBody>
      </p:sp>
    </p:spTree>
    <p:extLst>
      <p:ext uri="{BB962C8B-B14F-4D97-AF65-F5344CB8AC3E}">
        <p14:creationId xmlns:p14="http://schemas.microsoft.com/office/powerpoint/2010/main" val="246136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86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289" tIns="45645" rIns="91289" bIns="45645"/>
          <a:lstStyle/>
          <a:p>
            <a:pPr lv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5479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705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96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21324" y="1014413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621324" y="6346826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/>
          <p:cNvSpPr/>
          <p:nvPr userDrawn="1"/>
        </p:nvSpPr>
        <p:spPr>
          <a:xfrm>
            <a:off x="619859" y="6346829"/>
            <a:ext cx="389792" cy="227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8116775" y="6353176"/>
            <a:ext cx="183173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/>
          <p:nvPr userDrawn="1"/>
        </p:nvSpPr>
        <p:spPr>
          <a:xfrm>
            <a:off x="8324860" y="6354773"/>
            <a:ext cx="183173" cy="22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9" name="Freeform 1987"/>
          <p:cNvSpPr>
            <a:spLocks/>
          </p:cNvSpPr>
          <p:nvPr userDrawn="1"/>
        </p:nvSpPr>
        <p:spPr bwMode="auto">
          <a:xfrm>
            <a:off x="8398122" y="6402398"/>
            <a:ext cx="52754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0" name="Freeform 1987"/>
          <p:cNvSpPr>
            <a:spLocks/>
          </p:cNvSpPr>
          <p:nvPr userDrawn="1"/>
        </p:nvSpPr>
        <p:spPr bwMode="auto">
          <a:xfrm flipH="1">
            <a:off x="8178312" y="6402398"/>
            <a:ext cx="54219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1" name="Rectangle 12">
            <a:hlinkClick r:id="" action="ppaction://hlinkshowjump?jump=previousslide"/>
          </p:cNvPr>
          <p:cNvSpPr/>
          <p:nvPr userDrawn="1"/>
        </p:nvSpPr>
        <p:spPr>
          <a:xfrm>
            <a:off x="8093329" y="6351588"/>
            <a:ext cx="206619" cy="2524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2" name="Rectangle 13">
            <a:hlinkClick r:id="" action="ppaction://hlinkshowjump?jump=nextslide"/>
          </p:cNvPr>
          <p:cNvSpPr/>
          <p:nvPr userDrawn="1"/>
        </p:nvSpPr>
        <p:spPr>
          <a:xfrm>
            <a:off x="8324850" y="6338890"/>
            <a:ext cx="205154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47"/>
            <a:ext cx="8111680" cy="647749"/>
          </a:xfrm>
          <a:prstGeom prst="rect">
            <a:avLst/>
          </a:prstGeom>
        </p:spPr>
        <p:txBody>
          <a:bodyPr lIns="91289" tIns="45645" rIns="91289" bIns="45645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8"/>
            <a:ext cx="8087296" cy="327760"/>
          </a:xfrm>
          <a:prstGeom prst="rect">
            <a:avLst/>
          </a:prstGeom>
        </p:spPr>
        <p:txBody>
          <a:bodyPr lIns="91289" tIns="45645" rIns="91289" bIns="45645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8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3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7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2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6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12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56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3" y="6342064"/>
            <a:ext cx="3086100" cy="363537"/>
          </a:xfrm>
          <a:prstGeom prst="rect">
            <a:avLst/>
          </a:prstGeom>
        </p:spPr>
        <p:txBody>
          <a:bodyPr lIns="91289" tIns="45645" rIns="91289" bIns="45645"/>
          <a:lstStyle>
            <a:lvl1pPr algn="ctr" defTabSz="80332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>
                    <a:lumMod val="6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www.yourwebsitename.co</a:t>
            </a: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463" y="6345238"/>
            <a:ext cx="395654" cy="234950"/>
          </a:xfrm>
          <a:prstGeom prst="rect">
            <a:avLst/>
          </a:prstGeom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801998" eaLnBrk="1" hangingPunct="1">
              <a:defRPr sz="9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7104B-448D-4557-8883-7E4FBB36B107}" type="slidenum">
              <a:rPr lang="bg-BG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ru-RU"/>
          </a:p>
        </p:txBody>
      </p:sp>
    </p:spTree>
    <p:extLst>
      <p:ext uri="{BB962C8B-B14F-4D97-AF65-F5344CB8AC3E}">
        <p14:creationId xmlns:p14="http://schemas.microsoft.com/office/powerpoint/2010/main" val="3577267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87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289" tIns="45645" rIns="91289" bIns="45645"/>
          <a:lstStyle/>
          <a:p>
            <a:pPr lv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518269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553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51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31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10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10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56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76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7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9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8297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>
                <a:solidFill>
                  <a:srgbClr val="44546A"/>
                </a:solidFill>
              </a:rPr>
              <a:pPr/>
              <a:t>18.10.2019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>
                <a:solidFill>
                  <a:srgbClr val="44546A"/>
                </a:solidFill>
              </a:rPr>
              <a:pPr/>
              <a:t>18.10.2019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5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904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4" y="624523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546A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4" y="6245235"/>
            <a:ext cx="2892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546A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4" y="624523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3024612-1469-4869-8E68-0EBB10BAE401}" type="slidenum">
              <a:rPr lang="ru-RU" altLang="ru-RU">
                <a:solidFill>
                  <a:srgbClr val="44546A"/>
                </a:solidFill>
              </a:rPr>
              <a:pPr/>
              <a:t>‹#›</a:t>
            </a:fld>
            <a:endParaRPr lang="ru-RU" altLang="ru-RU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0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14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01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01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0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0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47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67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6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6" r:id="rId3"/>
    <p:sldLayoutId id="2147483727" r:id="rId4"/>
  </p:sldLayoutIdLst>
  <p:hf hdr="0" dt="0"/>
  <p:txStyles>
    <p:titleStyle>
      <a:lvl1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2pPr>
      <a:lvl3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3pPr>
      <a:lvl4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4pPr>
      <a:lvl5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5pPr>
      <a:lvl6pPr marL="456474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6pPr>
      <a:lvl7pPr marL="91294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7pPr>
      <a:lvl8pPr marL="1369423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8pPr>
      <a:lvl9pPr marL="182589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5676" indent="-245676" algn="l" defTabSz="987446" rtl="0" eaLnBrk="0" fontAlgn="base" hangingPunct="0">
        <a:lnSpc>
          <a:spcPct val="90000"/>
        </a:lnSpc>
        <a:spcBef>
          <a:spcPts val="1088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5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700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214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729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53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99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459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920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61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92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8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4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30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7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22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68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3" r:id="rId4"/>
  </p:sldLayoutIdLst>
  <p:hf hdr="0" dt="0"/>
  <p:txStyles>
    <p:titleStyle>
      <a:lvl1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2pPr>
      <a:lvl3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3pPr>
      <a:lvl4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4pPr>
      <a:lvl5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5pPr>
      <a:lvl6pPr marL="456474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6pPr>
      <a:lvl7pPr marL="91294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7pPr>
      <a:lvl8pPr marL="1369423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8pPr>
      <a:lvl9pPr marL="182589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5676" indent="-245676" algn="l" defTabSz="987446" rtl="0" eaLnBrk="0" fontAlgn="base" hangingPunct="0">
        <a:lnSpc>
          <a:spcPct val="90000"/>
        </a:lnSpc>
        <a:spcBef>
          <a:spcPts val="1088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5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700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214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729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53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99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459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920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61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92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8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4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30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7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22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68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dt="0"/>
  <p:txStyles>
    <p:titleStyle>
      <a:lvl1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2pPr>
      <a:lvl3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3pPr>
      <a:lvl4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4pPr>
      <a:lvl5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5pPr>
      <a:lvl6pPr marL="456474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6pPr>
      <a:lvl7pPr marL="91294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7pPr>
      <a:lvl8pPr marL="1369423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8pPr>
      <a:lvl9pPr marL="182589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5676" indent="-245676" algn="l" defTabSz="987446" rtl="0" eaLnBrk="0" fontAlgn="base" hangingPunct="0">
        <a:lnSpc>
          <a:spcPct val="90000"/>
        </a:lnSpc>
        <a:spcBef>
          <a:spcPts val="1088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5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700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214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729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53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99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459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920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61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92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8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4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30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7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22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68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3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2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5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9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0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31626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907" indent="-257907" algn="l" defTabSz="1031626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3720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5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5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5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92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1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0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34" r:id="rId4"/>
    <p:sldLayoutId id="2147483735" r:id="rId5"/>
    <p:sldLayoutId id="214748373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31626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907" indent="-257907" algn="l" defTabSz="1031626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3720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microsoft.com/office/2007/relationships/hdphoto" Target="../media/hdphoto9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38.gif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35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6.pn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7" y="0"/>
            <a:ext cx="8841873" cy="684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\\Design-1\Материалы\Презентация\Техэксперт\2019\Презентация_TE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220200" cy="69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8387" y="2924944"/>
            <a:ext cx="4471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ЦИФРОВЫЕ ТЕХНОЛОГИИ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 СТАНДАРТИЗАЦИИ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294" y="5013176"/>
            <a:ext cx="4351830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Тихомиров Сергей Григорьевич,</a:t>
            </a:r>
            <a:r>
              <a:rPr lang="ru-RU" sz="2000" b="1" kern="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ru-RU" sz="2000" b="1" kern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Президент Консорциума </a:t>
            </a:r>
            <a:r>
              <a:rPr lang="ru-RU" sz="1400" kern="0" dirty="0">
                <a:solidFill>
                  <a:schemeClr val="bg1"/>
                </a:solidFill>
                <a:cs typeface="Arial" panose="020B0604020202020204" pitchFamily="34" charset="0"/>
              </a:rPr>
              <a:t>«Кодекс</a:t>
            </a: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»,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Руководитель информационной сети «</a:t>
            </a:r>
            <a:r>
              <a:rPr lang="ru-RU" sz="1400" kern="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Техэксперт</a:t>
            </a: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endParaRPr lang="ru-RU" sz="14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594928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г. Санкт-Петербург, </a:t>
            </a:r>
            <a:r>
              <a:rPr lang="ru-RU" sz="1400" b="1" dirty="0" smtClean="0">
                <a:solidFill>
                  <a:schemeClr val="bg1"/>
                </a:solidFill>
              </a:rPr>
              <a:t>2019г.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AutoShape 6" descr="https://heise.cloudimg.io/bound/1920x1920/q90.png-lossy-90.webp-lossy-90.foil1/_www-heise-de_/imgs/18/2/6/7/7/5/4/8/data-2899901_1280-37aeeff1702a5b1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DF90769-CF9D-49D0-8EED-852C5868E492}"/>
              </a:ext>
            </a:extLst>
          </p:cNvPr>
          <p:cNvSpPr txBox="1">
            <a:spLocks/>
          </p:cNvSpPr>
          <p:nvPr/>
        </p:nvSpPr>
        <p:spPr>
          <a:xfrm>
            <a:off x="857224" y="211324"/>
            <a:ext cx="7174407" cy="132959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СОЗДАНИЕ </a:t>
            </a:r>
            <a:r>
              <a:rPr lang="ru-RU" sz="2400" dirty="0" err="1" smtClean="0">
                <a:solidFill>
                  <a:srgbClr val="D81F33"/>
                </a:solidFill>
                <a:latin typeface="Calibri"/>
              </a:rPr>
              <a:t>НТД</a:t>
            </a:r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 – СЛОЖНЫЙ ЭКСПЕРТНЫЙ ПРОЦЕСС ЗАДАЧА – </a:t>
            </a:r>
            <a:r>
              <a:rPr lang="ru-RU" sz="2400" dirty="0" err="1" smtClean="0">
                <a:solidFill>
                  <a:srgbClr val="D81F33"/>
                </a:solidFill>
                <a:latin typeface="Calibri"/>
              </a:rPr>
              <a:t>Нормоконтроль</a:t>
            </a:r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 документации</a:t>
            </a:r>
          </a:p>
          <a:p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РЕШЕНИЕ – Конструктор нормативных документов (разработчик АО «Кодекс»)</a:t>
            </a:r>
            <a:endParaRPr lang="ru-RU" sz="2400" dirty="0">
              <a:solidFill>
                <a:srgbClr val="D81F33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876" y="1674674"/>
            <a:ext cx="6543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учет требований регламентирующих документов к структуре,</a:t>
            </a:r>
            <a:br>
              <a:rPr lang="ru-RU" dirty="0" smtClean="0">
                <a:solidFill>
                  <a:srgbClr val="14649F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оформлению и содержанию;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автоматизированное формирование раздела «Нормативные</a:t>
            </a:r>
            <a:br>
              <a:rPr lang="ru-RU" dirty="0" smtClean="0">
                <a:solidFill>
                  <a:srgbClr val="14649F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ссылки» с проверкой актуальности;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наполнение раздела Термины и определения на основе </a:t>
            </a:r>
            <a:br>
              <a:rPr lang="ru-RU" dirty="0" smtClean="0">
                <a:solidFill>
                  <a:srgbClr val="14649F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пользовательского словаря.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5920" y="3593048"/>
            <a:ext cx="332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Связь с другими подсистемами: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003" y="4051107"/>
            <a:ext cx="5545668" cy="623594"/>
          </a:xfrm>
          <a:prstGeom prst="rect">
            <a:avLst/>
          </a:prstGeom>
          <a:solidFill>
            <a:srgbClr val="14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874219" y="3914352"/>
            <a:ext cx="954692" cy="897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88462" y="4054122"/>
            <a:ext cx="3828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prstClr val="white"/>
                </a:solidFill>
              </a:rPr>
              <a:t>ЕДИНЫЙ ФОНД </a:t>
            </a:r>
            <a:r>
              <a:rPr lang="ru-RU" altLang="ru-RU" sz="1400" dirty="0" smtClean="0">
                <a:solidFill>
                  <a:prstClr val="white"/>
                </a:solidFill>
              </a:rPr>
              <a:t> ЭЛЕКТРОННЫХ ДОКУМЕНТОВ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prstClr val="white"/>
                </a:solidFill>
              </a:rPr>
              <a:t>НА ТЕХНОЛОГИЯХ ТЕХЭКСПЕРТ</a:t>
            </a:r>
            <a:endParaRPr lang="ru-RU" altLang="ru-RU" sz="1400" dirty="0">
              <a:solidFill>
                <a:prstClr val="white"/>
              </a:solidFill>
            </a:endParaRPr>
          </a:p>
        </p:txBody>
      </p:sp>
      <p:pic>
        <p:nvPicPr>
          <p:cNvPr id="27" name="Picture 5" descr="D:\загрузки 2\векторы шаблоны\новое\07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13763" r="56461" b="53899"/>
          <a:stretch>
            <a:fillRect/>
          </a:stretch>
        </p:blipFill>
        <p:spPr bwMode="auto">
          <a:xfrm flipH="1">
            <a:off x="6347190" y="3792600"/>
            <a:ext cx="78209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 bwMode="auto">
          <a:xfrm>
            <a:off x="6854007" y="3746094"/>
            <a:ext cx="1375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КОНСТРУКТОР НД</a:t>
            </a:r>
            <a:endParaRPr lang="ru-RU" altLang="ru-RU" sz="1200" b="1" dirty="0">
              <a:solidFill>
                <a:srgbClr val="D81F33"/>
              </a:solidFill>
              <a:ea typeface="Microsoft YaHei" pitchFamily="34" charset="-122"/>
            </a:endParaRPr>
          </a:p>
        </p:txBody>
      </p:sp>
      <p:sp>
        <p:nvSpPr>
          <p:cNvPr id="29" name="Freeform 1998"/>
          <p:cNvSpPr>
            <a:spLocks noEditPoints="1"/>
          </p:cNvSpPr>
          <p:nvPr/>
        </p:nvSpPr>
        <p:spPr bwMode="auto">
          <a:xfrm rot="16200000">
            <a:off x="5971607" y="4067402"/>
            <a:ext cx="274402" cy="316601"/>
          </a:xfrm>
          <a:custGeom>
            <a:avLst/>
            <a:gdLst>
              <a:gd name="T0" fmla="*/ 23 w 31"/>
              <a:gd name="T1" fmla="*/ 4 h 35"/>
              <a:gd name="T2" fmla="*/ 23 w 31"/>
              <a:gd name="T3" fmla="*/ 0 h 35"/>
              <a:gd name="T4" fmla="*/ 7 w 31"/>
              <a:gd name="T5" fmla="*/ 0 h 35"/>
              <a:gd name="T6" fmla="*/ 7 w 31"/>
              <a:gd name="T7" fmla="*/ 4 h 35"/>
              <a:gd name="T8" fmla="*/ 23 w 31"/>
              <a:gd name="T9" fmla="*/ 4 h 35"/>
              <a:gd name="T10" fmla="*/ 7 w 31"/>
              <a:gd name="T11" fmla="*/ 11 h 35"/>
              <a:gd name="T12" fmla="*/ 23 w 31"/>
              <a:gd name="T13" fmla="*/ 11 h 35"/>
              <a:gd name="T14" fmla="*/ 23 w 31"/>
              <a:gd name="T15" fmla="*/ 6 h 35"/>
              <a:gd name="T16" fmla="*/ 7 w 31"/>
              <a:gd name="T17" fmla="*/ 6 h 35"/>
              <a:gd name="T18" fmla="*/ 7 w 31"/>
              <a:gd name="T19" fmla="*/ 11 h 35"/>
              <a:gd name="T20" fmla="*/ 31 w 31"/>
              <a:gd name="T21" fmla="*/ 19 h 35"/>
              <a:gd name="T22" fmla="*/ 15 w 31"/>
              <a:gd name="T23" fmla="*/ 35 h 35"/>
              <a:gd name="T24" fmla="*/ 0 w 31"/>
              <a:gd name="T25" fmla="*/ 19 h 35"/>
              <a:gd name="T26" fmla="*/ 7 w 31"/>
              <a:gd name="T27" fmla="*/ 19 h 35"/>
              <a:gd name="T28" fmla="*/ 7 w 31"/>
              <a:gd name="T29" fmla="*/ 14 h 35"/>
              <a:gd name="T30" fmla="*/ 23 w 31"/>
              <a:gd name="T31" fmla="*/ 14 h 35"/>
              <a:gd name="T32" fmla="*/ 23 w 31"/>
              <a:gd name="T33" fmla="*/ 19 h 35"/>
              <a:gd name="T34" fmla="*/ 31 w 31"/>
              <a:gd name="T35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5">
                <a:moveTo>
                  <a:pt x="23" y="4"/>
                </a:moveTo>
                <a:lnTo>
                  <a:pt x="23" y="0"/>
                </a:lnTo>
                <a:lnTo>
                  <a:pt x="7" y="0"/>
                </a:lnTo>
                <a:lnTo>
                  <a:pt x="7" y="4"/>
                </a:lnTo>
                <a:lnTo>
                  <a:pt x="23" y="4"/>
                </a:lnTo>
                <a:close/>
                <a:moveTo>
                  <a:pt x="7" y="11"/>
                </a:moveTo>
                <a:lnTo>
                  <a:pt x="23" y="11"/>
                </a:lnTo>
                <a:lnTo>
                  <a:pt x="23" y="6"/>
                </a:lnTo>
                <a:lnTo>
                  <a:pt x="7" y="6"/>
                </a:lnTo>
                <a:lnTo>
                  <a:pt x="7" y="11"/>
                </a:lnTo>
                <a:close/>
                <a:moveTo>
                  <a:pt x="31" y="19"/>
                </a:moveTo>
                <a:lnTo>
                  <a:pt x="15" y="35"/>
                </a:lnTo>
                <a:lnTo>
                  <a:pt x="0" y="19"/>
                </a:lnTo>
                <a:lnTo>
                  <a:pt x="7" y="19"/>
                </a:lnTo>
                <a:lnTo>
                  <a:pt x="7" y="14"/>
                </a:lnTo>
                <a:lnTo>
                  <a:pt x="23" y="14"/>
                </a:lnTo>
                <a:lnTo>
                  <a:pt x="23" y="19"/>
                </a:lnTo>
                <a:lnTo>
                  <a:pt x="31" y="1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81F33"/>
            </a:solidFill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 b="1" ker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FFF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4464" y="5338074"/>
            <a:ext cx="7460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При внедрении Конструктора НД осуществляется: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ввод шаблонов НД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программирование требований «под особые процессы пользователя»</a:t>
            </a:r>
          </a:p>
        </p:txBody>
      </p:sp>
      <p:sp>
        <p:nvSpPr>
          <p:cNvPr id="16" name="Freeform 1998"/>
          <p:cNvSpPr>
            <a:spLocks noEditPoints="1"/>
          </p:cNvSpPr>
          <p:nvPr/>
        </p:nvSpPr>
        <p:spPr bwMode="auto">
          <a:xfrm rot="194557">
            <a:off x="6760314" y="4655971"/>
            <a:ext cx="274402" cy="316601"/>
          </a:xfrm>
          <a:custGeom>
            <a:avLst/>
            <a:gdLst>
              <a:gd name="T0" fmla="*/ 23 w 31"/>
              <a:gd name="T1" fmla="*/ 4 h 35"/>
              <a:gd name="T2" fmla="*/ 23 w 31"/>
              <a:gd name="T3" fmla="*/ 0 h 35"/>
              <a:gd name="T4" fmla="*/ 7 w 31"/>
              <a:gd name="T5" fmla="*/ 0 h 35"/>
              <a:gd name="T6" fmla="*/ 7 w 31"/>
              <a:gd name="T7" fmla="*/ 4 h 35"/>
              <a:gd name="T8" fmla="*/ 23 w 31"/>
              <a:gd name="T9" fmla="*/ 4 h 35"/>
              <a:gd name="T10" fmla="*/ 7 w 31"/>
              <a:gd name="T11" fmla="*/ 11 h 35"/>
              <a:gd name="T12" fmla="*/ 23 w 31"/>
              <a:gd name="T13" fmla="*/ 11 h 35"/>
              <a:gd name="T14" fmla="*/ 23 w 31"/>
              <a:gd name="T15" fmla="*/ 6 h 35"/>
              <a:gd name="T16" fmla="*/ 7 w 31"/>
              <a:gd name="T17" fmla="*/ 6 h 35"/>
              <a:gd name="T18" fmla="*/ 7 w 31"/>
              <a:gd name="T19" fmla="*/ 11 h 35"/>
              <a:gd name="T20" fmla="*/ 31 w 31"/>
              <a:gd name="T21" fmla="*/ 19 h 35"/>
              <a:gd name="T22" fmla="*/ 15 w 31"/>
              <a:gd name="T23" fmla="*/ 35 h 35"/>
              <a:gd name="T24" fmla="*/ 0 w 31"/>
              <a:gd name="T25" fmla="*/ 19 h 35"/>
              <a:gd name="T26" fmla="*/ 7 w 31"/>
              <a:gd name="T27" fmla="*/ 19 h 35"/>
              <a:gd name="T28" fmla="*/ 7 w 31"/>
              <a:gd name="T29" fmla="*/ 14 h 35"/>
              <a:gd name="T30" fmla="*/ 23 w 31"/>
              <a:gd name="T31" fmla="*/ 14 h 35"/>
              <a:gd name="T32" fmla="*/ 23 w 31"/>
              <a:gd name="T33" fmla="*/ 19 h 35"/>
              <a:gd name="T34" fmla="*/ 31 w 31"/>
              <a:gd name="T35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5">
                <a:moveTo>
                  <a:pt x="23" y="4"/>
                </a:moveTo>
                <a:lnTo>
                  <a:pt x="23" y="0"/>
                </a:lnTo>
                <a:lnTo>
                  <a:pt x="7" y="0"/>
                </a:lnTo>
                <a:lnTo>
                  <a:pt x="7" y="4"/>
                </a:lnTo>
                <a:lnTo>
                  <a:pt x="23" y="4"/>
                </a:lnTo>
                <a:close/>
                <a:moveTo>
                  <a:pt x="7" y="11"/>
                </a:moveTo>
                <a:lnTo>
                  <a:pt x="23" y="11"/>
                </a:lnTo>
                <a:lnTo>
                  <a:pt x="23" y="6"/>
                </a:lnTo>
                <a:lnTo>
                  <a:pt x="7" y="6"/>
                </a:lnTo>
                <a:lnTo>
                  <a:pt x="7" y="11"/>
                </a:lnTo>
                <a:close/>
                <a:moveTo>
                  <a:pt x="31" y="19"/>
                </a:moveTo>
                <a:lnTo>
                  <a:pt x="15" y="35"/>
                </a:lnTo>
                <a:lnTo>
                  <a:pt x="0" y="19"/>
                </a:lnTo>
                <a:lnTo>
                  <a:pt x="7" y="19"/>
                </a:lnTo>
                <a:lnTo>
                  <a:pt x="7" y="14"/>
                </a:lnTo>
                <a:lnTo>
                  <a:pt x="23" y="14"/>
                </a:lnTo>
                <a:lnTo>
                  <a:pt x="23" y="19"/>
                </a:lnTo>
                <a:lnTo>
                  <a:pt x="31" y="1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81F33"/>
            </a:solidFill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 b="1" ker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FFF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751579" y="5026011"/>
            <a:ext cx="77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MS Word</a:t>
            </a:r>
            <a:endParaRPr lang="ru-RU" altLang="ru-RU" sz="1200" b="1" dirty="0">
              <a:solidFill>
                <a:srgbClr val="D81F33"/>
              </a:solidFill>
              <a:ea typeface="Microsoft YaHei" pitchFamily="34" charset="-122"/>
            </a:endParaRPr>
          </a:p>
        </p:txBody>
      </p:sp>
      <p:sp>
        <p:nvSpPr>
          <p:cNvPr id="18" name="Freeform 1998"/>
          <p:cNvSpPr>
            <a:spLocks noEditPoints="1"/>
          </p:cNvSpPr>
          <p:nvPr/>
        </p:nvSpPr>
        <p:spPr bwMode="auto">
          <a:xfrm rot="18125992">
            <a:off x="7274529" y="4409523"/>
            <a:ext cx="274402" cy="316601"/>
          </a:xfrm>
          <a:custGeom>
            <a:avLst/>
            <a:gdLst>
              <a:gd name="T0" fmla="*/ 23 w 31"/>
              <a:gd name="T1" fmla="*/ 4 h 35"/>
              <a:gd name="T2" fmla="*/ 23 w 31"/>
              <a:gd name="T3" fmla="*/ 0 h 35"/>
              <a:gd name="T4" fmla="*/ 7 w 31"/>
              <a:gd name="T5" fmla="*/ 0 h 35"/>
              <a:gd name="T6" fmla="*/ 7 w 31"/>
              <a:gd name="T7" fmla="*/ 4 h 35"/>
              <a:gd name="T8" fmla="*/ 23 w 31"/>
              <a:gd name="T9" fmla="*/ 4 h 35"/>
              <a:gd name="T10" fmla="*/ 7 w 31"/>
              <a:gd name="T11" fmla="*/ 11 h 35"/>
              <a:gd name="T12" fmla="*/ 23 w 31"/>
              <a:gd name="T13" fmla="*/ 11 h 35"/>
              <a:gd name="T14" fmla="*/ 23 w 31"/>
              <a:gd name="T15" fmla="*/ 6 h 35"/>
              <a:gd name="T16" fmla="*/ 7 w 31"/>
              <a:gd name="T17" fmla="*/ 6 h 35"/>
              <a:gd name="T18" fmla="*/ 7 w 31"/>
              <a:gd name="T19" fmla="*/ 11 h 35"/>
              <a:gd name="T20" fmla="*/ 31 w 31"/>
              <a:gd name="T21" fmla="*/ 19 h 35"/>
              <a:gd name="T22" fmla="*/ 15 w 31"/>
              <a:gd name="T23" fmla="*/ 35 h 35"/>
              <a:gd name="T24" fmla="*/ 0 w 31"/>
              <a:gd name="T25" fmla="*/ 19 h 35"/>
              <a:gd name="T26" fmla="*/ 7 w 31"/>
              <a:gd name="T27" fmla="*/ 19 h 35"/>
              <a:gd name="T28" fmla="*/ 7 w 31"/>
              <a:gd name="T29" fmla="*/ 14 h 35"/>
              <a:gd name="T30" fmla="*/ 23 w 31"/>
              <a:gd name="T31" fmla="*/ 14 h 35"/>
              <a:gd name="T32" fmla="*/ 23 w 31"/>
              <a:gd name="T33" fmla="*/ 19 h 35"/>
              <a:gd name="T34" fmla="*/ 31 w 31"/>
              <a:gd name="T35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5">
                <a:moveTo>
                  <a:pt x="23" y="4"/>
                </a:moveTo>
                <a:lnTo>
                  <a:pt x="23" y="0"/>
                </a:lnTo>
                <a:lnTo>
                  <a:pt x="7" y="0"/>
                </a:lnTo>
                <a:lnTo>
                  <a:pt x="7" y="4"/>
                </a:lnTo>
                <a:lnTo>
                  <a:pt x="23" y="4"/>
                </a:lnTo>
                <a:close/>
                <a:moveTo>
                  <a:pt x="7" y="11"/>
                </a:moveTo>
                <a:lnTo>
                  <a:pt x="23" y="11"/>
                </a:lnTo>
                <a:lnTo>
                  <a:pt x="23" y="6"/>
                </a:lnTo>
                <a:lnTo>
                  <a:pt x="7" y="6"/>
                </a:lnTo>
                <a:lnTo>
                  <a:pt x="7" y="11"/>
                </a:lnTo>
                <a:close/>
                <a:moveTo>
                  <a:pt x="31" y="19"/>
                </a:moveTo>
                <a:lnTo>
                  <a:pt x="15" y="35"/>
                </a:lnTo>
                <a:lnTo>
                  <a:pt x="0" y="19"/>
                </a:lnTo>
                <a:lnTo>
                  <a:pt x="7" y="19"/>
                </a:lnTo>
                <a:lnTo>
                  <a:pt x="7" y="14"/>
                </a:lnTo>
                <a:lnTo>
                  <a:pt x="23" y="14"/>
                </a:lnTo>
                <a:lnTo>
                  <a:pt x="23" y="19"/>
                </a:lnTo>
                <a:lnTo>
                  <a:pt x="31" y="1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81F33"/>
            </a:solidFill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 b="1" ker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FFF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684964" y="4386642"/>
            <a:ext cx="1408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Утилита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err="1" smtClean="0">
                <a:solidFill>
                  <a:srgbClr val="D81F33"/>
                </a:solidFill>
                <a:ea typeface="Microsoft YaHei" pitchFamily="34" charset="-122"/>
              </a:rPr>
              <a:t>Техэксперт</a:t>
            </a:r>
            <a:r>
              <a:rPr lang="ru-RU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: </a:t>
            </a:r>
            <a:r>
              <a:rPr lang="en-US" altLang="ru-RU" sz="1200" b="1" dirty="0" err="1" smtClean="0">
                <a:solidFill>
                  <a:srgbClr val="D81F33"/>
                </a:solidFill>
                <a:ea typeface="Microsoft YaHei" pitchFamily="34" charset="-122"/>
              </a:rPr>
              <a:t>Kassist</a:t>
            </a:r>
            <a:endParaRPr lang="ru-RU" altLang="ru-RU" sz="1200" b="1" dirty="0">
              <a:solidFill>
                <a:srgbClr val="D81F33"/>
              </a:solidFill>
              <a:ea typeface="Microsoft YaHei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96" y="3924059"/>
            <a:ext cx="924423" cy="82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35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-67055" y="6111802"/>
            <a:ext cx="9247567" cy="7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904" y="1556792"/>
            <a:ext cx="5500542" cy="46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237094" y="362243"/>
            <a:ext cx="3982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ЦИФРОВОЙ СТАНДАРТ - ЧТО ЭТО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</a:endParaRPr>
          </a:p>
        </p:txBody>
      </p:sp>
      <p:pic>
        <p:nvPicPr>
          <p:cNvPr id="24" name="Picture 2" descr="\\Design-1\элементы для презентаций\Схемы\Создание цифрового стандарт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2175457"/>
            <a:ext cx="7435293" cy="34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2264" y="1057782"/>
            <a:ext cx="5448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 smtClean="0">
                <a:solidFill>
                  <a:srgbClr val="3F3F3F"/>
                </a:solidFill>
                <a:cs typeface="Arial" pitchFamily="34" charset="0"/>
              </a:rPr>
              <a:t>ПРОЦЕСС СОЗДАНИЯ</a:t>
            </a:r>
            <a:r>
              <a:rPr lang="en-US" sz="2000" kern="0" dirty="0" smtClean="0">
                <a:solidFill>
                  <a:srgbClr val="3F3F3F"/>
                </a:solidFill>
                <a:cs typeface="Arial" pitchFamily="34" charset="0"/>
              </a:rPr>
              <a:t> </a:t>
            </a:r>
            <a:r>
              <a:rPr lang="ru-RU" sz="2000" kern="0" dirty="0" smtClean="0">
                <a:solidFill>
                  <a:srgbClr val="3F3F3F"/>
                </a:solidFill>
                <a:cs typeface="Arial" pitchFamily="34" charset="0"/>
              </a:rPr>
              <a:t>ЦИФРОВОГО СТАНДАРТА </a:t>
            </a:r>
            <a:endParaRPr lang="ru-RU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6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9484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транснефть_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026" y="1187819"/>
            <a:ext cx="8412161" cy="4926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3432" y="341745"/>
            <a:ext cx="605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8001"/>
                </a:solidFill>
                <a:latin typeface="Arial" pitchFamily="34" charset="0"/>
                <a:cs typeface="Arial" pitchFamily="34" charset="0"/>
              </a:rPr>
              <a:t>ИСУНД АСУТП (ПАО «</a:t>
            </a:r>
            <a:r>
              <a:rPr lang="ru-RU" dirty="0" err="1" smtClean="0">
                <a:solidFill>
                  <a:srgbClr val="FF8001"/>
                </a:solidFill>
                <a:latin typeface="Arial" pitchFamily="34" charset="0"/>
                <a:cs typeface="Arial" pitchFamily="34" charset="0"/>
              </a:rPr>
              <a:t>Транснефть</a:t>
            </a:r>
            <a:r>
              <a:rPr lang="ru-RU" dirty="0" smtClean="0">
                <a:solidFill>
                  <a:srgbClr val="FF8001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dirty="0">
              <a:solidFill>
                <a:srgbClr val="FF8001"/>
              </a:solidFill>
            </a:endParaRPr>
          </a:p>
        </p:txBody>
      </p:sp>
      <p:pic>
        <p:nvPicPr>
          <p:cNvPr id="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802" y="-8792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7643" y="369754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06"/>
            <a:r>
              <a:rPr lang="ru-RU" sz="1000" dirty="0">
                <a:solidFill>
                  <a:srgbClr val="FFFFFF"/>
                </a:solidFill>
              </a:rPr>
              <a:t>ОТ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94920" y="3697541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06"/>
            <a:r>
              <a:rPr lang="ru-RU" sz="1000" dirty="0">
                <a:solidFill>
                  <a:srgbClr val="FFFFFF"/>
                </a:solidFill>
              </a:rPr>
              <a:t>ПБ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820705" y="4147424"/>
            <a:ext cx="4101975" cy="1405033"/>
            <a:chOff x="5194913" y="1976282"/>
            <a:chExt cx="4443806" cy="1405033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55F0E9FA-FF25-4A65-BFA2-9E86FD3DBB2D}"/>
                </a:ext>
              </a:extLst>
            </p:cNvPr>
            <p:cNvSpPr/>
            <p:nvPr/>
          </p:nvSpPr>
          <p:spPr>
            <a:xfrm>
              <a:off x="5194913" y="1976282"/>
              <a:ext cx="4223821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4606">
                <a:lnSpc>
                  <a:spcPct val="90000"/>
                </a:lnSpc>
                <a:spcBef>
                  <a:spcPts val="1083"/>
                </a:spcBef>
              </a:pPr>
              <a:r>
                <a:rPr lang="ru-RU" altLang="ru-RU" sz="1400" b="1" dirty="0">
                  <a:solidFill>
                    <a:srgbClr val="FF8001"/>
                  </a:solidFill>
                </a:rPr>
                <a:t>БАЗЫ ДАННЫХ С НОРМАТИВНЫМИ ДОКУМЕНТАМИ ПАО «ГАЗПРОМ</a:t>
              </a:r>
              <a:r>
                <a:rPr lang="ru-RU" altLang="ru-RU" sz="1400" b="1" dirty="0" smtClean="0">
                  <a:solidFill>
                    <a:srgbClr val="FF8001"/>
                  </a:solidFill>
                </a:rPr>
                <a:t>» ДЛЯ ПРЕДПРИЯТИЙ, НЕ ВХОДЯЩИХ В ЕГО СТРУКТУРЫ</a:t>
              </a:r>
              <a:endParaRPr lang="ru-RU" altLang="ru-RU" dirty="0">
                <a:solidFill>
                  <a:srgbClr val="FF8001"/>
                </a:solidFill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01B8D072-38C1-44DB-BB2E-45D698AA8457}"/>
                </a:ext>
              </a:extLst>
            </p:cNvPr>
            <p:cNvSpPr/>
            <p:nvPr/>
          </p:nvSpPr>
          <p:spPr>
            <a:xfrm>
              <a:off x="5267562" y="2919650"/>
              <a:ext cx="4371157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defTabSz="804606"/>
              <a:r>
                <a:rPr lang="ru-RU" altLang="ru-RU" sz="1200" dirty="0" smtClean="0">
                  <a:solidFill>
                    <a:srgbClr val="445469"/>
                  </a:solidFill>
                </a:rPr>
                <a:t>№4 - В СОСТАВ БАЗЫ ВХОДЯТ ДОКУМЕНТЫ ПАО «ГАЗПРОМ» ОГРАНИЧЕННОГО СПИСКА</a:t>
              </a:r>
              <a:endParaRPr lang="ru-RU" altLang="ru-RU" sz="1200" dirty="0">
                <a:solidFill>
                  <a:srgbClr val="445469"/>
                </a:solidFill>
              </a:endParaRPr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6E16EA82-4975-4372-BE75-BBF77890AFBB}"/>
              </a:ext>
            </a:extLst>
          </p:cNvPr>
          <p:cNvSpPr/>
          <p:nvPr/>
        </p:nvSpPr>
        <p:spPr>
          <a:xfrm>
            <a:off x="647149" y="4815582"/>
            <a:ext cx="42202" cy="1147515"/>
          </a:xfrm>
          <a:prstGeom prst="rect">
            <a:avLst/>
          </a:prstGeom>
          <a:solidFill>
            <a:srgbClr val="7C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336" y="1083472"/>
            <a:ext cx="8178099" cy="100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4606">
              <a:lnSpc>
                <a:spcPct val="90000"/>
              </a:lnSpc>
              <a:spcBef>
                <a:spcPts val="1083"/>
              </a:spcBef>
            </a:pPr>
            <a:r>
              <a:rPr lang="ru-RU" altLang="ru-RU" sz="1400" b="1" dirty="0" smtClean="0">
                <a:solidFill>
                  <a:srgbClr val="3F3F3F"/>
                </a:solidFill>
              </a:rPr>
              <a:t>МЕЖДУ </a:t>
            </a:r>
            <a:r>
              <a:rPr lang="ru-RU" altLang="ru-RU" sz="1400" b="1" dirty="0">
                <a:solidFill>
                  <a:srgbClr val="3F3F3F"/>
                </a:solidFill>
              </a:rPr>
              <a:t>ПАО «ГАЗПРОМ» И АО «КОДЕКС» ПОДПИСАН ЛИЦЕНЗИОННЫЙ ДОГОВОР, СОГЛАСНО КОТОРОМУ 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АО </a:t>
            </a:r>
            <a:r>
              <a:rPr lang="ru-RU" altLang="ru-RU" sz="1400" b="1" dirty="0">
                <a:solidFill>
                  <a:srgbClr val="3F3F3F"/>
                </a:solidFill>
              </a:rPr>
              <a:t>«КОДЕКС» 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СОЗДАЕТ</a:t>
            </a:r>
            <a:r>
              <a:rPr lang="ru-RU" altLang="ru-RU" sz="1400" b="1" dirty="0">
                <a:solidFill>
                  <a:srgbClr val="3F3F3F"/>
                </a:solidFill>
              </a:rPr>
              <a:t>, ВНЕДРЯЕТ И СОПРОВОЖДАЕТ БАЗЫ ДАННЫХ С НОРМАТИВНЫМИ ДОКУМЕНТАМИ 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 ПАО </a:t>
            </a:r>
            <a:r>
              <a:rPr lang="ru-RU" altLang="ru-RU" sz="1400" b="1" dirty="0">
                <a:solidFill>
                  <a:srgbClr val="3F3F3F"/>
                </a:solidFill>
              </a:rPr>
              <a:t>«ГАЗПРОМ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»</a:t>
            </a:r>
            <a:endParaRPr lang="ru-RU" altLang="ru-RU" sz="1400" b="1" dirty="0">
              <a:solidFill>
                <a:srgbClr val="3F3F3F"/>
              </a:solidFill>
            </a:endParaRPr>
          </a:p>
          <a:p>
            <a:pPr algn="just" defTabSz="804606">
              <a:lnSpc>
                <a:spcPct val="90000"/>
              </a:lnSpc>
              <a:spcBef>
                <a:spcPts val="1083"/>
              </a:spcBef>
            </a:pPr>
            <a:endParaRPr lang="ru-RU" altLang="ru-RU" sz="1400" b="1" dirty="0">
              <a:solidFill>
                <a:srgbClr val="3F3F3F"/>
              </a:solidFill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-246999" y="1686465"/>
            <a:ext cx="9426194" cy="2395629"/>
            <a:chOff x="248983" y="1846130"/>
            <a:chExt cx="9419926" cy="2395629"/>
          </a:xfrm>
        </p:grpSpPr>
        <p:grpSp>
          <p:nvGrpSpPr>
            <p:cNvPr id="4" name="Группа 3"/>
            <p:cNvGrpSpPr/>
            <p:nvPr/>
          </p:nvGrpSpPr>
          <p:grpSpPr>
            <a:xfrm rot="21370432">
              <a:off x="248983" y="1846130"/>
              <a:ext cx="9209286" cy="2395629"/>
              <a:chOff x="142447" y="1846130"/>
              <a:chExt cx="9209286" cy="2395629"/>
            </a:xfrm>
          </p:grpSpPr>
          <p:pic>
            <p:nvPicPr>
              <p:cNvPr id="49" name="Picture 3" descr="D:\загрузки 2\векторы шаблоны\парфенов\2167.png">
                <a:extLst>
                  <a:ext uri="{FF2B5EF4-FFF2-40B4-BE49-F238E27FC236}">
                    <a16:creationId xmlns="" xmlns:a16="http://schemas.microsoft.com/office/drawing/2014/main" id="{B193211E-18DD-4A1D-9C25-52B16EA9E9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72" r="27028"/>
              <a:stretch/>
            </p:blipFill>
            <p:spPr bwMode="auto">
              <a:xfrm rot="16422946">
                <a:off x="2411149" y="-422572"/>
                <a:ext cx="2218078" cy="6755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C:\Users\Larinson\Desktop\1458296753-46568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75"/>
              <a:stretch/>
            </p:blipFill>
            <p:spPr bwMode="auto">
              <a:xfrm rot="428387">
                <a:off x="1821704" y="2153028"/>
                <a:ext cx="1507669" cy="1446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Группа 2"/>
              <p:cNvGrpSpPr/>
              <p:nvPr/>
            </p:nvGrpSpPr>
            <p:grpSpPr>
              <a:xfrm>
                <a:off x="3156138" y="2023681"/>
                <a:ext cx="6195595" cy="2218078"/>
                <a:chOff x="3200528" y="3947723"/>
                <a:chExt cx="6195595" cy="2218078"/>
              </a:xfrm>
            </p:grpSpPr>
            <p:pic>
              <p:nvPicPr>
                <p:cNvPr id="51" name="Picture 3" descr="D:\загрузки 2\векторы шаблоны\парфенов\2167.png">
                  <a:extLst>
                    <a:ext uri="{FF2B5EF4-FFF2-40B4-BE49-F238E27FC236}">
                      <a16:creationId xmlns="" xmlns:a16="http://schemas.microsoft.com/office/drawing/2014/main" id="{6AAABA27-30A2-4CA1-9272-7A01C19ABB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572" r="27028"/>
                <a:stretch/>
              </p:blipFill>
              <p:spPr bwMode="auto">
                <a:xfrm rot="16422946" flipV="1">
                  <a:off x="5189287" y="1958964"/>
                  <a:ext cx="2218078" cy="61955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Рисунок 14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568">
                  <a:off x="6587100" y="4629231"/>
                  <a:ext cx="1180287" cy="11475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</p:pic>
          </p:grpSp>
        </p:grpSp>
        <p:pic>
          <p:nvPicPr>
            <p:cNvPr id="28" name="Picture 3" descr="D:\загрузки 2\векторы шаблоны\парфенов\2167.png">
              <a:extLst>
                <a:ext uri="{FF2B5EF4-FFF2-40B4-BE49-F238E27FC236}">
                  <a16:creationId xmlns="" xmlns:a16="http://schemas.microsoft.com/office/drawing/2014/main" id="{6AAABA27-30A2-4CA1-9272-7A01C19AB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2" r="27028" b="80078"/>
            <a:stretch/>
          </p:blipFill>
          <p:spPr bwMode="auto">
            <a:xfrm rot="16193378">
              <a:off x="8281979" y="2750098"/>
              <a:ext cx="2218078" cy="55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5F0E9FA-FF25-4A65-BFA2-9E86FD3DBB2D}"/>
              </a:ext>
            </a:extLst>
          </p:cNvPr>
          <p:cNvSpPr/>
          <p:nvPr/>
        </p:nvSpPr>
        <p:spPr>
          <a:xfrm>
            <a:off x="647146" y="4140520"/>
            <a:ext cx="38989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06">
              <a:lnSpc>
                <a:spcPct val="90000"/>
              </a:lnSpc>
              <a:spcBef>
                <a:spcPts val="1083"/>
              </a:spcBef>
            </a:pPr>
            <a:r>
              <a:rPr lang="ru-RU" altLang="ru-RU" sz="1400" b="1" dirty="0">
                <a:solidFill>
                  <a:srgbClr val="FF8001"/>
                </a:solidFill>
              </a:rPr>
              <a:t>ДЛЯ СОТРУДНИКОВ КОМПАНИИ ПАО «ГАЗПРОМ</a:t>
            </a:r>
            <a:r>
              <a:rPr lang="ru-RU" altLang="ru-RU" sz="1400" b="1" dirty="0" smtClean="0">
                <a:solidFill>
                  <a:srgbClr val="FF8001"/>
                </a:solidFill>
              </a:rPr>
              <a:t>»: СОСТАВ БАЗ СООТВЕТСТВУЕТ ДОЛЕ </a:t>
            </a:r>
            <a:r>
              <a:rPr lang="ru-RU" altLang="ru-RU" sz="1400" b="1" dirty="0">
                <a:solidFill>
                  <a:srgbClr val="FF8001"/>
                </a:solidFill>
              </a:rPr>
              <a:t>УЧАСТИЯ </a:t>
            </a:r>
            <a:r>
              <a:rPr lang="ru-RU" altLang="ru-RU" sz="1400" b="1" dirty="0" smtClean="0">
                <a:solidFill>
                  <a:srgbClr val="FF8001"/>
                </a:solidFill>
              </a:rPr>
              <a:t>ДОЧЕРНИХ </a:t>
            </a:r>
            <a:r>
              <a:rPr lang="ru-RU" altLang="ru-RU" sz="1400" b="1" dirty="0">
                <a:solidFill>
                  <a:srgbClr val="FF8001"/>
                </a:solidFill>
              </a:rPr>
              <a:t>ОБЩЕСТВ В УСТАВНОМ КАПИТАЛЕ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E16EA82-4975-4372-BE75-BBF77890AFBB}"/>
              </a:ext>
            </a:extLst>
          </p:cNvPr>
          <p:cNvSpPr/>
          <p:nvPr/>
        </p:nvSpPr>
        <p:spPr>
          <a:xfrm>
            <a:off x="4756489" y="4825666"/>
            <a:ext cx="42202" cy="1147515"/>
          </a:xfrm>
          <a:prstGeom prst="rect">
            <a:avLst/>
          </a:prstGeom>
          <a:solidFill>
            <a:srgbClr val="7C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026" y="5049850"/>
            <a:ext cx="442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804606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546A"/>
                </a:solidFill>
              </a:rPr>
              <a:t>№1 - 100</a:t>
            </a:r>
            <a:r>
              <a:rPr lang="ru-RU" sz="1200" dirty="0">
                <a:solidFill>
                  <a:srgbClr val="44546A"/>
                </a:solidFill>
              </a:rPr>
              <a:t>% </a:t>
            </a:r>
            <a:r>
              <a:rPr lang="ru-RU" sz="1200" dirty="0" smtClean="0">
                <a:solidFill>
                  <a:srgbClr val="44546A"/>
                </a:solidFill>
              </a:rPr>
              <a:t>УСТАВНОГО КАПИТАЛА </a:t>
            </a:r>
            <a:r>
              <a:rPr lang="ru-RU" sz="1200" dirty="0">
                <a:solidFill>
                  <a:srgbClr val="44546A"/>
                </a:solidFill>
              </a:rPr>
              <a:t>ПАО «</a:t>
            </a:r>
            <a:r>
              <a:rPr lang="ru-RU" sz="1200" dirty="0" smtClean="0">
                <a:solidFill>
                  <a:srgbClr val="44546A"/>
                </a:solidFill>
              </a:rPr>
              <a:t>ГАЗПРОМ»</a:t>
            </a:r>
            <a:r>
              <a:rPr lang="ru-RU" sz="1200" dirty="0">
                <a:solidFill>
                  <a:srgbClr val="44546A"/>
                </a:solidFill>
              </a:rPr>
              <a:t> </a:t>
            </a:r>
            <a:endParaRPr lang="ru-RU" sz="1200" dirty="0" smtClean="0">
              <a:solidFill>
                <a:srgbClr val="44546A"/>
              </a:solidFill>
            </a:endParaRPr>
          </a:p>
          <a:p>
            <a:pPr marL="171450" indent="-171450" defTabSz="804606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546A"/>
                </a:solidFill>
              </a:rPr>
              <a:t>№2 - БОЛЕЕ </a:t>
            </a:r>
            <a:r>
              <a:rPr lang="ru-RU" sz="1200" dirty="0">
                <a:solidFill>
                  <a:srgbClr val="44546A"/>
                </a:solidFill>
              </a:rPr>
              <a:t>51% УСТАВНОГО КАПИТАЛА ПАО «</a:t>
            </a:r>
            <a:r>
              <a:rPr lang="ru-RU" sz="1200" dirty="0" smtClean="0">
                <a:solidFill>
                  <a:srgbClr val="44546A"/>
                </a:solidFill>
              </a:rPr>
              <a:t>ГАЗПРОМ»</a:t>
            </a:r>
          </a:p>
          <a:p>
            <a:pPr marL="171450" indent="-171450" defTabSz="804606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546A"/>
                </a:solidFill>
              </a:rPr>
              <a:t>№3 - МЕНЕЕ </a:t>
            </a:r>
            <a:r>
              <a:rPr lang="ru-RU" sz="1200" dirty="0">
                <a:solidFill>
                  <a:srgbClr val="44546A"/>
                </a:solidFill>
              </a:rPr>
              <a:t>51% УСТАВНОГО КАПИТАЛА ПАО «ГАЗПРОМ</a:t>
            </a:r>
            <a:r>
              <a:rPr lang="ru-RU" sz="1200" dirty="0" smtClean="0">
                <a:solidFill>
                  <a:srgbClr val="44546A"/>
                </a:solidFill>
              </a:rPr>
              <a:t>»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1973499" y="398418"/>
            <a:ext cx="6205251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  <a:t>СОТРУДНИЧЕСТВО С ПАО «ГАЗПРОМ»</a:t>
            </a:r>
          </a:p>
        </p:txBody>
      </p:sp>
      <p:pic>
        <p:nvPicPr>
          <p:cNvPr id="26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9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431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783"/>
          <p:cNvSpPr>
            <a:spLocks/>
          </p:cNvSpPr>
          <p:nvPr/>
        </p:nvSpPr>
        <p:spPr bwMode="auto">
          <a:xfrm>
            <a:off x="3775890" y="3765582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2" name="Freeform 1783"/>
          <p:cNvSpPr>
            <a:spLocks/>
          </p:cNvSpPr>
          <p:nvPr/>
        </p:nvSpPr>
        <p:spPr bwMode="auto">
          <a:xfrm>
            <a:off x="2962464" y="3758272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3" name="Freeform 1783"/>
          <p:cNvSpPr>
            <a:spLocks/>
          </p:cNvSpPr>
          <p:nvPr/>
        </p:nvSpPr>
        <p:spPr bwMode="auto">
          <a:xfrm>
            <a:off x="2168653" y="3758272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6" name="Freeform 1783"/>
          <p:cNvSpPr>
            <a:spLocks/>
          </p:cNvSpPr>
          <p:nvPr/>
        </p:nvSpPr>
        <p:spPr bwMode="auto">
          <a:xfrm>
            <a:off x="4573263" y="3758775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3" name="Freeform 1783"/>
          <p:cNvSpPr>
            <a:spLocks/>
          </p:cNvSpPr>
          <p:nvPr/>
        </p:nvSpPr>
        <p:spPr bwMode="auto">
          <a:xfrm>
            <a:off x="6996739" y="3749537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7" name="Freeform 1783"/>
          <p:cNvSpPr>
            <a:spLocks/>
          </p:cNvSpPr>
          <p:nvPr/>
        </p:nvSpPr>
        <p:spPr bwMode="auto">
          <a:xfrm>
            <a:off x="565410" y="3758775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94" y="2607716"/>
            <a:ext cx="1588359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241088" y="2610386"/>
            <a:ext cx="1527941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814974" y="2603908"/>
            <a:ext cx="1675563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73978" y="2607716"/>
            <a:ext cx="1400333" cy="45719"/>
          </a:xfrm>
          <a:prstGeom prst="roundRect">
            <a:avLst>
              <a:gd name="adj" fmla="val 50000"/>
            </a:avLst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0198" y="4357217"/>
            <a:ext cx="1634630" cy="156965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- Визит делегации ПАО «КАМАЗ» в АО «Кодекс»</a:t>
            </a:r>
          </a:p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- Снятие запроса</a:t>
            </a:r>
          </a:p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- Формирование ТЗ на создание базы внутренней НТД документации</a:t>
            </a:r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46244" y="4984782"/>
            <a:ext cx="539172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2011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09135" y="3906250"/>
            <a:ext cx="595021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ru-RU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2014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61617" y="3906664"/>
            <a:ext cx="550136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bg-BG" sz="1400" b="1" dirty="0" smtClean="0">
                <a:solidFill>
                  <a:srgbClr val="FFFFFF"/>
                </a:solidFill>
              </a:rPr>
              <a:t>2013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410" y="2710256"/>
            <a:ext cx="194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Начало сотрудничества</a:t>
            </a:r>
            <a:endParaRPr lang="ru-RU" sz="1400" b="1" dirty="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3509" y="4357217"/>
            <a:ext cx="1862735" cy="249298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Фонд внешней документации: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Системы «</a:t>
            </a:r>
            <a:r>
              <a:rPr lang="ru-RU" sz="1200" dirty="0" err="1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Техэксперт</a:t>
            </a: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Международное законодательство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Индивидуальная база «Документы автомобилестроения»</a:t>
            </a:r>
          </a:p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Фонд внутренних документов: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 НТД (2 000 документов)</a:t>
            </a:r>
            <a:endParaRPr lang="ru-RU" sz="1200" dirty="0">
              <a:solidFill>
                <a:srgbClr val="4454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804606"/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Freeform 1783"/>
          <p:cNvSpPr>
            <a:spLocks/>
          </p:cNvSpPr>
          <p:nvPr/>
        </p:nvSpPr>
        <p:spPr bwMode="auto">
          <a:xfrm>
            <a:off x="1367871" y="3758669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99030" y="2661546"/>
            <a:ext cx="1909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Внедрение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ИСС НД ПАО «КАМАЗ»</a:t>
            </a:r>
            <a:r>
              <a:rPr lang="ru-RU" sz="1400" b="1" dirty="0" smtClean="0">
                <a:solidFill>
                  <a:srgbClr val="44546A"/>
                </a:solidFill>
                <a:cs typeface="Arial" charset="0"/>
              </a:rPr>
              <a:t> </a:t>
            </a:r>
            <a:endParaRPr lang="ru-RU" sz="1400" b="1" dirty="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4975" y="4343318"/>
            <a:ext cx="167556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Фонд внутренних </a:t>
            </a:r>
          </a:p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документов: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 ОРД</a:t>
            </a:r>
          </a:p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(28 000 документов)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Объединение фонда НТД с фондом ОРД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761994" y="2713288"/>
            <a:ext cx="2330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Проект ЭСЛА</a:t>
            </a:r>
            <a:endParaRPr lang="ru-RU" sz="1400" b="1" dirty="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67" name="Freeform 1783"/>
          <p:cNvSpPr>
            <a:spLocks/>
          </p:cNvSpPr>
          <p:nvPr/>
        </p:nvSpPr>
        <p:spPr bwMode="auto">
          <a:xfrm>
            <a:off x="7780193" y="3758346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05058" y="4358805"/>
            <a:ext cx="1738171" cy="8309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Заключение договора на 6 лет с </a:t>
            </a:r>
            <a:r>
              <a:rPr lang="ru-RU" sz="1200" dirty="0" err="1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безлимитной</a:t>
            </a:r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схемой использования ИСС НД ПАО «КАМАЗ»</a:t>
            </a:r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43718" y="2694461"/>
            <a:ext cx="14300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Заключение стратегического договора</a:t>
            </a:r>
          </a:p>
        </p:txBody>
      </p:sp>
      <p:pic>
        <p:nvPicPr>
          <p:cNvPr id="102" name="Picture 7" descr="D:\загрузки 2\векторы шаблоны\179937-business-seo\png\user-1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0" y="2119782"/>
            <a:ext cx="414474" cy="4490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3" descr="D:\загрузки 2\векторы шаблоны\рррррррр\125354-industrial-processes\png\derri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94" y="2105065"/>
            <a:ext cx="419173" cy="454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D:\загрузки 2\векторы шаблоны\рррррррр\125354-industrial-processes\png\crane-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3" y="2130756"/>
            <a:ext cx="378538" cy="4100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грузки 2\векторы шаблоны\рррррррр\125354-industrial-processes\png\pumpjack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2" y="2100089"/>
            <a:ext cx="442275" cy="4791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D:\загрузки 2\векторы шаблоны\157555-industry-icon-collection\png\factory-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68" y="2166219"/>
            <a:ext cx="362723" cy="3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D:\загрузки 2\векторы шаблоны\179937-business-seo\png\user-9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35" y="1787422"/>
            <a:ext cx="282550" cy="3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D:\загрузки 2\векторы шаблоны\111448-data-analytics-pictograms\png\multiple-computers-connected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37" y="1771190"/>
            <a:ext cx="303599" cy="3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17"/>
          <p:cNvSpPr txBox="1">
            <a:spLocks/>
          </p:cNvSpPr>
          <p:nvPr/>
        </p:nvSpPr>
        <p:spPr>
          <a:xfrm>
            <a:off x="2850173" y="1145069"/>
            <a:ext cx="6293827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44546A"/>
                </a:solidFill>
                <a:ea typeface="+mj-ea"/>
                <a:cs typeface="+mj-cs"/>
              </a:rPr>
              <a:t>ЭТАПЫ РАЗВИТИЯ ИСС НД ПАО «КАМАЗ»</a:t>
            </a:r>
            <a:endParaRPr lang="ru-RU" sz="1600" b="1" kern="0" dirty="0">
              <a:solidFill>
                <a:srgbClr val="44546A"/>
              </a:solidFill>
              <a:ea typeface="+mj-ea"/>
              <a:cs typeface="+mj-cs"/>
            </a:endParaRPr>
          </a:p>
        </p:txBody>
      </p:sp>
      <p:pic>
        <p:nvPicPr>
          <p:cNvPr id="1031" name="Picture 7" descr="C:\Users\Larinson\Desktop\Logo_Grey-01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512">
            <a:off x="7076735" y="1879354"/>
            <a:ext cx="279426" cy="3233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22035" y="-17409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Freeform 1783"/>
          <p:cNvSpPr>
            <a:spLocks/>
          </p:cNvSpPr>
          <p:nvPr/>
        </p:nvSpPr>
        <p:spPr bwMode="auto">
          <a:xfrm>
            <a:off x="5391557" y="3758271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08085" y="3889477"/>
            <a:ext cx="582197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</a:t>
            </a:r>
            <a:r>
              <a:rPr lang="ru-RU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84" name="Rectangle 58"/>
          <p:cNvSpPr/>
          <p:nvPr/>
        </p:nvSpPr>
        <p:spPr>
          <a:xfrm>
            <a:off x="7283462" y="3885209"/>
            <a:ext cx="595021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</a:t>
            </a:r>
            <a:r>
              <a:rPr lang="ru-RU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52" name="Rounded Rectangle 47"/>
          <p:cNvSpPr/>
          <p:nvPr/>
        </p:nvSpPr>
        <p:spPr>
          <a:xfrm>
            <a:off x="7016222" y="2615827"/>
            <a:ext cx="1527941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32390" y="2696443"/>
            <a:ext cx="1928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Пилотный проект: Система управления требованиями</a:t>
            </a:r>
          </a:p>
        </p:txBody>
      </p:sp>
      <p:sp>
        <p:nvSpPr>
          <p:cNvPr id="56" name="Rectangle 60"/>
          <p:cNvSpPr/>
          <p:nvPr/>
        </p:nvSpPr>
        <p:spPr>
          <a:xfrm>
            <a:off x="4102619" y="3891470"/>
            <a:ext cx="550136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bg-BG" sz="1400" b="1" dirty="0" smtClean="0">
                <a:solidFill>
                  <a:srgbClr val="FFFFFF"/>
                </a:solidFill>
              </a:rPr>
              <a:t>2015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57" name="Freeform 1783"/>
          <p:cNvSpPr>
            <a:spLocks/>
          </p:cNvSpPr>
          <p:nvPr/>
        </p:nvSpPr>
        <p:spPr bwMode="auto">
          <a:xfrm>
            <a:off x="6199270" y="3758775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32390" y="4343318"/>
            <a:ext cx="1983541" cy="193898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Сотрудничество с Казанским (Приволжским) федеральным университетом в рамках проекта  по формированию и классификации требований к  семейству автомобилей К5 торговой марки «КамАЗ»</a:t>
            </a:r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https://media.vse-sto.ru/autoservices/16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5264" r="60034"/>
          <a:stretch/>
        </p:blipFill>
        <p:spPr bwMode="auto">
          <a:xfrm>
            <a:off x="535883" y="133963"/>
            <a:ext cx="1479499" cy="19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42" y="-8792"/>
            <a:ext cx="944563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Placeholder 5"/>
          <p:cNvSpPr txBox="1">
            <a:spLocks/>
          </p:cNvSpPr>
          <p:nvPr/>
        </p:nvSpPr>
        <p:spPr>
          <a:xfrm>
            <a:off x="1216782" y="267495"/>
            <a:ext cx="7054776" cy="24582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FF8001"/>
                </a:solidFill>
                <a:latin typeface="Calibri"/>
              </a:rPr>
              <a:t>СОТРУДНИЧЕСТВО С ПАО «КАМАЗ»</a:t>
            </a:r>
            <a:endParaRPr lang="ru-RU" sz="1800" b="0" dirty="0">
              <a:solidFill>
                <a:srgbClr val="FF800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6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5"/>
          <p:cNvSpPr/>
          <p:nvPr/>
        </p:nvSpPr>
        <p:spPr>
          <a:xfrm>
            <a:off x="1149289" y="4221118"/>
            <a:ext cx="1792784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НОРМОТВОРЧЕСТВО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tangle 85"/>
          <p:cNvSpPr/>
          <p:nvPr/>
        </p:nvSpPr>
        <p:spPr>
          <a:xfrm>
            <a:off x="1087402" y="4421177"/>
            <a:ext cx="1857887" cy="30777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ПРИМЕНЕНИЕ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 85"/>
          <p:cNvSpPr/>
          <p:nvPr/>
        </p:nvSpPr>
        <p:spPr>
          <a:xfrm>
            <a:off x="6029487" y="4221118"/>
            <a:ext cx="2289972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ПРОВЕРКА АКТУАЛЬНОСТИ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tangle 85"/>
          <p:cNvSpPr/>
          <p:nvPr/>
        </p:nvSpPr>
        <p:spPr>
          <a:xfrm>
            <a:off x="5081449" y="4414511"/>
            <a:ext cx="3129173" cy="30777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КОНТРОЛЬ ПРИМЕНЕНИЯ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9009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309090" y="3356992"/>
            <a:ext cx="2658757" cy="2221485"/>
          </a:xfrm>
          <a:prstGeom prst="rect">
            <a:avLst/>
          </a:prstGeom>
          <a:solidFill>
            <a:srgbClr val="FFFFFF"/>
          </a:solidFill>
          <a:ln w="10080">
            <a:solidFill>
              <a:srgbClr val="7546CB"/>
            </a:solidFill>
            <a:round/>
            <a:headEnd/>
            <a:tailEnd/>
          </a:ln>
          <a:effectLst/>
        </p:spPr>
        <p:txBody>
          <a:bodyPr wrap="none" lIns="95040" tIns="64440" rIns="95040" bIns="5004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  <a:latin typeface="HelveticaNeueCyr" pitchFamily="48" charset="0"/>
              </a:rPr>
              <a:t>‘	</a:t>
            </a:r>
            <a:endParaRPr lang="ru-RU" altLang="ru-RU" sz="1400" b="1" dirty="0" smtClean="0">
              <a:solidFill>
                <a:schemeClr val="accent6">
                  <a:lumMod val="75000"/>
                </a:schemeClr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445469"/>
                </a:solidFill>
                <a:latin typeface="HelveticaNeueCyr" pitchFamily="48" charset="0"/>
              </a:rPr>
              <a:t>Электронный архив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445469"/>
                </a:solidFill>
                <a:latin typeface="HelveticaNeueCyr" pitchFamily="48" charset="0"/>
              </a:rPr>
              <a:t>нормативной  документации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Доступ к необходимым документам</a:t>
            </a:r>
            <a:b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</a:b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через «одно окно»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Поисковые сервисы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Сравнение редакций документов, </a:t>
            </a:r>
            <a:b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</a:b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история стандарта, система стандартов </a:t>
            </a:r>
            <a:b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</a:b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на продукцию и др.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Учет оборота копий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Внедрение НД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000000"/>
              </a:solidFill>
              <a:latin typeface="HelveticaNeueCyr" pitchFamily="48" charset="0"/>
              <a:ea typeface="Microsoft YaHei" charset="-122"/>
            </a:endParaRPr>
          </a:p>
          <a:p>
            <a:pPr marL="285750" indent="-285750" algn="ctr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 smtClean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6025198" y="1201389"/>
            <a:ext cx="2524857" cy="1511300"/>
            <a:chOff x="6238373" y="1228611"/>
            <a:chExt cx="2735262" cy="15113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6238373" y="1228611"/>
              <a:ext cx="2735262" cy="1511300"/>
            </a:xfrm>
            <a:prstGeom prst="rect">
              <a:avLst/>
            </a:prstGeom>
            <a:solidFill>
              <a:srgbClr val="FFFFFF"/>
            </a:solidFill>
            <a:ln w="10080" cap="flat">
              <a:solidFill>
                <a:srgbClr val="85CD4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040" tIns="64440" rIns="95040" bIns="5004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4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Обсуждение НД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Уведомления 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Предоставление документа </a:t>
              </a:r>
            </a:p>
            <a:p>
              <a:pPr>
                <a:buClrTx/>
                <a:buFont typeface="Times New Roman" pitchFamily="16" charset="0"/>
                <a:buNone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необходимому числу лиц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Сбор и аккумулирование обратной связи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Фиксация результатов обсуждения </a:t>
              </a:r>
            </a:p>
            <a:p>
              <a:pPr>
                <a:buClrTx/>
                <a:buFont typeface="Times New Roman" pitchFamily="16" charset="0"/>
                <a:buNone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редакции проекта</a:t>
              </a:r>
            </a:p>
            <a:p>
              <a:pPr marL="171450" indent="-171450">
                <a:buClrTx/>
                <a:defRPr/>
              </a:pPr>
              <a:endParaRPr lang="ru-RU" altLang="ru-RU" sz="10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7462335" y="2413001"/>
              <a:ext cx="1511300" cy="287337"/>
            </a:xfrm>
            <a:prstGeom prst="rect">
              <a:avLst/>
            </a:prstGeom>
            <a:solidFill>
              <a:srgbClr val="85CD47"/>
            </a:solidFill>
            <a:ln w="9360">
              <a:solidFill>
                <a:srgbClr val="3465A4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lIns="90000" tIns="576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dirty="0">
                  <a:solidFill>
                    <a:srgbClr val="FFFFFF"/>
                  </a:solidFill>
                  <a:latin typeface="HelveticaNeueCyr" pitchFamily="48" charset="0"/>
                </a:rPr>
                <a:t>Дело </a:t>
              </a:r>
              <a:r>
                <a:rPr lang="ru-RU" altLang="ru-RU" sz="1400" dirty="0" smtClean="0">
                  <a:solidFill>
                    <a:srgbClr val="FFFFFF"/>
                  </a:solidFill>
                  <a:latin typeface="HelveticaNeueCyr" pitchFamily="48" charset="0"/>
                </a:rPr>
                <a:t>документа</a:t>
              </a:r>
              <a:endParaRPr lang="ru-RU" altLang="ru-RU" sz="1400" dirty="0">
                <a:solidFill>
                  <a:srgbClr val="FFFFFF"/>
                </a:solidFill>
                <a:latin typeface="HelveticaNeueCyr" pitchFamily="48" charset="0"/>
              </a:endParaRPr>
            </a:p>
          </p:txBody>
        </p:sp>
      </p:grp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125943" y="3578227"/>
            <a:ext cx="2700067" cy="1511300"/>
          </a:xfrm>
          <a:prstGeom prst="rect">
            <a:avLst/>
          </a:prstGeom>
          <a:solidFill>
            <a:srgbClr val="FFFFFF"/>
          </a:solidFill>
          <a:ln w="10080">
            <a:solidFill>
              <a:srgbClr val="F56C3C"/>
            </a:solidFill>
            <a:round/>
            <a:headEnd/>
            <a:tailEnd/>
          </a:ln>
          <a:effectLst/>
        </p:spPr>
        <p:txBody>
          <a:bodyPr wrap="none" lIns="95040" tIns="64440" rIns="95040" bIns="5004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600" dirty="0" smtClean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000000"/>
                </a:solidFill>
                <a:latin typeface="HelveticaNeueCyr" pitchFamily="48" charset="0"/>
              </a:rPr>
              <a:t>Согласование и утверждение НД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</a:rPr>
              <a:t>Формирование </a:t>
            </a:r>
            <a:r>
              <a:rPr lang="ru-RU" altLang="ru-RU" sz="1000" dirty="0">
                <a:solidFill>
                  <a:srgbClr val="000000"/>
                </a:solidFill>
                <a:latin typeface="HelveticaNeueCyr" pitchFamily="48" charset="0"/>
              </a:rPr>
              <a:t>списка </a:t>
            </a: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</a:rPr>
              <a:t>документов</a:t>
            </a:r>
            <a:r>
              <a:rPr lang="ru-RU" altLang="ru-RU" sz="1200" dirty="0" smtClean="0">
                <a:solidFill>
                  <a:srgbClr val="000000"/>
                </a:solidFill>
                <a:latin typeface="HelveticaNeueCyr" pitchFamily="48" charset="0"/>
              </a:rPr>
              <a:t> </a:t>
            </a: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Официальное утверждение документа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Подписание ЭЦП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Автоматизированная публикация в </a:t>
            </a:r>
            <a:r>
              <a:rPr lang="ru-RU" altLang="ru-RU" sz="1000" dirty="0" smtClean="0">
                <a:latin typeface="HelveticaNeueCyr" pitchFamily="48" charset="0"/>
                <a:ea typeface="Microsoft YaHei" charset="-122"/>
              </a:rPr>
              <a:t>ЭА НД</a:t>
            </a: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marL="171450" indent="-171450" algn="ctr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803701" y="4729166"/>
            <a:ext cx="1994389" cy="287337"/>
          </a:xfrm>
          <a:prstGeom prst="rect">
            <a:avLst/>
          </a:prstGeom>
          <a:solidFill>
            <a:srgbClr val="F56C3C"/>
          </a:solidFill>
          <a:ln w="9360">
            <a:solidFill>
              <a:srgbClr val="F56C3C">
                <a:alpha val="0"/>
              </a:srgbClr>
            </a:solidFill>
            <a:round/>
            <a:headEnd/>
            <a:tailEnd/>
          </a:ln>
          <a:effectLst/>
        </p:spPr>
        <p:txBody>
          <a:bodyPr wrap="none" lIns="90000" tIns="576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FFFFFF"/>
                </a:solidFill>
                <a:latin typeface="HelveticaNeueCyr" pitchFamily="48" charset="0"/>
              </a:rPr>
              <a:t>Официальный документ</a:t>
            </a:r>
          </a:p>
        </p:txBody>
      </p:sp>
      <p:grpSp>
        <p:nvGrpSpPr>
          <p:cNvPr id="3" name="Группа 24"/>
          <p:cNvGrpSpPr/>
          <p:nvPr/>
        </p:nvGrpSpPr>
        <p:grpSpPr>
          <a:xfrm>
            <a:off x="3108739" y="910435"/>
            <a:ext cx="2524857" cy="1512888"/>
            <a:chOff x="632538" y="1238252"/>
            <a:chExt cx="2735262" cy="1512888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632538" y="1238252"/>
              <a:ext cx="2735262" cy="1512888"/>
            </a:xfrm>
            <a:prstGeom prst="rect">
              <a:avLst/>
            </a:prstGeom>
            <a:solidFill>
              <a:srgbClr val="FFFFFF"/>
            </a:solidFill>
            <a:ln w="10080" cap="flat">
              <a:solidFill>
                <a:srgbClr val="14C6D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040" tIns="64440" rIns="95040" bIns="5004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Конструктор НД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Соотвествие  проекта НД требованиям </a:t>
              </a:r>
            </a:p>
            <a:p>
              <a:pPr>
                <a:buClrTx/>
                <a:buFont typeface="Times New Roman" pitchFamily="16" charset="0"/>
                <a:buNone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по составу и оформлению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Актуальность ссылочной документации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Единая терминологическая база</a:t>
              </a: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1204012" y="2426259"/>
              <a:ext cx="2160588" cy="287337"/>
            </a:xfrm>
            <a:prstGeom prst="rect">
              <a:avLst/>
            </a:prstGeom>
            <a:solidFill>
              <a:srgbClr val="14C6D7"/>
            </a:solidFill>
            <a:ln w="9360">
              <a:solidFill>
                <a:srgbClr val="F56C3C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lIns="90000" tIns="576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dirty="0" smtClean="0">
                  <a:solidFill>
                    <a:srgbClr val="FFFFFF"/>
                  </a:solidFill>
                  <a:latin typeface="HelveticaNeueCyr" pitchFamily="48" charset="0"/>
                </a:rPr>
                <a:t>Редакции проекта</a:t>
              </a:r>
              <a:endParaRPr lang="ru-RU" altLang="ru-RU" sz="1400" dirty="0">
                <a:solidFill>
                  <a:srgbClr val="FFFFFF"/>
                </a:solidFill>
                <a:latin typeface="HelveticaNeueCyr" pitchFamily="48" charset="0"/>
              </a:endParaRPr>
            </a:p>
          </p:txBody>
        </p:sp>
      </p:grp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69228" y="3535365"/>
            <a:ext cx="2524857" cy="1511300"/>
          </a:xfrm>
          <a:prstGeom prst="rect">
            <a:avLst/>
          </a:prstGeom>
          <a:solidFill>
            <a:srgbClr val="FFFFFF"/>
          </a:solidFill>
          <a:ln w="10080" cap="flat">
            <a:solidFill>
              <a:srgbClr val="F8B33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040" tIns="64440" rIns="95040" bIns="500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ru-RU" altLang="ru-RU" sz="16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6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sz="1400" dirty="0" smtClean="0">
                <a:latin typeface="HelveticaNeueCyr" pitchFamily="48" charset="0"/>
              </a:rPr>
              <a:t>Аналитик</a:t>
            </a:r>
          </a:p>
          <a:p>
            <a:pPr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latin typeface="HelveticaNeueCyr" pitchFamily="48" charset="0"/>
              </a:rPr>
              <a:t>Анализ актуальности ссылочных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sz="1000" dirty="0" smtClean="0">
                <a:latin typeface="HelveticaNeueCyr" pitchFamily="48" charset="0"/>
              </a:rPr>
              <a:t>документов</a:t>
            </a:r>
          </a:p>
          <a:p>
            <a:pPr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latin typeface="HelveticaNeueCyr" pitchFamily="48" charset="0"/>
              </a:rPr>
              <a:t>Формирование отчета по итогам анализа</a:t>
            </a:r>
          </a:p>
          <a:p>
            <a:pPr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latin typeface="HelveticaNeueCyr" pitchFamily="48" charset="0"/>
              </a:rPr>
              <a:t>Формирование списка документов,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sz="1000" dirty="0" smtClean="0">
                <a:latin typeface="HelveticaNeueCyr" pitchFamily="48" charset="0"/>
              </a:rPr>
              <a:t>у которых подходит срок плановой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sz="1000" dirty="0" smtClean="0">
                <a:latin typeface="HelveticaNeueCyr" pitchFamily="48" charset="0"/>
              </a:rPr>
              <a:t>актуализации</a:t>
            </a:r>
          </a:p>
          <a:p>
            <a:pPr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377512" y="4729166"/>
            <a:ext cx="731226" cy="287337"/>
          </a:xfrm>
          <a:prstGeom prst="rect">
            <a:avLst/>
          </a:prstGeom>
          <a:solidFill>
            <a:srgbClr val="F8B33F"/>
          </a:solidFill>
          <a:ln w="9360">
            <a:solidFill>
              <a:srgbClr val="F56C3C">
                <a:alpha val="0"/>
              </a:srgbClr>
            </a:solidFill>
            <a:round/>
            <a:headEnd/>
            <a:tailEnd/>
          </a:ln>
          <a:effectLst/>
        </p:spPr>
        <p:txBody>
          <a:bodyPr wrap="none" lIns="90000" tIns="576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FFFFFF"/>
                </a:solidFill>
                <a:latin typeface="HelveticaNeueCyr" pitchFamily="48" charset="0"/>
              </a:rPr>
              <a:t>Отчеты</a:t>
            </a:r>
          </a:p>
        </p:txBody>
      </p:sp>
      <p:cxnSp>
        <p:nvCxnSpPr>
          <p:cNvPr id="30" name="AutoShape 12"/>
          <p:cNvCxnSpPr>
            <a:cxnSpLocks noChangeShapeType="1"/>
            <a:stCxn id="21" idx="2"/>
            <a:endCxn id="23" idx="0"/>
          </p:cNvCxnSpPr>
          <p:nvPr/>
        </p:nvCxnSpPr>
        <p:spPr bwMode="auto">
          <a:xfrm rot="16200000" flipH="1">
            <a:off x="6949033" y="3051283"/>
            <a:ext cx="865538" cy="18835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14"/>
          <p:cNvCxnSpPr>
            <a:cxnSpLocks noChangeShapeType="1"/>
          </p:cNvCxnSpPr>
          <p:nvPr/>
        </p:nvCxnSpPr>
        <p:spPr bwMode="auto">
          <a:xfrm rot="5400000">
            <a:off x="4218434" y="5826190"/>
            <a:ext cx="494449" cy="1172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5297999" y="3397253"/>
            <a:ext cx="332643" cy="360363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3465A4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905908" y="3397253"/>
            <a:ext cx="332643" cy="360363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3465A4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34" name="AutoShape 18"/>
          <p:cNvCxnSpPr>
            <a:cxnSpLocks noChangeShapeType="1"/>
            <a:stCxn id="23" idx="2"/>
            <a:endCxn id="19" idx="3"/>
          </p:cNvCxnSpPr>
          <p:nvPr/>
        </p:nvCxnSpPr>
        <p:spPr bwMode="auto">
          <a:xfrm rot="5400000" flipH="1">
            <a:off x="6411016" y="4024567"/>
            <a:ext cx="621793" cy="1508130"/>
          </a:xfrm>
          <a:prstGeom prst="bentConnector4">
            <a:avLst>
              <a:gd name="adj1" fmla="val -36765"/>
              <a:gd name="adj2" fmla="val 94759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20"/>
          <p:cNvCxnSpPr>
            <a:cxnSpLocks noChangeShapeType="1"/>
            <a:stCxn id="28" idx="2"/>
            <a:endCxn id="19" idx="1"/>
          </p:cNvCxnSpPr>
          <p:nvPr/>
        </p:nvCxnSpPr>
        <p:spPr bwMode="auto">
          <a:xfrm rot="5400000" flipH="1" flipV="1">
            <a:off x="2280908" y="4018483"/>
            <a:ext cx="578931" cy="1477434"/>
          </a:xfrm>
          <a:prstGeom prst="bentConnector4">
            <a:avLst>
              <a:gd name="adj1" fmla="val -39487"/>
              <a:gd name="adj2" fmla="val 92724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3033251" y="6083335"/>
            <a:ext cx="1701277" cy="649287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2171BA"/>
            </a:solidFill>
            <a:round/>
            <a:headEnd/>
            <a:tailEnd/>
          </a:ln>
          <a:effectLst/>
        </p:spPr>
        <p:txBody>
          <a:bodyPr wrap="none" lIns="90000" tIns="59400" rIns="90000" bIns="45000" anchor="ctr"/>
          <a:lstStyle/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600" dirty="0">
              <a:solidFill>
                <a:srgbClr val="000000"/>
              </a:solidFill>
            </a:endParaRP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Внутренний портал </a:t>
            </a: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предприятия</a:t>
            </a: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4960937" y="6083334"/>
            <a:ext cx="1696941" cy="649287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59400" rIns="90000" bIns="45000" anchor="ctr"/>
          <a:lstStyle/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1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1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PLM, PDM,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en-US" altLang="ru-RU" sz="1400" dirty="0">
                <a:solidFill>
                  <a:srgbClr val="000000"/>
                </a:solidFill>
              </a:rPr>
              <a:t>ERP</a:t>
            </a:r>
            <a:r>
              <a:rPr lang="ru-RU" altLang="ru-RU" sz="1400" dirty="0">
                <a:solidFill>
                  <a:srgbClr val="000000"/>
                </a:solidFill>
              </a:rPr>
              <a:t>,</a:t>
            </a:r>
            <a:r>
              <a:rPr lang="en-US" altLang="ru-RU" sz="1400" dirty="0">
                <a:solidFill>
                  <a:srgbClr val="000000"/>
                </a:solidFill>
              </a:rPr>
              <a:t> ECM</a:t>
            </a:r>
            <a:r>
              <a:rPr lang="ru-RU" altLang="ru-RU" sz="1400" dirty="0">
                <a:solidFill>
                  <a:srgbClr val="000000"/>
                </a:solidFill>
              </a:rPr>
              <a:t>,</a:t>
            </a:r>
            <a:r>
              <a:rPr lang="en-US" altLang="ru-RU" sz="1400" dirty="0">
                <a:solidFill>
                  <a:srgbClr val="000000"/>
                </a:solidFill>
              </a:rPr>
              <a:t>  MDM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системы</a:t>
            </a: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8" name="AutoShape 23"/>
          <p:cNvCxnSpPr>
            <a:cxnSpLocks noChangeShapeType="1"/>
          </p:cNvCxnSpPr>
          <p:nvPr/>
        </p:nvCxnSpPr>
        <p:spPr bwMode="auto">
          <a:xfrm rot="16200000" flipH="1">
            <a:off x="4839076" y="5820849"/>
            <a:ext cx="484745" cy="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587227" y="2925481"/>
            <a:ext cx="232641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Планирование актуализации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3643678" y="2652433"/>
            <a:ext cx="1834471" cy="273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Термины и определения, связь со ссылочными документами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5675479" y="2864908"/>
            <a:ext cx="17406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Окончательная редакция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1641835" y="5305427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Аналитические отчеты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6398527" y="5305427"/>
            <a:ext cx="225373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Утвержденный документ с ЭЦП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grpSp>
        <p:nvGrpSpPr>
          <p:cNvPr id="4" name="Группа 44"/>
          <p:cNvGrpSpPr/>
          <p:nvPr/>
        </p:nvGrpSpPr>
        <p:grpSpPr>
          <a:xfrm>
            <a:off x="527331" y="1595113"/>
            <a:ext cx="2473128" cy="1214446"/>
            <a:chOff x="-699271" y="548680"/>
            <a:chExt cx="2679222" cy="1214446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-699271" y="548680"/>
              <a:ext cx="2679222" cy="1214446"/>
            </a:xfrm>
            <a:prstGeom prst="rect">
              <a:avLst/>
            </a:prstGeom>
            <a:solidFill>
              <a:srgbClr val="FFFFFF"/>
            </a:solidFill>
            <a:ln w="10080" cap="flat">
              <a:solidFill>
                <a:srgbClr val="0933E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040" tIns="64440" rIns="95040" bIns="5004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Планирование работ </a:t>
              </a: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по стандартизации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Подготовка плана работ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Контроль сроков исполнения</a:t>
              </a: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-187897" y="1429895"/>
              <a:ext cx="2160588" cy="287337"/>
            </a:xfrm>
            <a:prstGeom prst="rect">
              <a:avLst/>
            </a:prstGeom>
            <a:solidFill>
              <a:srgbClr val="0933E3"/>
            </a:solidFill>
            <a:ln w="9360">
              <a:solidFill>
                <a:srgbClr val="0933E3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lIns="90000" tIns="576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dirty="0" smtClean="0">
                  <a:solidFill>
                    <a:srgbClr val="FFFFFF"/>
                  </a:solidFill>
                  <a:latin typeface="HelveticaNeueCyr" pitchFamily="48" charset="0"/>
                </a:rPr>
                <a:t>План работ</a:t>
              </a:r>
              <a:endParaRPr lang="ru-RU" altLang="ru-RU" sz="1400" dirty="0">
                <a:solidFill>
                  <a:srgbClr val="FFFFFF"/>
                </a:solidFill>
                <a:latin typeface="HelveticaNeueCyr" pitchFamily="48" charset="0"/>
              </a:endParaRPr>
            </a:p>
          </p:txBody>
        </p:sp>
      </p:grp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152500" y="965202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ТЗ, ТТ на разработку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905908" y="5222533"/>
            <a:ext cx="1994389" cy="287337"/>
          </a:xfrm>
          <a:prstGeom prst="rect">
            <a:avLst/>
          </a:prstGeom>
          <a:solidFill>
            <a:srgbClr val="6868DA"/>
          </a:solidFill>
          <a:ln w="9360">
            <a:solidFill>
              <a:srgbClr val="F56C3C">
                <a:alpha val="0"/>
              </a:srgbClr>
            </a:solidFill>
            <a:round/>
            <a:headEnd/>
            <a:tailEnd/>
          </a:ln>
          <a:effectLst/>
        </p:spPr>
        <p:txBody>
          <a:bodyPr wrap="none" lIns="90000" tIns="576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FFFFFF"/>
                </a:solidFill>
                <a:latin typeface="HelveticaNeueCyr" pitchFamily="48" charset="0"/>
              </a:rPr>
              <a:t>Документы для работы</a:t>
            </a:r>
            <a:endParaRPr lang="ru-RU" altLang="ru-RU" sz="1400" dirty="0">
              <a:solidFill>
                <a:srgbClr val="FFFFFF"/>
              </a:solidFill>
              <a:latin typeface="HelveticaNeueCyr" pitchFamily="48" charset="0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5136802" y="5810284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Интеграция 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630977" y="5810284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Интеграция 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cxnSp>
        <p:nvCxnSpPr>
          <p:cNvPr id="52" name="AutoShape 12"/>
          <p:cNvCxnSpPr>
            <a:cxnSpLocks noChangeShapeType="1"/>
          </p:cNvCxnSpPr>
          <p:nvPr/>
        </p:nvCxnSpPr>
        <p:spPr bwMode="auto">
          <a:xfrm flipV="1">
            <a:off x="1087402" y="1238253"/>
            <a:ext cx="2006683" cy="340245"/>
          </a:xfrm>
          <a:prstGeom prst="bentConnector3">
            <a:avLst>
              <a:gd name="adj1" fmla="val -792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Прямая со стрелкой 52"/>
          <p:cNvCxnSpPr/>
          <p:nvPr/>
        </p:nvCxnSpPr>
        <p:spPr>
          <a:xfrm flipV="1">
            <a:off x="714577" y="2812265"/>
            <a:ext cx="0" cy="72310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3563719" y="2464451"/>
            <a:ext cx="0" cy="88120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AutoShape 12"/>
          <p:cNvCxnSpPr>
            <a:cxnSpLocks noChangeShapeType="1"/>
          </p:cNvCxnSpPr>
          <p:nvPr/>
        </p:nvCxnSpPr>
        <p:spPr bwMode="auto">
          <a:xfrm>
            <a:off x="5155966" y="910436"/>
            <a:ext cx="2320010" cy="300594"/>
          </a:xfrm>
          <a:prstGeom prst="bentConnector3">
            <a:avLst>
              <a:gd name="adj1" fmla="val 99768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5297999" y="574879"/>
            <a:ext cx="227086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Редакции для обсуждения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pic>
        <p:nvPicPr>
          <p:cNvPr id="57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57"/>
            <a:ext cx="974719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Placeholder 5"/>
          <p:cNvSpPr txBox="1">
            <a:spLocks/>
          </p:cNvSpPr>
          <p:nvPr/>
        </p:nvSpPr>
        <p:spPr>
          <a:xfrm>
            <a:off x="3257098" y="260648"/>
            <a:ext cx="5025258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dirty="0" smtClean="0">
                <a:solidFill>
                  <a:srgbClr val="FF8001"/>
                </a:solidFill>
                <a:latin typeface="+mn-lt"/>
                <a:cs typeface="Arial" pitchFamily="34" charset="0"/>
              </a:rPr>
              <a:t>СОТРУДНИЧЕСТВО С </a:t>
            </a:r>
            <a:r>
              <a:rPr lang="ru-RU" sz="1800" dirty="0" smtClean="0">
                <a:solidFill>
                  <a:srgbClr val="FF8001"/>
                </a:solidFill>
                <a:latin typeface="+mn-lt"/>
              </a:rPr>
              <a:t>ГК «РОСКОСМОС»</a:t>
            </a:r>
            <a:endParaRPr lang="bg-BG" sz="1800" dirty="0">
              <a:solidFill>
                <a:srgbClr val="FF8001"/>
              </a:solidFill>
              <a:latin typeface="+mn-lt"/>
            </a:endParaRPr>
          </a:p>
        </p:txBody>
      </p:sp>
      <p:pic>
        <p:nvPicPr>
          <p:cNvPr id="2050" name="Picture 2" descr="https://www.roscosmos.ru/media/files/identity/roscosmos-logo-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48"/>
            <a:ext cx="1436119" cy="10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89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910902" y="952272"/>
            <a:ext cx="314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Область видимости: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Свои документы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филиалов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подразделений филиалов</a:t>
            </a:r>
            <a:endParaRPr lang="ru-RU" sz="1300" dirty="0"/>
          </a:p>
        </p:txBody>
      </p:sp>
      <p:sp>
        <p:nvSpPr>
          <p:cNvPr id="35" name="TextBox 34"/>
          <p:cNvSpPr txBox="1"/>
          <p:nvPr/>
        </p:nvSpPr>
        <p:spPr>
          <a:xfrm>
            <a:off x="5875664" y="2494637"/>
            <a:ext cx="3053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Область видимости: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головной организации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Свои документы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своих подразделений</a:t>
            </a:r>
            <a:endParaRPr lang="ru-RU" sz="1300" dirty="0"/>
          </a:p>
        </p:txBody>
      </p:sp>
      <p:sp>
        <p:nvSpPr>
          <p:cNvPr id="37" name="TextBox 36"/>
          <p:cNvSpPr txBox="1"/>
          <p:nvPr/>
        </p:nvSpPr>
        <p:spPr>
          <a:xfrm>
            <a:off x="5883254" y="3741419"/>
            <a:ext cx="29095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Область видимости: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головной организации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вышестоящей организации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Свои документы</a:t>
            </a:r>
            <a:endParaRPr lang="ru-RU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885599" y="2449154"/>
            <a:ext cx="426246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3F3F3F"/>
                </a:solidFill>
              </a:rPr>
              <a:t>СОСТАВ СУНТД: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Единый </a:t>
            </a:r>
            <a:r>
              <a:rPr lang="ru-RU" sz="1400" dirty="0">
                <a:solidFill>
                  <a:srgbClr val="3F3F3F"/>
                </a:solidFill>
              </a:rPr>
              <a:t>фонд нормативной документации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Подсистема </a:t>
            </a:r>
            <a:r>
              <a:rPr lang="ru-RU" sz="1400" dirty="0">
                <a:solidFill>
                  <a:srgbClr val="3F3F3F"/>
                </a:solidFill>
              </a:rPr>
              <a:t>проверки актуальности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F3F3F"/>
                </a:solidFill>
              </a:rPr>
              <a:t>Подсистема контроля оборота 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F3F3F"/>
                </a:solidFill>
              </a:rPr>
              <a:t>Подсистема планирования разработки 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F3F3F"/>
                </a:solidFill>
              </a:rPr>
              <a:t>Конструктор 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Подсистема </a:t>
            </a:r>
            <a:r>
              <a:rPr lang="ru-RU" sz="1400" dirty="0">
                <a:solidFill>
                  <a:srgbClr val="3F3F3F"/>
                </a:solidFill>
              </a:rPr>
              <a:t>сбора замечания/предложений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Подсистема </a:t>
            </a:r>
            <a:r>
              <a:rPr lang="ru-RU" sz="1400" dirty="0">
                <a:solidFill>
                  <a:srgbClr val="3F3F3F"/>
                </a:solidFill>
              </a:rPr>
              <a:t>согласования и утверждения </a:t>
            </a:r>
            <a:r>
              <a:rPr lang="ru-RU" sz="1400" dirty="0" smtClean="0">
                <a:solidFill>
                  <a:srgbClr val="3F3F3F"/>
                </a:solidFill>
              </a:rPr>
              <a:t>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Интеграция с 1С (источник данных для Подсистемы согласования и </a:t>
            </a:r>
            <a:r>
              <a:rPr lang="en-US" sz="1400" dirty="0" smtClean="0">
                <a:solidFill>
                  <a:srgbClr val="3F3F3F"/>
                </a:solidFill>
              </a:rPr>
              <a:t>AD</a:t>
            </a:r>
            <a:r>
              <a:rPr lang="ru-RU" sz="1400" dirty="0" smtClean="0">
                <a:solidFill>
                  <a:srgbClr val="3F3F3F"/>
                </a:solidFill>
              </a:rPr>
              <a:t>)</a:t>
            </a:r>
            <a:endParaRPr lang="ru-RU" sz="1400" dirty="0">
              <a:solidFill>
                <a:srgbClr val="3F3F3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34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2123" y="32002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4057A5"/>
              </a:buClr>
              <a:tabLst>
                <a:tab pos="87313" algn="l"/>
              </a:tabLst>
            </a:pP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Сотрудничество </a:t>
            </a:r>
            <a:b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</a:b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с </a:t>
            </a:r>
            <a:r>
              <a:rPr lang="ru-RU" cap="all" dirty="0" err="1" smtClean="0">
                <a:solidFill>
                  <a:srgbClr val="FF8001"/>
                </a:solidFill>
                <a:cs typeface="Arabic Typesetting" panose="03020402040406030203" pitchFamily="66" charset="-78"/>
              </a:rPr>
              <a:t>ао</a:t>
            </a: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 «</a:t>
            </a:r>
            <a:r>
              <a:rPr lang="ru-RU" cap="all" dirty="0" err="1" smtClean="0">
                <a:solidFill>
                  <a:srgbClr val="FF8001"/>
                </a:solidFill>
                <a:cs typeface="Arabic Typesetting" panose="03020402040406030203" pitchFamily="66" charset="-78"/>
              </a:rPr>
              <a:t>одк</a:t>
            </a: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»</a:t>
            </a:r>
            <a:endParaRPr lang="ru-RU" cap="all" dirty="0">
              <a:solidFill>
                <a:srgbClr val="FF8001"/>
              </a:solidFill>
              <a:cs typeface="Arabic Typesetting" panose="03020402040406030203" pitchFamily="66" charset="-78"/>
            </a:endParaRPr>
          </a:p>
        </p:txBody>
      </p:sp>
      <p:grpSp>
        <p:nvGrpSpPr>
          <p:cNvPr id="14345" name="Группа 14344"/>
          <p:cNvGrpSpPr/>
          <p:nvPr/>
        </p:nvGrpSpPr>
        <p:grpSpPr>
          <a:xfrm>
            <a:off x="4949180" y="1445881"/>
            <a:ext cx="4015308" cy="4450767"/>
            <a:chOff x="4949180" y="1445881"/>
            <a:chExt cx="4015308" cy="4450767"/>
          </a:xfrm>
        </p:grpSpPr>
        <p:grpSp>
          <p:nvGrpSpPr>
            <p:cNvPr id="14342" name="Группа 14341"/>
            <p:cNvGrpSpPr/>
            <p:nvPr/>
          </p:nvGrpSpPr>
          <p:grpSpPr>
            <a:xfrm>
              <a:off x="4949180" y="1445881"/>
              <a:ext cx="4015308" cy="4450767"/>
              <a:chOff x="4503139" y="528415"/>
              <a:chExt cx="4015308" cy="4450767"/>
            </a:xfrm>
          </p:grpSpPr>
          <p:grpSp>
            <p:nvGrpSpPr>
              <p:cNvPr id="14337" name="Группа 14336"/>
              <p:cNvGrpSpPr/>
              <p:nvPr/>
            </p:nvGrpSpPr>
            <p:grpSpPr>
              <a:xfrm>
                <a:off x="4503139" y="1785896"/>
                <a:ext cx="4015308" cy="3193286"/>
                <a:chOff x="1847878" y="1112766"/>
                <a:chExt cx="4015308" cy="3193286"/>
              </a:xfrm>
            </p:grpSpPr>
            <p:pic>
              <p:nvPicPr>
                <p:cNvPr id="14338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21" t="29462" r="37539" b="41462"/>
                <a:stretch/>
              </p:blipFill>
              <p:spPr bwMode="auto">
                <a:xfrm>
                  <a:off x="2451955" y="1909739"/>
                  <a:ext cx="622129" cy="1003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21" t="29462" r="37539" b="41462"/>
                <a:stretch/>
              </p:blipFill>
              <p:spPr bwMode="auto">
                <a:xfrm>
                  <a:off x="3643985" y="1910412"/>
                  <a:ext cx="622129" cy="1003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21" t="29462" r="37539" b="41462"/>
                <a:stretch/>
              </p:blipFill>
              <p:spPr bwMode="auto">
                <a:xfrm>
                  <a:off x="4749644" y="1910412"/>
                  <a:ext cx="622129" cy="1003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6" name="Группа 25"/>
                <p:cNvGrpSpPr/>
                <p:nvPr/>
              </p:nvGrpSpPr>
              <p:grpSpPr>
                <a:xfrm>
                  <a:off x="1847878" y="1112766"/>
                  <a:ext cx="4015308" cy="3193286"/>
                  <a:chOff x="1847878" y="1112766"/>
                  <a:chExt cx="4015308" cy="3193286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1847878" y="1112766"/>
                    <a:ext cx="4015308" cy="3193286"/>
                    <a:chOff x="1528034" y="1128532"/>
                    <a:chExt cx="4015308" cy="3193286"/>
                  </a:xfrm>
                </p:grpSpPr>
                <p:cxnSp>
                  <p:nvCxnSpPr>
                    <p:cNvPr id="5" name="Прямая со стрелкой 4"/>
                    <p:cNvCxnSpPr/>
                    <p:nvPr/>
                  </p:nvCxnSpPr>
                  <p:spPr>
                    <a:xfrm>
                      <a:off x="2771800" y="1879957"/>
                      <a:ext cx="0" cy="900971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Прямая со стрелкой 11"/>
                    <p:cNvCxnSpPr/>
                    <p:nvPr/>
                  </p:nvCxnSpPr>
                  <p:spPr>
                    <a:xfrm>
                      <a:off x="3977934" y="1879957"/>
                      <a:ext cx="0" cy="900971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Прямая со стрелкой 12"/>
                    <p:cNvCxnSpPr/>
                    <p:nvPr/>
                  </p:nvCxnSpPr>
                  <p:spPr>
                    <a:xfrm>
                      <a:off x="5148064" y="1879956"/>
                      <a:ext cx="0" cy="900971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663945" y="2862282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ФИЛИАЛ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2847194" y="2874259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ФИЛИАЛ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968201" y="2874259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ФИЛИАЛ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cxnSp>
                  <p:nvCxnSpPr>
                    <p:cNvPr id="20" name="Прямая со стрелкой 19"/>
                    <p:cNvCxnSpPr/>
                    <p:nvPr/>
                  </p:nvCxnSpPr>
                  <p:spPr>
                    <a:xfrm>
                      <a:off x="3482730" y="3150314"/>
                      <a:ext cx="0" cy="832950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Прямая со стрелкой 20"/>
                    <p:cNvCxnSpPr/>
                    <p:nvPr/>
                  </p:nvCxnSpPr>
                  <p:spPr>
                    <a:xfrm>
                      <a:off x="4346826" y="3150314"/>
                      <a:ext cx="0" cy="832950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123287" y="4060208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ПОДРАЗДЕЛЕНИЕ 1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cxnSp>
                  <p:nvCxnSpPr>
                    <p:cNvPr id="22" name="Прямая соединительная линия 21"/>
                    <p:cNvCxnSpPr/>
                    <p:nvPr/>
                  </p:nvCxnSpPr>
                  <p:spPr>
                    <a:xfrm flipV="1">
                      <a:off x="2089981" y="1879957"/>
                      <a:ext cx="3418123" cy="2709"/>
                    </a:xfrm>
                    <a:prstGeom prst="line">
                      <a:avLst/>
                    </a:prstGeom>
                    <a:ln w="19050"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2910858" y="3154301"/>
                      <a:ext cx="1800200" cy="0"/>
                    </a:xfrm>
                    <a:prstGeom prst="line">
                      <a:avLst/>
                    </a:prstGeom>
                    <a:ln w="19050"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3464145" y="4060208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ПОДРАЗДЕЛЕНИЕ 2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flipV="1">
                      <a:off x="1528034" y="1128532"/>
                      <a:ext cx="0" cy="3101092"/>
                    </a:xfrm>
                    <a:prstGeom prst="line">
                      <a:avLst/>
                    </a:prstGeom>
                    <a:ln w="19050">
                      <a:solidFill>
                        <a:srgbClr val="00446A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2" name="Picture 2" descr="C:\Users\Larinson\Desktop\SD'19 Prezent-03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893" t="36655" r="51658" b="41453"/>
                  <a:stretch/>
                </p:blipFill>
                <p:spPr bwMode="auto">
                  <a:xfrm>
                    <a:off x="3126882" y="3286092"/>
                    <a:ext cx="582461" cy="662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" name="Picture 2" descr="C:\Users\Larinson\Desktop\SD'19 Prezent-03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893" t="36655" r="51658" b="41453"/>
                  <a:stretch/>
                </p:blipFill>
                <p:spPr bwMode="auto">
                  <a:xfrm>
                    <a:off x="4055595" y="3320025"/>
                    <a:ext cx="582461" cy="662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341" name="Группа 14340"/>
              <p:cNvGrpSpPr/>
              <p:nvPr/>
            </p:nvGrpSpPr>
            <p:grpSpPr>
              <a:xfrm>
                <a:off x="5973110" y="528415"/>
                <a:ext cx="1479210" cy="1764266"/>
                <a:chOff x="5652120" y="528415"/>
                <a:chExt cx="1479210" cy="1764266"/>
              </a:xfrm>
            </p:grpSpPr>
            <p:pic>
              <p:nvPicPr>
                <p:cNvPr id="41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668" t="24408" r="8221" b="40472"/>
                <a:stretch/>
              </p:blipFill>
              <p:spPr bwMode="auto">
                <a:xfrm>
                  <a:off x="5652120" y="528415"/>
                  <a:ext cx="1479210" cy="1764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4340" name="Группа 14339"/>
                <p:cNvGrpSpPr/>
                <p:nvPr/>
              </p:nvGrpSpPr>
              <p:grpSpPr>
                <a:xfrm>
                  <a:off x="5877838" y="1735863"/>
                  <a:ext cx="1080120" cy="328814"/>
                  <a:chOff x="5877838" y="1735863"/>
                  <a:chExt cx="1080120" cy="328814"/>
                </a:xfrm>
              </p:grpSpPr>
              <p:sp>
                <p:nvSpPr>
                  <p:cNvPr id="14339" name="Прямоугольник с двумя скругленными противолежащими углами 14338"/>
                  <p:cNvSpPr/>
                  <p:nvPr/>
                </p:nvSpPr>
                <p:spPr>
                  <a:xfrm>
                    <a:off x="5877838" y="1735863"/>
                    <a:ext cx="1080120" cy="328814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>
                    <a:solidFill>
                      <a:srgbClr val="00446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098" name="Picture 2" descr="https://npkiz.ru/wp-content/uploads/2018/04/%D0%9B%D0%BE%D0%B3%D0%BE%D1%82%D0%B8%D0%BF-%D0%9E%D0%94%D0%9A-%D0%A1%D1%82%D0%B0%D1%80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colorTemperature colorTemp="72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1766584"/>
                    <a:ext cx="853311" cy="267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59" name="TextBox 58"/>
            <p:cNvSpPr txBox="1"/>
            <p:nvPr/>
          </p:nvSpPr>
          <p:spPr>
            <a:xfrm>
              <a:off x="5634884" y="3083585"/>
              <a:ext cx="293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47B20"/>
                  </a:solidFill>
                </a:rPr>
                <a:t>ГОЛОВНАЯ ОРГАНИЗАЦИЯ</a:t>
              </a:r>
              <a:endParaRPr lang="ru-RU" dirty="0">
                <a:solidFill>
                  <a:srgbClr val="F47B2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2799" y="1280220"/>
            <a:ext cx="693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</a:rPr>
              <a:t>ПРИМЕР ВЫСТРАИВАНИЯ СУНТД НА УРОВНЕ ВСЕГО ХОЛДИНГА</a:t>
            </a:r>
            <a:endParaRPr lang="ru-RU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98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1216782" y="446876"/>
            <a:ext cx="7054776" cy="24582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FF8001"/>
                </a:solidFill>
                <a:latin typeface="Calibri"/>
              </a:rPr>
              <a:t>СОТРУДНИЧЕСТВО С ПАО «ИЛ»</a:t>
            </a:r>
            <a:endParaRPr lang="ru-RU" sz="1800" b="0" dirty="0">
              <a:solidFill>
                <a:srgbClr val="FF8001"/>
              </a:solidFill>
              <a:latin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03647" y="1485108"/>
            <a:ext cx="7344817" cy="5040236"/>
            <a:chOff x="1403648" y="1844270"/>
            <a:chExt cx="6727524" cy="4426517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1403648" y="1844270"/>
              <a:ext cx="6727524" cy="442651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4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4" t="17436" r="27485" b="4127"/>
            <a:stretch/>
          </p:blipFill>
          <p:spPr bwMode="auto">
            <a:xfrm>
              <a:off x="1677286" y="1957730"/>
              <a:ext cx="6133768" cy="419959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67544" y="908720"/>
            <a:ext cx="863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</a:rPr>
              <a:t>БИЗНЕС ПРОЦЕССЫ УПРАВЛЕНИЯ НД ДО РЕШЕНИЯ ЗАДАЧ ПО ЦИФРОВИЗАЦИИ</a:t>
            </a:r>
            <a:endParaRPr lang="ru-RU" dirty="0">
              <a:solidFill>
                <a:srgbClr val="3F3F3F"/>
              </a:solidFill>
            </a:endParaRPr>
          </a:p>
        </p:txBody>
      </p:sp>
      <p:pic>
        <p:nvPicPr>
          <p:cNvPr id="8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39552" y="4581128"/>
            <a:ext cx="2250762" cy="2088232"/>
            <a:chOff x="755576" y="4365104"/>
            <a:chExt cx="2250762" cy="2088232"/>
          </a:xfrm>
        </p:grpSpPr>
        <p:sp>
          <p:nvSpPr>
            <p:cNvPr id="5" name="Овал 4"/>
            <p:cNvSpPr/>
            <p:nvPr/>
          </p:nvSpPr>
          <p:spPr>
            <a:xfrm>
              <a:off x="755576" y="4365104"/>
              <a:ext cx="2088232" cy="20882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4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3" name="Picture 3" descr="C:\Users\Larinson\Links\1ec226c7b2aecdaf7810783438c905fc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89" y="4662687"/>
              <a:ext cx="2106749" cy="1513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1163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123516" y="1269271"/>
            <a:ext cx="8703709" cy="3134706"/>
            <a:chOff x="142565" y="1242392"/>
            <a:chExt cx="8703709" cy="31347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0361" y="1242392"/>
              <a:ext cx="8675913" cy="351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2565" y="4038544"/>
              <a:ext cx="6368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6321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2844" y="2276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8001"/>
                </a:solidFill>
              </a:rPr>
              <a:t>УСТРАНЕНИЕ РАЗНОЧТЕНИЙ В КОРПОРАТИВНОЙ </a:t>
            </a:r>
            <a:br>
              <a:rPr lang="ru-RU" dirty="0" smtClean="0">
                <a:solidFill>
                  <a:srgbClr val="FF8001"/>
                </a:solidFill>
              </a:rPr>
            </a:br>
            <a:r>
              <a:rPr lang="ru-RU" dirty="0" smtClean="0">
                <a:solidFill>
                  <a:srgbClr val="FF8001"/>
                </a:solidFill>
              </a:rPr>
              <a:t>ТЕРМИНОЛОГИИ  (ИРКУТСКАЯ НЕФТЯНАЯ КОМПАНИЯ)</a:t>
            </a:r>
            <a:endParaRPr lang="ru-RU" dirty="0">
              <a:solidFill>
                <a:srgbClr val="FF8001"/>
              </a:solidFill>
            </a:endParaRPr>
          </a:p>
        </p:txBody>
      </p:sp>
      <p:pic>
        <p:nvPicPr>
          <p:cNvPr id="13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23516" y="1620649"/>
            <a:ext cx="6646972" cy="4572976"/>
            <a:chOff x="240588" y="1274664"/>
            <a:chExt cx="6646972" cy="457297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l="33309" t="20841" r="10586" b="9554"/>
            <a:stretch/>
          </p:blipFill>
          <p:spPr>
            <a:xfrm>
              <a:off x="592087" y="1700808"/>
              <a:ext cx="5106483" cy="338059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3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6" r="5711" b="2187"/>
            <a:stretch/>
          </p:blipFill>
          <p:spPr bwMode="auto">
            <a:xfrm>
              <a:off x="240588" y="1274664"/>
              <a:ext cx="6646972" cy="457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26040" y="0"/>
            <a:ext cx="5463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110516"/>
            <a:ext cx="63397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ВНЕСЕНО В СЛОВАРЬ </a:t>
            </a:r>
            <a:r>
              <a:rPr lang="ru-RU" sz="2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675</a:t>
            </a:r>
            <a:r>
              <a:rPr lang="ru-RU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ТЕРМИНОВ ИЗ </a:t>
            </a:r>
            <a:r>
              <a:rPr lang="ru-RU" sz="2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115</a:t>
            </a:r>
            <a:r>
              <a:rPr lang="ru-RU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РЕГЛАМЕНТОВ. </a:t>
            </a:r>
            <a:endParaRPr lang="ru-RU" dirty="0">
              <a:solidFill>
                <a:srgbClr val="3F3F3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5610765" y="1582804"/>
            <a:ext cx="3296402" cy="4832687"/>
          </a:xfrm>
          <a:prstGeom prst="wedgeRoundRectCallout">
            <a:avLst>
              <a:gd name="adj1" fmla="val -60193"/>
              <a:gd name="adj2" fmla="val -33438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1600" kern="0">
              <a:solidFill>
                <a:srgbClr val="44546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582804"/>
            <a:ext cx="2887072" cy="50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ИТОГ: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 smtClean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терминов имеют две </a:t>
            </a: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более разные трактовки;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терминов имеют семь </a:t>
            </a: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более трактовок;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разных терминов имеют идентичные формулировки;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25%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терминов не соответствуют терминам, используемым в федеральных нормативных актах, на основании которых разрабатывались эти ВНМД </a:t>
            </a:r>
            <a:endParaRPr lang="ru-RU" sz="1400" dirty="0">
              <a:solidFill>
                <a:srgbClr val="3F3F3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79912" y="4673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F47B20"/>
                </a:solidFill>
                <a:cs typeface="Arial" pitchFamily="34" charset="0"/>
              </a:rPr>
              <a:t>ПРО ЦИФРОВЫЕ СТАНДАРТЫ</a:t>
            </a:r>
            <a:endParaRPr lang="ru-RU" b="1" dirty="0">
              <a:solidFill>
                <a:srgbClr val="F47B20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3572166" y="3161383"/>
            <a:ext cx="1999668" cy="1103138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3588" y="458112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47B20"/>
                </a:solidFill>
                <a:cs typeface="Arial" pitchFamily="34" charset="0"/>
              </a:rPr>
              <a:t>ДЛЯ УПРАВЛЕНИЯ ЦИФРОВЫМИ </a:t>
            </a:r>
            <a:r>
              <a:rPr lang="ru-RU" sz="2400" b="1" dirty="0">
                <a:solidFill>
                  <a:srgbClr val="F47B20"/>
                </a:solidFill>
                <a:cs typeface="Arial" pitchFamily="34" charset="0"/>
              </a:rPr>
              <a:t>СТАНДАРТАМИ </a:t>
            </a:r>
            <a:r>
              <a:rPr lang="ru-RU" sz="2400" b="1" dirty="0" smtClean="0">
                <a:solidFill>
                  <a:srgbClr val="F47B20"/>
                </a:solidFill>
                <a:cs typeface="Arial" pitchFamily="34" charset="0"/>
              </a:rPr>
              <a:t>НЕОБХОДИМЫ СИСТЕМЫ </a:t>
            </a:r>
            <a:r>
              <a:rPr lang="ru-RU" sz="2400" b="1" dirty="0">
                <a:solidFill>
                  <a:srgbClr val="F47B20"/>
                </a:solidFill>
                <a:cs typeface="Arial" pitchFamily="34" charset="0"/>
              </a:rPr>
              <a:t>УПРАВЛЕНИЯ </a:t>
            </a:r>
            <a:r>
              <a:rPr lang="ru-RU" sz="2400" b="1" dirty="0" smtClean="0">
                <a:solidFill>
                  <a:srgbClr val="F47B20"/>
                </a:solidFill>
                <a:cs typeface="Arial" pitchFamily="34" charset="0"/>
              </a:rPr>
              <a:t>ТРЕБОВАНИЯМИ</a:t>
            </a:r>
            <a:endParaRPr lang="ru-RU" sz="2400" b="1" dirty="0">
              <a:solidFill>
                <a:srgbClr val="F47B2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84" y="1678341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3F3F3F"/>
                </a:solidFill>
              </a:rPr>
              <a:t>ЭТО ЭЛЕКТРОННЫЕ СИСТЕМЫ ТРЕБОВАНИЙ (МОЖНО ВЫГРУЖАТЬ В ВИДЕ ДОКУМЕНТОВ</a:t>
            </a:r>
            <a:r>
              <a:rPr lang="ru-RU" dirty="0" smtClean="0">
                <a:solidFill>
                  <a:srgbClr val="3F3F3F"/>
                </a:solidFill>
              </a:rPr>
              <a:t>), СОЗДАННЫЕ ДЛЯ </a:t>
            </a:r>
            <a:r>
              <a:rPr lang="ru-RU" dirty="0">
                <a:solidFill>
                  <a:srgbClr val="3F3F3F"/>
                </a:solidFill>
              </a:rPr>
              <a:t>ТОГО, ЧТОБЫ ЧЕЛОВЕК МОГ </a:t>
            </a:r>
            <a:r>
              <a:rPr lang="ru-RU" dirty="0" smtClean="0">
                <a:solidFill>
                  <a:srgbClr val="3F3F3F"/>
                </a:solidFill>
              </a:rPr>
              <a:t>СФОРМУЛИРОВАТЬ ТРЕБОВАНИЯ И АВТОМАТИЗИРОВАННО ПРОВЕРИТЬ ИХ ВЫПОЛНЕНИЕ</a:t>
            </a:r>
            <a:endParaRPr lang="ru-RU" dirty="0">
              <a:solidFill>
                <a:srgbClr val="3F3F3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621" y="1298244"/>
            <a:ext cx="4699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ru-RU" sz="2400" b="1" dirty="0" smtClean="0">
                <a:solidFill>
                  <a:srgbClr val="3F3F3F"/>
                </a:solidFill>
                <a:cs typeface="Arial" pitchFamily="34" charset="0"/>
              </a:rPr>
              <a:t>ЦИФРОВОЙ СТАНДАРТ - ЧТО ЭТО</a:t>
            </a:r>
            <a:r>
              <a:rPr lang="en-US" sz="2400" b="1" dirty="0" smtClean="0">
                <a:solidFill>
                  <a:srgbClr val="3F3F3F"/>
                </a:solidFill>
                <a:cs typeface="Arial" pitchFamily="34" charset="0"/>
              </a:rPr>
              <a:t>?</a:t>
            </a:r>
            <a:endParaRPr lang="ru-RU" sz="2400" b="1" dirty="0">
              <a:solidFill>
                <a:srgbClr val="3F3F3F"/>
              </a:solidFill>
            </a:endParaRPr>
          </a:p>
        </p:txBody>
      </p:sp>
      <p:pic>
        <p:nvPicPr>
          <p:cNvPr id="2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82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640" y="0"/>
            <a:ext cx="9161591" cy="685799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83" name="Скругленный прямоугольник 4"/>
          <p:cNvSpPr/>
          <p:nvPr/>
        </p:nvSpPr>
        <p:spPr>
          <a:xfrm>
            <a:off x="18877" y="3573016"/>
            <a:ext cx="9153485" cy="985808"/>
          </a:xfrm>
          <a:prstGeom prst="rect">
            <a:avLst/>
          </a:prstGeom>
          <a:solidFill>
            <a:srgbClr val="004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79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5981" y="220920"/>
            <a:ext cx="3937949" cy="327760"/>
          </a:xfrm>
          <a:effectLst/>
        </p:spPr>
        <p:txBody>
          <a:bodyPr/>
          <a:lstStyle/>
          <a:p>
            <a:pPr algn="r"/>
            <a:r>
              <a:rPr lang="ru-RU" sz="1800" dirty="0">
                <a:solidFill>
                  <a:srgbClr val="FF8001"/>
                </a:solidFill>
                <a:latin typeface="+mn-lt"/>
              </a:rPr>
              <a:t>ПЕРСОНАЛ И КОМПЕТЕНЦИИ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18679" y="3622719"/>
            <a:ext cx="8378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100000"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МИССИЯ КОНСОРЦИУМА «КОДЕКС» –  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предоставление</a:t>
            </a:r>
            <a:r>
              <a:rPr lang="ru-RU" altLang="ru-RU" sz="1600" kern="0" dirty="0" smtClean="0">
                <a:solidFill>
                  <a:schemeClr val="bg1"/>
                </a:solidFill>
              </a:rPr>
              <a:t> </a:t>
            </a:r>
            <a:r>
              <a:rPr lang="ru-RU" altLang="ru-RU" sz="1600" kern="0" dirty="0">
                <a:solidFill>
                  <a:schemeClr val="bg1"/>
                </a:solidFill>
              </a:rPr>
              <a:t>услуг по созданию и использованию цифровых стандартов. Российские предприятия благодаря нашим программным решениям повышают качество выпускаемой продукции и безопасность </a:t>
            </a:r>
            <a:r>
              <a:rPr lang="ru-RU" altLang="ru-RU" sz="1600" kern="0" dirty="0" smtClean="0">
                <a:solidFill>
                  <a:schemeClr val="bg1"/>
                </a:solidFill>
              </a:rPr>
              <a:t>производства.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18679" y="4869160"/>
            <a:ext cx="8136618" cy="864096"/>
            <a:chOff x="618679" y="4293096"/>
            <a:chExt cx="8136618" cy="864096"/>
          </a:xfrm>
        </p:grpSpPr>
        <p:sp>
          <p:nvSpPr>
            <p:cNvPr id="59" name="object 8"/>
            <p:cNvSpPr txBox="1">
              <a:spLocks noChangeArrowheads="1"/>
            </p:cNvSpPr>
            <p:nvPr/>
          </p:nvSpPr>
          <p:spPr bwMode="auto">
            <a:xfrm>
              <a:off x="618679" y="4293096"/>
              <a:ext cx="81366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rgbClr val="515A5F"/>
                  </a:solidFill>
                  <a:cs typeface="Times New Roman" pitchFamily="18" charset="0"/>
                </a:rPr>
                <a:t>Обеспечение НТД и внедрение заказных решений для крупнейших предприятий нефтегазовой отрасли:</a:t>
              </a:r>
              <a:endParaRPr lang="ru-RU" sz="1400" dirty="0">
                <a:solidFill>
                  <a:srgbClr val="515A5F"/>
                </a:solidFill>
                <a:cs typeface="Times New Roman" pitchFamily="18" charset="0"/>
              </a:endParaRP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1521481" y="4568354"/>
              <a:ext cx="6578911" cy="588838"/>
              <a:chOff x="1225530" y="2204866"/>
              <a:chExt cx="6679409" cy="588838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2684980" y="2207188"/>
                <a:ext cx="157374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ЛУКОЙЛ</a:t>
                </a:r>
                <a:endParaRPr lang="ru-RU" sz="1600" b="1" dirty="0">
                  <a:solidFill>
                    <a:srgbClr val="515A5F"/>
                  </a:solidFill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СИБУР</a:t>
                </a:r>
                <a:endParaRPr lang="ru-RU" sz="1600" b="1" dirty="0">
                  <a:solidFill>
                    <a:srgbClr val="515A5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966290" y="2208929"/>
                <a:ext cx="20890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СУРГУТНЕФТЕГАЗ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ГАЗПРОМ </a:t>
                </a:r>
                <a:r>
                  <a:rPr lang="ru-RU" sz="1600" b="1" dirty="0">
                    <a:solidFill>
                      <a:srgbClr val="515A5F"/>
                    </a:solidFill>
                  </a:rPr>
                  <a:t>НЕФТЬ</a:t>
                </a: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1225530" y="2207188"/>
                <a:ext cx="14594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ГАЗПРОМ </a:t>
                </a:r>
                <a:endParaRPr lang="ru-RU" sz="1600" b="1" dirty="0">
                  <a:solidFill>
                    <a:srgbClr val="515A5F"/>
                  </a:solidFill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РОСНЕФТЬ</a:t>
                </a:r>
                <a:endParaRPr lang="ru-RU" sz="1600" b="1" dirty="0">
                  <a:solidFill>
                    <a:srgbClr val="515A5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5982187" y="2204866"/>
                <a:ext cx="192275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ТРАНСНЕФТЬ</a:t>
                </a:r>
                <a:endParaRPr lang="ru-RU" sz="1600" b="1" dirty="0">
                  <a:solidFill>
                    <a:srgbClr val="515A5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ТАТНЕФТЬ </a:t>
                </a:r>
                <a:r>
                  <a:rPr lang="ru-RU" sz="1600" b="1" dirty="0">
                    <a:solidFill>
                      <a:srgbClr val="515A5F"/>
                    </a:solidFill>
                  </a:rPr>
                  <a:t>и  др.</a:t>
                </a: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370835" y="318049"/>
            <a:ext cx="8768212" cy="3110955"/>
            <a:chOff x="370830" y="318045"/>
            <a:chExt cx="8768212" cy="3110955"/>
          </a:xfrm>
        </p:grpSpPr>
        <p:sp>
          <p:nvSpPr>
            <p:cNvPr id="78" name="object 9"/>
            <p:cNvSpPr txBox="1">
              <a:spLocks noChangeArrowheads="1"/>
            </p:cNvSpPr>
            <p:nvPr/>
          </p:nvSpPr>
          <p:spPr bwMode="auto">
            <a:xfrm>
              <a:off x="3324723" y="2710052"/>
              <a:ext cx="54957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defRPr/>
              </a:pPr>
              <a:r>
                <a:rPr lang="ru-RU" sz="1400" dirty="0">
                  <a:solidFill>
                    <a:srgbClr val="3F3F3F"/>
                  </a:solidFill>
                  <a:cs typeface="Times New Roman" pitchFamily="18" charset="0"/>
                </a:rPr>
                <a:t>Электронный фонд </a:t>
              </a:r>
              <a:r>
                <a:rPr lang="ru-RU" sz="1400" dirty="0" smtClean="0">
                  <a:solidFill>
                    <a:srgbClr val="3F3F3F"/>
                  </a:solidFill>
                  <a:cs typeface="Times New Roman" pitchFamily="18" charset="0"/>
                </a:rPr>
                <a:t>нормативно-правовой и </a:t>
              </a:r>
              <a:r>
                <a:rPr lang="ru-RU" sz="1400" dirty="0">
                  <a:solidFill>
                    <a:srgbClr val="3F3F3F"/>
                  </a:solidFill>
                  <a:cs typeface="Times New Roman" pitchFamily="18" charset="0"/>
                </a:rPr>
                <a:t>нормативной документации насчитывает  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370830" y="318045"/>
              <a:ext cx="8665661" cy="3110955"/>
              <a:chOff x="310423" y="409459"/>
              <a:chExt cx="8665661" cy="31109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174358" y="1000130"/>
                <a:ext cx="580172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04668">
                  <a:lnSpc>
                    <a:spcPts val="1800"/>
                  </a:lnSpc>
                </a:pPr>
                <a:r>
                  <a:rPr lang="ru-RU" altLang="ru-RU" sz="1400" b="1" dirty="0" smtClean="0">
                    <a:solidFill>
                      <a:srgbClr val="3F3F3F"/>
                    </a:solidFill>
                  </a:rPr>
                  <a:t>КОНСОРЦИУМ «КОДЕКС» – ИНФОРМАЦИОННАЯ СЕТЬ </a:t>
                </a:r>
                <a:r>
                  <a:rPr lang="ru-RU" altLang="ru-RU" sz="1400" b="1" dirty="0" err="1" smtClean="0">
                    <a:solidFill>
                      <a:srgbClr val="3F3F3F"/>
                    </a:solidFill>
                  </a:rPr>
                  <a:t>ТЕХЭКСПЕРТ</a:t>
                </a:r>
                <a:r>
                  <a:rPr lang="ru-RU" altLang="ru-RU" sz="1400" b="1" dirty="0" smtClean="0">
                    <a:solidFill>
                      <a:srgbClr val="3F3F3F"/>
                    </a:solidFill>
                  </a:rPr>
                  <a:t> ОБЪЕДИНЕНИЕ РАЗРАБОТЧИКОВ, ВНЕДРЕНЦЕВ И СЕРВИСНЫХ СЛУЖБ, ОСНОВАННОЕ В 1991 ГОДУ. ГОЛОВНАЯ КОМПАНИЯ - АО «КОДЕКС» </a:t>
                </a:r>
              </a:p>
              <a:p>
                <a:pPr defTabSz="804668">
                  <a:lnSpc>
                    <a:spcPts val="1800"/>
                  </a:lnSpc>
                </a:pPr>
                <a:r>
                  <a:rPr lang="ru-RU" altLang="ru-RU" sz="1400" b="1" dirty="0" smtClean="0">
                    <a:solidFill>
                      <a:srgbClr val="3F3F3F"/>
                    </a:solidFill>
                  </a:rPr>
                  <a:t>(Г. САНКТ – ПЕТЕРБУРГ).</a:t>
                </a:r>
                <a:endParaRPr lang="ru-RU" altLang="ru-RU" sz="1400" b="1" dirty="0">
                  <a:solidFill>
                    <a:srgbClr val="3F3F3F"/>
                  </a:solidFill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310423" y="409459"/>
                <a:ext cx="7122576" cy="3110955"/>
                <a:chOff x="4223756" y="592463"/>
                <a:chExt cx="7122576" cy="3110955"/>
              </a:xfrm>
            </p:grpSpPr>
            <p:grpSp>
              <p:nvGrpSpPr>
                <p:cNvPr id="4" name="Группа 3"/>
                <p:cNvGrpSpPr/>
                <p:nvPr/>
              </p:nvGrpSpPr>
              <p:grpSpPr>
                <a:xfrm>
                  <a:off x="4223756" y="592463"/>
                  <a:ext cx="3193053" cy="3110955"/>
                  <a:chOff x="4655804" y="592463"/>
                  <a:chExt cx="3193053" cy="3110955"/>
                </a:xfrm>
              </p:grpSpPr>
              <p:pic>
                <p:nvPicPr>
                  <p:cNvPr id="42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918"/>
                  <a:stretch/>
                </p:blipFill>
                <p:spPr bwMode="auto">
                  <a:xfrm>
                    <a:off x="4655804" y="592463"/>
                    <a:ext cx="2774406" cy="31109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3" name="Группа 2"/>
                  <p:cNvGrpSpPr/>
                  <p:nvPr/>
                </p:nvGrpSpPr>
                <p:grpSpPr>
                  <a:xfrm>
                    <a:off x="4983084" y="1154541"/>
                    <a:ext cx="2865773" cy="1900805"/>
                    <a:chOff x="4879848" y="938517"/>
                    <a:chExt cx="2380759" cy="1900805"/>
                  </a:xfrm>
                </p:grpSpPr>
                <p:sp>
                  <p:nvSpPr>
                    <p:cNvPr id="46" name="TextBox 21"/>
                    <p:cNvSpPr txBox="1"/>
                    <p:nvPr/>
                  </p:nvSpPr>
                  <p:spPr>
                    <a:xfrm>
                      <a:off x="4879850" y="1639433"/>
                      <a:ext cx="2380757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auto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БОЛЕЕ</a:t>
                      </a:r>
                      <a:r>
                        <a:rPr lang="en-US" sz="4000" b="1" dirty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3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0 0</a:t>
                      </a:r>
                      <a:r>
                        <a:rPr lang="en-US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00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КЛИЕНТОВ  </a:t>
                      </a:r>
                      <a:endParaRPr lang="ru-RU" sz="1400" b="1" dirty="0">
                        <a:solidFill>
                          <a:srgbClr val="6A757C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9" name="TextBox 22"/>
                    <p:cNvSpPr txBox="1"/>
                    <p:nvPr/>
                  </p:nvSpPr>
                  <p:spPr>
                    <a:xfrm>
                      <a:off x="4879848" y="938517"/>
                      <a:ext cx="18791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auto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БОЛЕЕ</a:t>
                      </a:r>
                      <a:r>
                        <a:rPr lang="ru-RU" sz="1400" b="1" dirty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600</a:t>
                      </a:r>
                      <a:r>
                        <a:rPr lang="ru-RU" sz="12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СОТРУДНИКОВ</a:t>
                      </a:r>
                      <a:endParaRPr lang="ru-RU" sz="1400" b="1" dirty="0">
                        <a:solidFill>
                          <a:srgbClr val="6A757C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0" name="TextBox 27"/>
                    <p:cNvSpPr txBox="1"/>
                    <p:nvPr/>
                  </p:nvSpPr>
                  <p:spPr>
                    <a:xfrm>
                      <a:off x="4900641" y="2331491"/>
                      <a:ext cx="1858401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auto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БОЛЕЕ 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200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ПРЕДСТАВИТЕЛЕЙ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446A"/>
                        </a:solidFill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52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7262807" y="2192382"/>
                  <a:ext cx="4083525" cy="738664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2800" lvl="1" indent="-1728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ru-RU" sz="1400" dirty="0">
                      <a:solidFill>
                        <a:srgbClr val="6A757C"/>
                      </a:solidFill>
                      <a:cs typeface="Times New Roman" pitchFamily="18" charset="0"/>
                    </a:rPr>
                    <a:t>Единый стандарт </a:t>
                  </a:r>
                  <a:r>
                    <a:rPr lang="ru-RU" sz="1400" dirty="0" smtClean="0">
                      <a:solidFill>
                        <a:srgbClr val="6A757C"/>
                      </a:solidFill>
                      <a:cs typeface="Times New Roman" pitchFamily="18" charset="0"/>
                    </a:rPr>
                    <a:t>сервиса; </a:t>
                  </a:r>
                  <a:endParaRPr lang="ru-RU" sz="1400" dirty="0">
                    <a:solidFill>
                      <a:srgbClr val="6A757C"/>
                    </a:solidFill>
                    <a:cs typeface="Times New Roman" pitchFamily="18" charset="0"/>
                  </a:endParaRPr>
                </a:p>
                <a:p>
                  <a:pPr marL="172800" lvl="1" indent="-1728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ru-RU" sz="1400" dirty="0">
                      <a:solidFill>
                        <a:srgbClr val="6A757C"/>
                      </a:solidFill>
                      <a:cs typeface="Times New Roman" pitchFamily="18" charset="0"/>
                    </a:rPr>
                    <a:t>Идентичный набор сервисов и </a:t>
                  </a:r>
                  <a:r>
                    <a:rPr lang="ru-RU" sz="1400" dirty="0" smtClean="0">
                      <a:solidFill>
                        <a:srgbClr val="6A757C"/>
                      </a:solidFill>
                      <a:cs typeface="Times New Roman" pitchFamily="18" charset="0"/>
                    </a:rPr>
                    <a:t>услуг;</a:t>
                  </a:r>
                  <a:endParaRPr lang="ru-RU" sz="1400" dirty="0">
                    <a:solidFill>
                      <a:srgbClr val="6A757C"/>
                    </a:solidFill>
                    <a:cs typeface="Times New Roman" pitchFamily="18" charset="0"/>
                  </a:endParaRPr>
                </a:p>
                <a:p>
                  <a:pPr marL="172800" lvl="1" indent="-1728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ru-RU" sz="1400" dirty="0">
                      <a:solidFill>
                        <a:srgbClr val="6A757C"/>
                      </a:solidFill>
                      <a:cs typeface="Times New Roman" pitchFamily="18" charset="0"/>
                    </a:rPr>
                    <a:t>Ежегодная сертификация </a:t>
                  </a:r>
                  <a:r>
                    <a:rPr lang="ru-RU" sz="1400" dirty="0" smtClean="0">
                      <a:solidFill>
                        <a:srgbClr val="6A757C"/>
                      </a:solidFill>
                      <a:cs typeface="Times New Roman" pitchFamily="18" charset="0"/>
                    </a:rPr>
                    <a:t>дистрибьюторов.</a:t>
                  </a:r>
                  <a:endParaRPr lang="ru-RU" sz="1400" dirty="0">
                    <a:solidFill>
                      <a:srgbClr val="6A757C"/>
                    </a:solidFill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7" name="Прямоугольник 76"/>
            <p:cNvSpPr/>
            <p:nvPr/>
          </p:nvSpPr>
          <p:spPr>
            <a:xfrm>
              <a:off x="5364083" y="2845356"/>
              <a:ext cx="3774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lvl="0">
                <a:defRPr/>
              </a:pPr>
              <a:r>
                <a:rPr lang="ru-RU" dirty="0">
                  <a:solidFill>
                    <a:srgbClr val="F47B20"/>
                  </a:solidFill>
                  <a:cs typeface="Times New Roman" pitchFamily="18" charset="0"/>
                </a:rPr>
                <a:t>более 40 миллионов </a:t>
              </a:r>
              <a:r>
                <a:rPr lang="ru-RU" dirty="0" smtClean="0">
                  <a:solidFill>
                    <a:srgbClr val="F47B20"/>
                  </a:solidFill>
                  <a:cs typeface="Times New Roman" pitchFamily="18" charset="0"/>
                </a:rPr>
                <a:t>документов!</a:t>
              </a:r>
              <a:endParaRPr lang="ru-RU" dirty="0">
                <a:solidFill>
                  <a:srgbClr val="F47B20"/>
                </a:solidFill>
                <a:cs typeface="Times New Roman" pitchFamily="18" charset="0"/>
              </a:endParaRPr>
            </a:p>
          </p:txBody>
        </p:sp>
      </p:grpSp>
      <p:pic>
        <p:nvPicPr>
          <p:cNvPr id="2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40" y="0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011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635" y="-8792"/>
            <a:ext cx="9161591" cy="686679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" y="4613822"/>
            <a:ext cx="9183227" cy="162349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4606">
              <a:defRPr/>
            </a:pPr>
            <a:endParaRPr lang="ru-RU" sz="1600" kern="0" dirty="0" smtClean="0">
              <a:solidFill>
                <a:srgbClr val="4454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95936" y="398418"/>
            <a:ext cx="4283659" cy="327760"/>
          </a:xfrm>
          <a:effectLst/>
        </p:spPr>
        <p:txBody>
          <a:bodyPr/>
          <a:lstStyle/>
          <a:p>
            <a:pPr algn="r"/>
            <a:r>
              <a:rPr lang="ru-RU" sz="1800" dirty="0" smtClean="0">
                <a:solidFill>
                  <a:srgbClr val="FF8001"/>
                </a:solidFill>
                <a:latin typeface="+mn-lt"/>
              </a:rPr>
              <a:t>СИСТЕМЫ УПРАВЛЕНИЯ ТРЕБОВАНИЯМИ </a:t>
            </a:r>
            <a:endParaRPr lang="bg-BG" sz="1800" dirty="0">
              <a:solidFill>
                <a:srgbClr val="FF800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149080"/>
            <a:ext cx="316835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РОСТ ПО ОТНОШЕНИЮ К 2018г.</a:t>
            </a:r>
          </a:p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FFFFFF"/>
                </a:solidFill>
              </a:rPr>
              <a:t>ДОХОД НА 15%, </a:t>
            </a:r>
          </a:p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FFFFFF"/>
                </a:solidFill>
              </a:rPr>
              <a:t>ПРИБЫЛЬ НА 10%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83961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kern="0" dirty="0">
                <a:solidFill>
                  <a:srgbClr val="3F3F3F"/>
                </a:solidFill>
              </a:rPr>
              <a:t>С</a:t>
            </a:r>
            <a:r>
              <a:rPr lang="ru-RU" sz="1600" b="1" u="sng" kern="0" dirty="0" smtClean="0">
                <a:solidFill>
                  <a:srgbClr val="3F3F3F"/>
                </a:solidFill>
              </a:rPr>
              <a:t>истемы управления требованиями</a:t>
            </a:r>
            <a:r>
              <a:rPr lang="ru-RU" sz="1600" b="1" kern="0" dirty="0" smtClean="0">
                <a:solidFill>
                  <a:srgbClr val="3F3F3F"/>
                </a:solidFill>
              </a:rPr>
              <a:t> </a:t>
            </a:r>
            <a:r>
              <a:rPr lang="ru-RU" sz="1600" kern="0" dirty="0" smtClean="0">
                <a:solidFill>
                  <a:srgbClr val="3F3F3F"/>
                </a:solidFill>
              </a:rPr>
              <a:t>(</a:t>
            </a:r>
            <a:r>
              <a:rPr lang="en-US" sz="1600" kern="0" dirty="0">
                <a:solidFill>
                  <a:srgbClr val="3F3F3F"/>
                </a:solidFill>
              </a:rPr>
              <a:t>R</a:t>
            </a:r>
            <a:r>
              <a:rPr lang="ru-RU" sz="1600" kern="0" dirty="0" err="1">
                <a:solidFill>
                  <a:srgbClr val="3F3F3F"/>
                </a:solidFill>
              </a:rPr>
              <a:t>equirements</a:t>
            </a:r>
            <a:r>
              <a:rPr lang="ru-RU" sz="1600" kern="0" dirty="0">
                <a:solidFill>
                  <a:srgbClr val="3F3F3F"/>
                </a:solidFill>
              </a:rPr>
              <a:t> </a:t>
            </a:r>
            <a:r>
              <a:rPr lang="ru-RU" sz="1600" kern="0" dirty="0" err="1">
                <a:solidFill>
                  <a:srgbClr val="3F3F3F"/>
                </a:solidFill>
              </a:rPr>
              <a:t>management</a:t>
            </a:r>
            <a:r>
              <a:rPr lang="ru-RU" sz="1600" kern="0" dirty="0">
                <a:solidFill>
                  <a:srgbClr val="3F3F3F"/>
                </a:solidFill>
              </a:rPr>
              <a:t> </a:t>
            </a:r>
            <a:r>
              <a:rPr lang="ru-RU" sz="1600" kern="0" dirty="0" err="1">
                <a:solidFill>
                  <a:srgbClr val="3F3F3F"/>
                </a:solidFill>
              </a:rPr>
              <a:t>systems</a:t>
            </a:r>
            <a:r>
              <a:rPr lang="ru-RU" sz="1600" kern="0" dirty="0">
                <a:solidFill>
                  <a:srgbClr val="3F3F3F"/>
                </a:solidFill>
              </a:rPr>
              <a:t>, или </a:t>
            </a:r>
            <a:r>
              <a:rPr lang="en-US" sz="1600" kern="0" dirty="0">
                <a:solidFill>
                  <a:srgbClr val="3F3F3F"/>
                </a:solidFill>
              </a:rPr>
              <a:t>RMS</a:t>
            </a:r>
            <a:r>
              <a:rPr lang="ru-RU" sz="1600" kern="0" dirty="0">
                <a:solidFill>
                  <a:srgbClr val="3F3F3F"/>
                </a:solidFill>
              </a:rPr>
              <a:t>) </a:t>
            </a:r>
            <a:r>
              <a:rPr lang="ru-RU" sz="1600" kern="0" dirty="0" smtClean="0">
                <a:solidFill>
                  <a:srgbClr val="3F3F3F"/>
                </a:solidFill>
              </a:rPr>
              <a:t>–</a:t>
            </a:r>
            <a:br>
              <a:rPr lang="ru-RU" sz="1600" kern="0" dirty="0" smtClean="0">
                <a:solidFill>
                  <a:srgbClr val="3F3F3F"/>
                </a:solidFill>
              </a:rPr>
            </a:br>
            <a:r>
              <a:rPr lang="ru-RU" sz="1600" kern="0" dirty="0" smtClean="0">
                <a:solidFill>
                  <a:srgbClr val="3F3F3F"/>
                </a:solidFill>
              </a:rPr>
              <a:t> </a:t>
            </a:r>
            <a:r>
              <a:rPr lang="ru-RU" sz="1600" b="1" kern="0" dirty="0">
                <a:solidFill>
                  <a:srgbClr val="3F3F3F"/>
                </a:solidFill>
              </a:rPr>
              <a:t>это целый класс систем</a:t>
            </a:r>
            <a:r>
              <a:rPr lang="ru-RU" sz="1600" kern="0" dirty="0">
                <a:solidFill>
                  <a:srgbClr val="3F3F3F"/>
                </a:solidFill>
              </a:rPr>
              <a:t>, отвечающих за </a:t>
            </a:r>
            <a:r>
              <a:rPr lang="ru-RU" sz="1600" kern="0" dirty="0" smtClean="0">
                <a:solidFill>
                  <a:srgbClr val="3F3F3F"/>
                </a:solidFill>
              </a:rPr>
              <a:t>процессы </a:t>
            </a:r>
            <a:r>
              <a:rPr lang="ru-RU" sz="1600" kern="0" dirty="0">
                <a:solidFill>
                  <a:srgbClr val="3F3F3F"/>
                </a:solidFill>
              </a:rPr>
              <a:t>идентификации, </a:t>
            </a:r>
            <a:r>
              <a:rPr lang="ru-RU" sz="1600" kern="0" dirty="0" smtClean="0">
                <a:solidFill>
                  <a:srgbClr val="3F3F3F"/>
                </a:solidFill>
              </a:rPr>
              <a:t>документирования</a:t>
            </a:r>
            <a:r>
              <a:rPr lang="ru-RU" sz="1600" kern="0" dirty="0">
                <a:solidFill>
                  <a:srgbClr val="3F3F3F"/>
                </a:solidFill>
              </a:rPr>
              <a:t>, анализа</a:t>
            </a:r>
            <a:r>
              <a:rPr lang="ru-RU" sz="1600" kern="0" dirty="0" smtClean="0">
                <a:solidFill>
                  <a:srgbClr val="3F3F3F"/>
                </a:solidFill>
              </a:rPr>
              <a:t>, </a:t>
            </a:r>
            <a:r>
              <a:rPr lang="ru-RU" sz="1600" kern="0" dirty="0" err="1">
                <a:solidFill>
                  <a:srgbClr val="3F3F3F"/>
                </a:solidFill>
              </a:rPr>
              <a:t>приоритизации</a:t>
            </a:r>
            <a:r>
              <a:rPr lang="ru-RU" sz="1600" kern="0" dirty="0">
                <a:solidFill>
                  <a:srgbClr val="3F3F3F"/>
                </a:solidFill>
              </a:rPr>
              <a:t> </a:t>
            </a:r>
            <a:r>
              <a:rPr lang="ru-RU" sz="1600" kern="0" dirty="0" smtClean="0">
                <a:solidFill>
                  <a:srgbClr val="3F3F3F"/>
                </a:solidFill>
              </a:rPr>
              <a:t>требований, управления </a:t>
            </a:r>
            <a:r>
              <a:rPr lang="ru-RU" sz="1600" kern="0" dirty="0">
                <a:solidFill>
                  <a:srgbClr val="3F3F3F"/>
                </a:solidFill>
              </a:rPr>
              <a:t>их </a:t>
            </a:r>
            <a:r>
              <a:rPr lang="ru-RU" sz="1600" kern="0" dirty="0" smtClean="0">
                <a:solidFill>
                  <a:srgbClr val="3F3F3F"/>
                </a:solidFill>
              </a:rPr>
              <a:t>изменениями </a:t>
            </a:r>
            <a:r>
              <a:rPr lang="ru-RU" sz="1600" kern="0" dirty="0">
                <a:solidFill>
                  <a:srgbClr val="3F3F3F"/>
                </a:solidFill>
              </a:rPr>
              <a:t>и уведомления об этих изменениях соответствующих лиц.</a:t>
            </a:r>
            <a:endParaRPr lang="ru-RU" sz="1600" b="1" kern="0" dirty="0">
              <a:solidFill>
                <a:srgbClr val="3F3F3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19672" y="2849556"/>
            <a:ext cx="7560840" cy="4035828"/>
            <a:chOff x="2143215" y="3379304"/>
            <a:chExt cx="7037297" cy="3603780"/>
          </a:xfrm>
        </p:grpSpPr>
        <p:pic>
          <p:nvPicPr>
            <p:cNvPr id="20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" r="16965"/>
            <a:stretch>
              <a:fillRect/>
            </a:stretch>
          </p:blipFill>
          <p:spPr bwMode="auto">
            <a:xfrm>
              <a:off x="2143215" y="3379304"/>
              <a:ext cx="7037297" cy="360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645024"/>
              <a:ext cx="5751922" cy="2736304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1" y="2021939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kern="0" dirty="0">
                <a:solidFill>
                  <a:srgbClr val="3F3F3F"/>
                </a:solidFill>
              </a:rPr>
              <a:t>Требование</a:t>
            </a:r>
            <a:r>
              <a:rPr lang="ru-RU" sz="1600" kern="0" dirty="0">
                <a:solidFill>
                  <a:srgbClr val="3F3F3F"/>
                </a:solidFill>
              </a:rPr>
              <a:t> – объект в системе управления требованиями (</a:t>
            </a:r>
            <a:r>
              <a:rPr lang="ru-RU" sz="1600" kern="0" dirty="0" err="1">
                <a:solidFill>
                  <a:srgbClr val="3F3F3F"/>
                </a:solidFill>
              </a:rPr>
              <a:t>СУТр</a:t>
            </a:r>
            <a:r>
              <a:rPr lang="ru-RU" sz="1600" kern="0" dirty="0">
                <a:solidFill>
                  <a:srgbClr val="3F3F3F"/>
                </a:solidFill>
              </a:rPr>
              <a:t>), представляющий совокупность различных атрибутов, взаимосвязей с иными </a:t>
            </a:r>
            <a:r>
              <a:rPr lang="ru-RU" sz="1600" kern="0" dirty="0" smtClean="0">
                <a:solidFill>
                  <a:srgbClr val="3F3F3F"/>
                </a:solidFill>
              </a:rPr>
              <a:t>объектами, </a:t>
            </a:r>
            <a:r>
              <a:rPr lang="ru-RU" sz="1600" kern="0" dirty="0">
                <a:solidFill>
                  <a:srgbClr val="3F3F3F"/>
                </a:solidFill>
              </a:rPr>
              <a:t>а также текстового блока, описывающего суть требования.</a:t>
            </a:r>
            <a:endParaRPr lang="ru-RU" sz="1600" b="1" kern="0" dirty="0">
              <a:solidFill>
                <a:srgbClr val="3F3F3F"/>
              </a:solidFill>
            </a:endParaRPr>
          </a:p>
        </p:txBody>
      </p:sp>
      <p:pic>
        <p:nvPicPr>
          <p:cNvPr id="23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79308"/>
            <a:ext cx="1472316" cy="14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3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971600" y="107931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/>
            <a:r>
              <a:rPr lang="ru-RU" altLang="ru-RU" kern="0" dirty="0">
                <a:solidFill>
                  <a:srgbClr val="F47B20"/>
                </a:solidFill>
              </a:rPr>
              <a:t>СИСТЕМА УПРАВЛЕНИЯ ЖИЗНЕННЫМ ЦИКЛОМ ПРОДУКЦИИ (ОБЪЕКТА) И СИСТЕМА УПРАВЛЕНИЯ ТРЕБОВАНИЯМИ</a:t>
            </a:r>
          </a:p>
        </p:txBody>
      </p:sp>
      <p:pic>
        <p:nvPicPr>
          <p:cNvPr id="15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55958" y="1196752"/>
            <a:ext cx="8769297" cy="4460104"/>
            <a:chOff x="155958" y="1196752"/>
            <a:chExt cx="8769297" cy="44601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9"/>
            <a:stretch/>
          </p:blipFill>
          <p:spPr>
            <a:xfrm>
              <a:off x="4810125" y="1296076"/>
              <a:ext cx="4115130" cy="4360780"/>
            </a:xfrm>
            <a:prstGeom prst="round2Diag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58" y="1310190"/>
              <a:ext cx="4367698" cy="4320480"/>
            </a:xfrm>
            <a:prstGeom prst="round2Diag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4" y="1196752"/>
              <a:ext cx="1060194" cy="104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084" y="1224068"/>
              <a:ext cx="1060194" cy="104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05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5"/>
          <p:cNvSpPr txBox="1">
            <a:spLocks/>
          </p:cNvSpPr>
          <p:nvPr/>
        </p:nvSpPr>
        <p:spPr>
          <a:xfrm>
            <a:off x="1115616" y="314647"/>
            <a:ext cx="7150952" cy="594073"/>
          </a:xfrm>
          <a:prstGeom prst="rect">
            <a:avLst/>
          </a:prstGeom>
          <a:effectLst/>
        </p:spPr>
        <p:txBody>
          <a:bodyPr lIns="87902" tIns="43950" rIns="87902" bIns="43950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ru-RU" sz="1800" dirty="0">
                <a:solidFill>
                  <a:srgbClr val="FF8001"/>
                </a:solidFill>
                <a:latin typeface="Calibri"/>
              </a:rPr>
              <a:t>ЦИФРОВОЙ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СТАНДАРТ: ЭЛЕКТРОННОЕ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ПРЕДСТАВЛЕНИЕ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/>
            </a:r>
            <a:br>
              <a:rPr lang="ru-RU" sz="1800" dirty="0" smtClean="0">
                <a:solidFill>
                  <a:srgbClr val="FF8001"/>
                </a:solidFill>
                <a:latin typeface="Calibri"/>
              </a:rPr>
            </a:b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СТАНДАРТОВ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И НТД В ИНФОРМАЦИОННОЙ СИСТЕМЕ</a:t>
            </a:r>
          </a:p>
        </p:txBody>
      </p:sp>
      <p:pic>
        <p:nvPicPr>
          <p:cNvPr id="2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-67055" y="6111802"/>
            <a:ext cx="9247567" cy="7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2177" y="1352962"/>
            <a:ext cx="8379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itchFamily="34" charset="0"/>
              </a:rPr>
              <a:t>ДЛЯ УПРАВЛЕНИЯ ЦИФРОВЫМИ СТАНДАРТАМИ 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itchFamily="34" charset="0"/>
              </a:rPr>
              <a:t>НЕОБХОДИМЫ  СИСТЕМЫ УПРАВЛЕНИЯ ТРЕБОВАНИЯМИ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1187624" y="1916832"/>
            <a:ext cx="7140484" cy="4404682"/>
            <a:chOff x="819149" y="1760622"/>
            <a:chExt cx="6587630" cy="406364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071" y="1760622"/>
              <a:ext cx="5999708" cy="4063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5"/>
            <a:stretch/>
          </p:blipFill>
          <p:spPr bwMode="auto">
            <a:xfrm>
              <a:off x="819149" y="2703416"/>
              <a:ext cx="1862039" cy="2597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16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2083" y="2852935"/>
            <a:ext cx="3579590" cy="2411920"/>
            <a:chOff x="1943014" y="1621539"/>
            <a:chExt cx="6564312" cy="3241675"/>
          </a:xfrm>
          <a:solidFill>
            <a:schemeClr val="bg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5240251" y="4029776"/>
              <a:ext cx="230188" cy="233363"/>
            </a:xfrm>
            <a:custGeom>
              <a:avLst/>
              <a:gdLst>
                <a:gd name="T0" fmla="*/ 38 w 102"/>
                <a:gd name="T1" fmla="*/ 98 h 103"/>
                <a:gd name="T2" fmla="*/ 42 w 102"/>
                <a:gd name="T3" fmla="*/ 96 h 103"/>
                <a:gd name="T4" fmla="*/ 47 w 102"/>
                <a:gd name="T5" fmla="*/ 101 h 103"/>
                <a:gd name="T6" fmla="*/ 57 w 102"/>
                <a:gd name="T7" fmla="*/ 101 h 103"/>
                <a:gd name="T8" fmla="*/ 62 w 102"/>
                <a:gd name="T9" fmla="*/ 96 h 103"/>
                <a:gd name="T10" fmla="*/ 62 w 102"/>
                <a:gd name="T11" fmla="*/ 43 h 103"/>
                <a:gd name="T12" fmla="*/ 70 w 102"/>
                <a:gd name="T13" fmla="*/ 40 h 103"/>
                <a:gd name="T14" fmla="*/ 70 w 102"/>
                <a:gd name="T15" fmla="*/ 12 h 103"/>
                <a:gd name="T16" fmla="*/ 78 w 102"/>
                <a:gd name="T17" fmla="*/ 11 h 103"/>
                <a:gd name="T18" fmla="*/ 87 w 102"/>
                <a:gd name="T19" fmla="*/ 9 h 103"/>
                <a:gd name="T20" fmla="*/ 91 w 102"/>
                <a:gd name="T21" fmla="*/ 12 h 103"/>
                <a:gd name="T22" fmla="*/ 97 w 102"/>
                <a:gd name="T23" fmla="*/ 8 h 103"/>
                <a:gd name="T24" fmla="*/ 102 w 102"/>
                <a:gd name="T25" fmla="*/ 7 h 103"/>
                <a:gd name="T26" fmla="*/ 102 w 102"/>
                <a:gd name="T27" fmla="*/ 5 h 103"/>
                <a:gd name="T28" fmla="*/ 85 w 102"/>
                <a:gd name="T29" fmla="*/ 7 h 103"/>
                <a:gd name="T30" fmla="*/ 72 w 102"/>
                <a:gd name="T31" fmla="*/ 7 h 103"/>
                <a:gd name="T32" fmla="*/ 55 w 102"/>
                <a:gd name="T33" fmla="*/ 7 h 103"/>
                <a:gd name="T34" fmla="*/ 52 w 102"/>
                <a:gd name="T35" fmla="*/ 5 h 103"/>
                <a:gd name="T36" fmla="*/ 24 w 102"/>
                <a:gd name="T37" fmla="*/ 5 h 103"/>
                <a:gd name="T38" fmla="*/ 17 w 102"/>
                <a:gd name="T39" fmla="*/ 3 h 103"/>
                <a:gd name="T40" fmla="*/ 9 w 102"/>
                <a:gd name="T41" fmla="*/ 2 h 103"/>
                <a:gd name="T42" fmla="*/ 6 w 102"/>
                <a:gd name="T43" fmla="*/ 0 h 103"/>
                <a:gd name="T44" fmla="*/ 3 w 102"/>
                <a:gd name="T45" fmla="*/ 3 h 103"/>
                <a:gd name="T46" fmla="*/ 0 w 102"/>
                <a:gd name="T47" fmla="*/ 3 h 103"/>
                <a:gd name="T48" fmla="*/ 5 w 102"/>
                <a:gd name="T49" fmla="*/ 14 h 103"/>
                <a:gd name="T50" fmla="*/ 13 w 102"/>
                <a:gd name="T51" fmla="*/ 30 h 103"/>
                <a:gd name="T52" fmla="*/ 21 w 102"/>
                <a:gd name="T53" fmla="*/ 47 h 103"/>
                <a:gd name="T54" fmla="*/ 21 w 102"/>
                <a:gd name="T55" fmla="*/ 60 h 103"/>
                <a:gd name="T56" fmla="*/ 24 w 102"/>
                <a:gd name="T57" fmla="*/ 73 h 103"/>
                <a:gd name="T58" fmla="*/ 29 w 102"/>
                <a:gd name="T59" fmla="*/ 93 h 103"/>
                <a:gd name="T60" fmla="*/ 34 w 102"/>
                <a:gd name="T61" fmla="*/ 99 h 103"/>
                <a:gd name="T62" fmla="*/ 38 w 102"/>
                <a:gd name="T6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3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470439" y="4004376"/>
              <a:ext cx="147638" cy="127000"/>
            </a:xfrm>
            <a:custGeom>
              <a:avLst/>
              <a:gdLst>
                <a:gd name="T0" fmla="*/ 43 w 65"/>
                <a:gd name="T1" fmla="*/ 3 h 56"/>
                <a:gd name="T2" fmla="*/ 42 w 65"/>
                <a:gd name="T3" fmla="*/ 0 h 56"/>
                <a:gd name="T4" fmla="*/ 35 w 65"/>
                <a:gd name="T5" fmla="*/ 0 h 56"/>
                <a:gd name="T6" fmla="*/ 30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4 w 65"/>
                <a:gd name="T13" fmla="*/ 18 h 56"/>
                <a:gd name="T14" fmla="*/ 0 w 65"/>
                <a:gd name="T15" fmla="*/ 18 h 56"/>
                <a:gd name="T16" fmla="*/ 5 w 65"/>
                <a:gd name="T17" fmla="*/ 23 h 56"/>
                <a:gd name="T18" fmla="*/ 9 w 65"/>
                <a:gd name="T19" fmla="*/ 32 h 56"/>
                <a:gd name="T20" fmla="*/ 17 w 65"/>
                <a:gd name="T21" fmla="*/ 38 h 56"/>
                <a:gd name="T22" fmla="*/ 21 w 65"/>
                <a:gd name="T23" fmla="*/ 44 h 56"/>
                <a:gd name="T24" fmla="*/ 26 w 65"/>
                <a:gd name="T25" fmla="*/ 50 h 56"/>
                <a:gd name="T26" fmla="*/ 32 w 65"/>
                <a:gd name="T27" fmla="*/ 53 h 56"/>
                <a:gd name="T28" fmla="*/ 40 w 65"/>
                <a:gd name="T29" fmla="*/ 55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1 h 56"/>
                <a:gd name="T42" fmla="*/ 63 w 65"/>
                <a:gd name="T43" fmla="*/ 9 h 56"/>
                <a:gd name="T44" fmla="*/ 53 w 65"/>
                <a:gd name="T45" fmla="*/ 5 h 56"/>
                <a:gd name="T46" fmla="*/ 43 w 65"/>
                <a:gd name="T47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5379951" y="4045651"/>
              <a:ext cx="163513" cy="176213"/>
            </a:xfrm>
            <a:custGeom>
              <a:avLst/>
              <a:gdLst>
                <a:gd name="T0" fmla="*/ 66 w 72"/>
                <a:gd name="T1" fmla="*/ 32 h 78"/>
                <a:gd name="T2" fmla="*/ 61 w 72"/>
                <a:gd name="T3" fmla="*/ 26 h 78"/>
                <a:gd name="T4" fmla="*/ 57 w 72"/>
                <a:gd name="T5" fmla="*/ 20 h 78"/>
                <a:gd name="T6" fmla="*/ 49 w 72"/>
                <a:gd name="T7" fmla="*/ 14 h 78"/>
                <a:gd name="T8" fmla="*/ 45 w 72"/>
                <a:gd name="T9" fmla="*/ 5 h 78"/>
                <a:gd name="T10" fmla="*/ 40 w 72"/>
                <a:gd name="T11" fmla="*/ 0 h 78"/>
                <a:gd name="T12" fmla="*/ 35 w 72"/>
                <a:gd name="T13" fmla="*/ 1 h 78"/>
                <a:gd name="T14" fmla="*/ 29 w 72"/>
                <a:gd name="T15" fmla="*/ 5 h 78"/>
                <a:gd name="T16" fmla="*/ 25 w 72"/>
                <a:gd name="T17" fmla="*/ 2 h 78"/>
                <a:gd name="T18" fmla="*/ 16 w 72"/>
                <a:gd name="T19" fmla="*/ 4 h 78"/>
                <a:gd name="T20" fmla="*/ 8 w 72"/>
                <a:gd name="T21" fmla="*/ 5 h 78"/>
                <a:gd name="T22" fmla="*/ 8 w 72"/>
                <a:gd name="T23" fmla="*/ 33 h 78"/>
                <a:gd name="T24" fmla="*/ 0 w 72"/>
                <a:gd name="T25" fmla="*/ 36 h 78"/>
                <a:gd name="T26" fmla="*/ 0 w 72"/>
                <a:gd name="T27" fmla="*/ 60 h 78"/>
                <a:gd name="T28" fmla="*/ 4 w 72"/>
                <a:gd name="T29" fmla="*/ 62 h 78"/>
                <a:gd name="T30" fmla="*/ 7 w 72"/>
                <a:gd name="T31" fmla="*/ 71 h 78"/>
                <a:gd name="T32" fmla="*/ 5 w 72"/>
                <a:gd name="T33" fmla="*/ 73 h 78"/>
                <a:gd name="T34" fmla="*/ 6 w 72"/>
                <a:gd name="T35" fmla="*/ 77 h 78"/>
                <a:gd name="T36" fmla="*/ 14 w 72"/>
                <a:gd name="T37" fmla="*/ 76 h 78"/>
                <a:gd name="T38" fmla="*/ 22 w 72"/>
                <a:gd name="T39" fmla="*/ 68 h 78"/>
                <a:gd name="T40" fmla="*/ 27 w 72"/>
                <a:gd name="T41" fmla="*/ 64 h 78"/>
                <a:gd name="T42" fmla="*/ 37 w 72"/>
                <a:gd name="T43" fmla="*/ 67 h 78"/>
                <a:gd name="T44" fmla="*/ 44 w 72"/>
                <a:gd name="T45" fmla="*/ 63 h 78"/>
                <a:gd name="T46" fmla="*/ 47 w 72"/>
                <a:gd name="T47" fmla="*/ 57 h 78"/>
                <a:gd name="T48" fmla="*/ 54 w 72"/>
                <a:gd name="T49" fmla="*/ 52 h 78"/>
                <a:gd name="T50" fmla="*/ 58 w 72"/>
                <a:gd name="T51" fmla="*/ 47 h 78"/>
                <a:gd name="T52" fmla="*/ 64 w 72"/>
                <a:gd name="T53" fmla="*/ 42 h 78"/>
                <a:gd name="T54" fmla="*/ 69 w 72"/>
                <a:gd name="T55" fmla="*/ 39 h 78"/>
                <a:gd name="T56" fmla="*/ 72 w 72"/>
                <a:gd name="T57" fmla="*/ 35 h 78"/>
                <a:gd name="T58" fmla="*/ 72 w 72"/>
                <a:gd name="T59" fmla="*/ 35 h 78"/>
                <a:gd name="T60" fmla="*/ 66 w 72"/>
                <a:gd name="T6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8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5572039" y="4196464"/>
              <a:ext cx="23813" cy="31750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6 h 14"/>
                <a:gd name="T4" fmla="*/ 5 w 10"/>
                <a:gd name="T5" fmla="*/ 13 h 14"/>
                <a:gd name="T6" fmla="*/ 9 w 10"/>
                <a:gd name="T7" fmla="*/ 12 h 14"/>
                <a:gd name="T8" fmla="*/ 10 w 10"/>
                <a:gd name="T9" fmla="*/ 10 h 14"/>
                <a:gd name="T10" fmla="*/ 10 w 10"/>
                <a:gd name="T11" fmla="*/ 3 h 14"/>
                <a:gd name="T12" fmla="*/ 5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5506951" y="4248851"/>
              <a:ext cx="41275" cy="46038"/>
            </a:xfrm>
            <a:custGeom>
              <a:avLst/>
              <a:gdLst>
                <a:gd name="T0" fmla="*/ 12 w 18"/>
                <a:gd name="T1" fmla="*/ 2 h 20"/>
                <a:gd name="T2" fmla="*/ 4 w 18"/>
                <a:gd name="T3" fmla="*/ 5 h 20"/>
                <a:gd name="T4" fmla="*/ 0 w 18"/>
                <a:gd name="T5" fmla="*/ 13 h 20"/>
                <a:gd name="T6" fmla="*/ 4 w 18"/>
                <a:gd name="T7" fmla="*/ 19 h 20"/>
                <a:gd name="T8" fmla="*/ 8 w 18"/>
                <a:gd name="T9" fmla="*/ 20 h 20"/>
                <a:gd name="T10" fmla="*/ 10 w 18"/>
                <a:gd name="T11" fmla="*/ 15 h 20"/>
                <a:gd name="T12" fmla="*/ 15 w 18"/>
                <a:gd name="T13" fmla="*/ 14 h 20"/>
                <a:gd name="T14" fmla="*/ 18 w 18"/>
                <a:gd name="T15" fmla="*/ 8 h 20"/>
                <a:gd name="T16" fmla="*/ 12 w 1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5316451" y="4125026"/>
              <a:ext cx="295275" cy="258763"/>
            </a:xfrm>
            <a:custGeom>
              <a:avLst/>
              <a:gdLst>
                <a:gd name="T0" fmla="*/ 124 w 130"/>
                <a:gd name="T1" fmla="*/ 42 h 114"/>
                <a:gd name="T2" fmla="*/ 123 w 130"/>
                <a:gd name="T3" fmla="*/ 42 h 114"/>
                <a:gd name="T4" fmla="*/ 122 w 130"/>
                <a:gd name="T5" fmla="*/ 44 h 114"/>
                <a:gd name="T6" fmla="*/ 118 w 130"/>
                <a:gd name="T7" fmla="*/ 45 h 114"/>
                <a:gd name="T8" fmla="*/ 113 w 130"/>
                <a:gd name="T9" fmla="*/ 38 h 114"/>
                <a:gd name="T10" fmla="*/ 118 w 130"/>
                <a:gd name="T11" fmla="*/ 32 h 114"/>
                <a:gd name="T12" fmla="*/ 123 w 130"/>
                <a:gd name="T13" fmla="*/ 35 h 114"/>
                <a:gd name="T14" fmla="*/ 123 w 130"/>
                <a:gd name="T15" fmla="*/ 33 h 114"/>
                <a:gd name="T16" fmla="*/ 122 w 130"/>
                <a:gd name="T17" fmla="*/ 18 h 114"/>
                <a:gd name="T18" fmla="*/ 117 w 130"/>
                <a:gd name="T19" fmla="*/ 3 h 114"/>
                <a:gd name="T20" fmla="*/ 108 w 130"/>
                <a:gd name="T21" fmla="*/ 2 h 114"/>
                <a:gd name="T22" fmla="*/ 100 w 130"/>
                <a:gd name="T23" fmla="*/ 0 h 114"/>
                <a:gd name="T24" fmla="*/ 97 w 130"/>
                <a:gd name="T25" fmla="*/ 4 h 114"/>
                <a:gd name="T26" fmla="*/ 92 w 130"/>
                <a:gd name="T27" fmla="*/ 7 h 114"/>
                <a:gd name="T28" fmla="*/ 86 w 130"/>
                <a:gd name="T29" fmla="*/ 12 h 114"/>
                <a:gd name="T30" fmla="*/ 82 w 130"/>
                <a:gd name="T31" fmla="*/ 17 h 114"/>
                <a:gd name="T32" fmla="*/ 75 w 130"/>
                <a:gd name="T33" fmla="*/ 22 h 114"/>
                <a:gd name="T34" fmla="*/ 72 w 130"/>
                <a:gd name="T35" fmla="*/ 28 h 114"/>
                <a:gd name="T36" fmla="*/ 65 w 130"/>
                <a:gd name="T37" fmla="*/ 32 h 114"/>
                <a:gd name="T38" fmla="*/ 55 w 130"/>
                <a:gd name="T39" fmla="*/ 29 h 114"/>
                <a:gd name="T40" fmla="*/ 50 w 130"/>
                <a:gd name="T41" fmla="*/ 33 h 114"/>
                <a:gd name="T42" fmla="*/ 42 w 130"/>
                <a:gd name="T43" fmla="*/ 41 h 114"/>
                <a:gd name="T44" fmla="*/ 34 w 130"/>
                <a:gd name="T45" fmla="*/ 42 h 114"/>
                <a:gd name="T46" fmla="*/ 33 w 130"/>
                <a:gd name="T47" fmla="*/ 38 h 114"/>
                <a:gd name="T48" fmla="*/ 35 w 130"/>
                <a:gd name="T49" fmla="*/ 36 h 114"/>
                <a:gd name="T50" fmla="*/ 32 w 130"/>
                <a:gd name="T51" fmla="*/ 27 h 114"/>
                <a:gd name="T52" fmla="*/ 28 w 130"/>
                <a:gd name="T53" fmla="*/ 25 h 114"/>
                <a:gd name="T54" fmla="*/ 28 w 130"/>
                <a:gd name="T55" fmla="*/ 54 h 114"/>
                <a:gd name="T56" fmla="*/ 23 w 130"/>
                <a:gd name="T57" fmla="*/ 59 h 114"/>
                <a:gd name="T58" fmla="*/ 13 w 130"/>
                <a:gd name="T59" fmla="*/ 59 h 114"/>
                <a:gd name="T60" fmla="*/ 8 w 130"/>
                <a:gd name="T61" fmla="*/ 54 h 114"/>
                <a:gd name="T62" fmla="*/ 4 w 130"/>
                <a:gd name="T63" fmla="*/ 56 h 114"/>
                <a:gd name="T64" fmla="*/ 0 w 130"/>
                <a:gd name="T65" fmla="*/ 57 h 114"/>
                <a:gd name="T66" fmla="*/ 7 w 130"/>
                <a:gd name="T67" fmla="*/ 70 h 114"/>
                <a:gd name="T68" fmla="*/ 14 w 130"/>
                <a:gd name="T69" fmla="*/ 86 h 114"/>
                <a:gd name="T70" fmla="*/ 14 w 130"/>
                <a:gd name="T71" fmla="*/ 93 h 114"/>
                <a:gd name="T72" fmla="*/ 14 w 130"/>
                <a:gd name="T73" fmla="*/ 100 h 114"/>
                <a:gd name="T74" fmla="*/ 17 w 130"/>
                <a:gd name="T75" fmla="*/ 107 h 114"/>
                <a:gd name="T76" fmla="*/ 20 w 130"/>
                <a:gd name="T77" fmla="*/ 109 h 114"/>
                <a:gd name="T78" fmla="*/ 25 w 130"/>
                <a:gd name="T79" fmla="*/ 112 h 114"/>
                <a:gd name="T80" fmla="*/ 30 w 130"/>
                <a:gd name="T81" fmla="*/ 112 h 114"/>
                <a:gd name="T82" fmla="*/ 39 w 130"/>
                <a:gd name="T83" fmla="*/ 109 h 114"/>
                <a:gd name="T84" fmla="*/ 47 w 130"/>
                <a:gd name="T85" fmla="*/ 106 h 114"/>
                <a:gd name="T86" fmla="*/ 59 w 130"/>
                <a:gd name="T87" fmla="*/ 106 h 114"/>
                <a:gd name="T88" fmla="*/ 67 w 130"/>
                <a:gd name="T89" fmla="*/ 105 h 114"/>
                <a:gd name="T90" fmla="*/ 72 w 130"/>
                <a:gd name="T91" fmla="*/ 104 h 114"/>
                <a:gd name="T92" fmla="*/ 79 w 130"/>
                <a:gd name="T93" fmla="*/ 102 h 114"/>
                <a:gd name="T94" fmla="*/ 95 w 130"/>
                <a:gd name="T95" fmla="*/ 91 h 114"/>
                <a:gd name="T96" fmla="*/ 114 w 130"/>
                <a:gd name="T97" fmla="*/ 68 h 114"/>
                <a:gd name="T98" fmla="*/ 126 w 130"/>
                <a:gd name="T99" fmla="*/ 55 h 114"/>
                <a:gd name="T100" fmla="*/ 130 w 130"/>
                <a:gd name="T101" fmla="*/ 42 h 114"/>
                <a:gd name="T102" fmla="*/ 124 w 130"/>
                <a:gd name="T103" fmla="*/ 42 h 114"/>
                <a:gd name="T104" fmla="*/ 99 w 130"/>
                <a:gd name="T105" fmla="*/ 69 h 114"/>
                <a:gd name="T106" fmla="*/ 94 w 130"/>
                <a:gd name="T107" fmla="*/ 70 h 114"/>
                <a:gd name="T108" fmla="*/ 92 w 130"/>
                <a:gd name="T109" fmla="*/ 75 h 114"/>
                <a:gd name="T110" fmla="*/ 88 w 130"/>
                <a:gd name="T111" fmla="*/ 74 h 114"/>
                <a:gd name="T112" fmla="*/ 84 w 130"/>
                <a:gd name="T113" fmla="*/ 68 h 114"/>
                <a:gd name="T114" fmla="*/ 88 w 130"/>
                <a:gd name="T115" fmla="*/ 60 h 114"/>
                <a:gd name="T116" fmla="*/ 96 w 130"/>
                <a:gd name="T117" fmla="*/ 57 h 114"/>
                <a:gd name="T118" fmla="*/ 102 w 130"/>
                <a:gd name="T119" fmla="*/ 63 h 114"/>
                <a:gd name="T120" fmla="*/ 99 w 130"/>
                <a:gd name="T121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14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5240251" y="3823401"/>
              <a:ext cx="212725" cy="227013"/>
            </a:xfrm>
            <a:custGeom>
              <a:avLst/>
              <a:gdLst>
                <a:gd name="T0" fmla="*/ 6 w 94"/>
                <a:gd name="T1" fmla="*/ 91 h 100"/>
                <a:gd name="T2" fmla="*/ 9 w 94"/>
                <a:gd name="T3" fmla="*/ 93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8 h 100"/>
                <a:gd name="T12" fmla="*/ 72 w 94"/>
                <a:gd name="T13" fmla="*/ 98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4 h 100"/>
                <a:gd name="T20" fmla="*/ 79 w 94"/>
                <a:gd name="T21" fmla="*/ 58 h 100"/>
                <a:gd name="T22" fmla="*/ 91 w 94"/>
                <a:gd name="T23" fmla="*/ 58 h 100"/>
                <a:gd name="T24" fmla="*/ 93 w 94"/>
                <a:gd name="T25" fmla="*/ 56 h 100"/>
                <a:gd name="T26" fmla="*/ 94 w 94"/>
                <a:gd name="T27" fmla="*/ 40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6 h 100"/>
                <a:gd name="T36" fmla="*/ 77 w 94"/>
                <a:gd name="T37" fmla="*/ 30 h 100"/>
                <a:gd name="T38" fmla="*/ 78 w 94"/>
                <a:gd name="T39" fmla="*/ 19 h 100"/>
                <a:gd name="T40" fmla="*/ 76 w 94"/>
                <a:gd name="T41" fmla="*/ 12 h 100"/>
                <a:gd name="T42" fmla="*/ 71 w 94"/>
                <a:gd name="T43" fmla="*/ 11 h 100"/>
                <a:gd name="T44" fmla="*/ 67 w 94"/>
                <a:gd name="T45" fmla="*/ 9 h 100"/>
                <a:gd name="T46" fmla="*/ 61 w 94"/>
                <a:gd name="T47" fmla="*/ 9 h 100"/>
                <a:gd name="T48" fmla="*/ 58 w 94"/>
                <a:gd name="T49" fmla="*/ 16 h 100"/>
                <a:gd name="T50" fmla="*/ 48 w 94"/>
                <a:gd name="T51" fmla="*/ 18 h 100"/>
                <a:gd name="T52" fmla="*/ 41 w 94"/>
                <a:gd name="T53" fmla="*/ 13 h 100"/>
                <a:gd name="T54" fmla="*/ 38 w 94"/>
                <a:gd name="T55" fmla="*/ 7 h 100"/>
                <a:gd name="T56" fmla="*/ 37 w 94"/>
                <a:gd name="T57" fmla="*/ 0 h 100"/>
                <a:gd name="T58" fmla="*/ 11 w 94"/>
                <a:gd name="T59" fmla="*/ 0 h 100"/>
                <a:gd name="T60" fmla="*/ 6 w 94"/>
                <a:gd name="T61" fmla="*/ 3 h 100"/>
                <a:gd name="T62" fmla="*/ 13 w 94"/>
                <a:gd name="T63" fmla="*/ 19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6 h 100"/>
                <a:gd name="T70" fmla="*/ 5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4 h 100"/>
                <a:gd name="T78" fmla="*/ 3 w 94"/>
                <a:gd name="T79" fmla="*/ 94 h 100"/>
                <a:gd name="T80" fmla="*/ 6 w 94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5416464" y="3866264"/>
              <a:ext cx="207963" cy="184150"/>
            </a:xfrm>
            <a:custGeom>
              <a:avLst/>
              <a:gdLst>
                <a:gd name="T0" fmla="*/ 71 w 92"/>
                <a:gd name="T1" fmla="*/ 3 h 81"/>
                <a:gd name="T2" fmla="*/ 65 w 92"/>
                <a:gd name="T3" fmla="*/ 0 h 81"/>
                <a:gd name="T4" fmla="*/ 55 w 92"/>
                <a:gd name="T5" fmla="*/ 1 h 81"/>
                <a:gd name="T6" fmla="*/ 53 w 92"/>
                <a:gd name="T7" fmla="*/ 6 h 81"/>
                <a:gd name="T8" fmla="*/ 52 w 92"/>
                <a:gd name="T9" fmla="*/ 11 h 81"/>
                <a:gd name="T10" fmla="*/ 52 w 92"/>
                <a:gd name="T11" fmla="*/ 20 h 81"/>
                <a:gd name="T12" fmla="*/ 50 w 92"/>
                <a:gd name="T13" fmla="*/ 27 h 81"/>
                <a:gd name="T14" fmla="*/ 55 w 92"/>
                <a:gd name="T15" fmla="*/ 33 h 81"/>
                <a:gd name="T16" fmla="*/ 61 w 92"/>
                <a:gd name="T17" fmla="*/ 32 h 81"/>
                <a:gd name="T18" fmla="*/ 62 w 92"/>
                <a:gd name="T19" fmla="*/ 37 h 81"/>
                <a:gd name="T20" fmla="*/ 60 w 92"/>
                <a:gd name="T21" fmla="*/ 41 h 81"/>
                <a:gd name="T22" fmla="*/ 55 w 92"/>
                <a:gd name="T23" fmla="*/ 41 h 81"/>
                <a:gd name="T24" fmla="*/ 52 w 92"/>
                <a:gd name="T25" fmla="*/ 34 h 81"/>
                <a:gd name="T26" fmla="*/ 45 w 92"/>
                <a:gd name="T27" fmla="*/ 33 h 81"/>
                <a:gd name="T28" fmla="*/ 41 w 92"/>
                <a:gd name="T29" fmla="*/ 28 h 81"/>
                <a:gd name="T30" fmla="*/ 38 w 92"/>
                <a:gd name="T31" fmla="*/ 30 h 81"/>
                <a:gd name="T32" fmla="*/ 35 w 92"/>
                <a:gd name="T33" fmla="*/ 31 h 81"/>
                <a:gd name="T34" fmla="*/ 28 w 92"/>
                <a:gd name="T35" fmla="*/ 28 h 81"/>
                <a:gd name="T36" fmla="*/ 26 w 92"/>
                <a:gd name="T37" fmla="*/ 25 h 81"/>
                <a:gd name="T38" fmla="*/ 21 w 92"/>
                <a:gd name="T39" fmla="*/ 25 h 81"/>
                <a:gd name="T40" fmla="*/ 18 w 92"/>
                <a:gd name="T41" fmla="*/ 23 h 81"/>
                <a:gd name="T42" fmla="*/ 16 w 92"/>
                <a:gd name="T43" fmla="*/ 21 h 81"/>
                <a:gd name="T44" fmla="*/ 15 w 92"/>
                <a:gd name="T45" fmla="*/ 37 h 81"/>
                <a:gd name="T46" fmla="*/ 13 w 92"/>
                <a:gd name="T47" fmla="*/ 39 h 81"/>
                <a:gd name="T48" fmla="*/ 1 w 92"/>
                <a:gd name="T49" fmla="*/ 39 h 81"/>
                <a:gd name="T50" fmla="*/ 0 w 92"/>
                <a:gd name="T51" fmla="*/ 65 h 81"/>
                <a:gd name="T52" fmla="*/ 9 w 92"/>
                <a:gd name="T53" fmla="*/ 78 h 81"/>
                <a:gd name="T54" fmla="*/ 24 w 92"/>
                <a:gd name="T55" fmla="*/ 77 h 81"/>
                <a:gd name="T56" fmla="*/ 24 w 92"/>
                <a:gd name="T57" fmla="*/ 79 h 81"/>
                <a:gd name="T58" fmla="*/ 28 w 92"/>
                <a:gd name="T59" fmla="*/ 79 h 81"/>
                <a:gd name="T60" fmla="*/ 39 w 92"/>
                <a:gd name="T61" fmla="*/ 80 h 81"/>
                <a:gd name="T62" fmla="*/ 47 w 92"/>
                <a:gd name="T63" fmla="*/ 71 h 81"/>
                <a:gd name="T64" fmla="*/ 54 w 92"/>
                <a:gd name="T65" fmla="*/ 65 h 81"/>
                <a:gd name="T66" fmla="*/ 59 w 92"/>
                <a:gd name="T67" fmla="*/ 61 h 81"/>
                <a:gd name="T68" fmla="*/ 66 w 92"/>
                <a:gd name="T69" fmla="*/ 61 h 81"/>
                <a:gd name="T70" fmla="*/ 66 w 92"/>
                <a:gd name="T71" fmla="*/ 61 h 81"/>
                <a:gd name="T72" fmla="*/ 65 w 92"/>
                <a:gd name="T73" fmla="*/ 55 h 81"/>
                <a:gd name="T74" fmla="*/ 87 w 92"/>
                <a:gd name="T75" fmla="*/ 47 h 81"/>
                <a:gd name="T76" fmla="*/ 85 w 92"/>
                <a:gd name="T77" fmla="*/ 44 h 81"/>
                <a:gd name="T78" fmla="*/ 87 w 92"/>
                <a:gd name="T79" fmla="*/ 36 h 81"/>
                <a:gd name="T80" fmla="*/ 90 w 92"/>
                <a:gd name="T81" fmla="*/ 34 h 81"/>
                <a:gd name="T82" fmla="*/ 89 w 92"/>
                <a:gd name="T83" fmla="*/ 21 h 81"/>
                <a:gd name="T84" fmla="*/ 92 w 92"/>
                <a:gd name="T85" fmla="*/ 19 h 81"/>
                <a:gd name="T86" fmla="*/ 89 w 92"/>
                <a:gd name="T87" fmla="*/ 10 h 81"/>
                <a:gd name="T88" fmla="*/ 78 w 92"/>
                <a:gd name="T89" fmla="*/ 6 h 81"/>
                <a:gd name="T90" fmla="*/ 71 w 92"/>
                <a:gd name="T9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1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540289" y="3734501"/>
              <a:ext cx="36513" cy="31750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1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0 h 14"/>
                <a:gd name="T12" fmla="*/ 1 w 16"/>
                <a:gd name="T13" fmla="*/ 12 h 14"/>
                <a:gd name="T14" fmla="*/ 4 w 16"/>
                <a:gd name="T15" fmla="*/ 13 h 14"/>
                <a:gd name="T16" fmla="*/ 8 w 16"/>
                <a:gd name="T17" fmla="*/ 10 h 14"/>
                <a:gd name="T18" fmla="*/ 15 w 16"/>
                <a:gd name="T19" fmla="*/ 9 h 14"/>
                <a:gd name="T20" fmla="*/ 14 w 16"/>
                <a:gd name="T21" fmla="*/ 3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5760951" y="3490026"/>
              <a:ext cx="187325" cy="254000"/>
            </a:xfrm>
            <a:custGeom>
              <a:avLst/>
              <a:gdLst>
                <a:gd name="T0" fmla="*/ 19 w 83"/>
                <a:gd name="T1" fmla="*/ 21 h 112"/>
                <a:gd name="T2" fmla="*/ 24 w 83"/>
                <a:gd name="T3" fmla="*/ 26 h 112"/>
                <a:gd name="T4" fmla="*/ 41 w 83"/>
                <a:gd name="T5" fmla="*/ 31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7 h 112"/>
                <a:gd name="T12" fmla="*/ 24 w 83"/>
                <a:gd name="T13" fmla="*/ 59 h 112"/>
                <a:gd name="T14" fmla="*/ 14 w 83"/>
                <a:gd name="T15" fmla="*/ 64 h 112"/>
                <a:gd name="T16" fmla="*/ 7 w 83"/>
                <a:gd name="T17" fmla="*/ 65 h 112"/>
                <a:gd name="T18" fmla="*/ 3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2 h 112"/>
                <a:gd name="T30" fmla="*/ 56 w 83"/>
                <a:gd name="T31" fmla="*/ 63 h 112"/>
                <a:gd name="T32" fmla="*/ 65 w 83"/>
                <a:gd name="T33" fmla="*/ 48 h 112"/>
                <a:gd name="T34" fmla="*/ 72 w 83"/>
                <a:gd name="T35" fmla="*/ 35 h 112"/>
                <a:gd name="T36" fmla="*/ 80 w 83"/>
                <a:gd name="T37" fmla="*/ 19 h 112"/>
                <a:gd name="T38" fmla="*/ 83 w 83"/>
                <a:gd name="T39" fmla="*/ 5 h 112"/>
                <a:gd name="T40" fmla="*/ 77 w 83"/>
                <a:gd name="T41" fmla="*/ 3 h 112"/>
                <a:gd name="T42" fmla="*/ 59 w 83"/>
                <a:gd name="T43" fmla="*/ 7 h 112"/>
                <a:gd name="T44" fmla="*/ 47 w 83"/>
                <a:gd name="T45" fmla="*/ 10 h 112"/>
                <a:gd name="T46" fmla="*/ 36 w 83"/>
                <a:gd name="T47" fmla="*/ 12 h 112"/>
                <a:gd name="T48" fmla="*/ 23 w 83"/>
                <a:gd name="T49" fmla="*/ 11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4786226" y="3024889"/>
              <a:ext cx="220663" cy="174625"/>
            </a:xfrm>
            <a:custGeom>
              <a:avLst/>
              <a:gdLst>
                <a:gd name="T0" fmla="*/ 36 w 97"/>
                <a:gd name="T1" fmla="*/ 77 h 77"/>
                <a:gd name="T2" fmla="*/ 35 w 97"/>
                <a:gd name="T3" fmla="*/ 66 h 77"/>
                <a:gd name="T4" fmla="*/ 48 w 97"/>
                <a:gd name="T5" fmla="*/ 58 h 77"/>
                <a:gd name="T6" fmla="*/ 54 w 97"/>
                <a:gd name="T7" fmla="*/ 56 h 77"/>
                <a:gd name="T8" fmla="*/ 61 w 97"/>
                <a:gd name="T9" fmla="*/ 55 h 77"/>
                <a:gd name="T10" fmla="*/ 65 w 97"/>
                <a:gd name="T11" fmla="*/ 50 h 77"/>
                <a:gd name="T12" fmla="*/ 71 w 97"/>
                <a:gd name="T13" fmla="*/ 48 h 77"/>
                <a:gd name="T14" fmla="*/ 75 w 97"/>
                <a:gd name="T15" fmla="*/ 45 h 77"/>
                <a:gd name="T16" fmla="*/ 76 w 97"/>
                <a:gd name="T17" fmla="*/ 40 h 77"/>
                <a:gd name="T18" fmla="*/ 78 w 97"/>
                <a:gd name="T19" fmla="*/ 38 h 77"/>
                <a:gd name="T20" fmla="*/ 83 w 97"/>
                <a:gd name="T21" fmla="*/ 36 h 77"/>
                <a:gd name="T22" fmla="*/ 95 w 97"/>
                <a:gd name="T23" fmla="*/ 35 h 77"/>
                <a:gd name="T24" fmla="*/ 97 w 97"/>
                <a:gd name="T25" fmla="*/ 32 h 77"/>
                <a:gd name="T26" fmla="*/ 93 w 97"/>
                <a:gd name="T27" fmla="*/ 26 h 77"/>
                <a:gd name="T28" fmla="*/ 93 w 97"/>
                <a:gd name="T29" fmla="*/ 19 h 77"/>
                <a:gd name="T30" fmla="*/ 91 w 97"/>
                <a:gd name="T31" fmla="*/ 11 h 77"/>
                <a:gd name="T32" fmla="*/ 89 w 97"/>
                <a:gd name="T33" fmla="*/ 8 h 77"/>
                <a:gd name="T34" fmla="*/ 80 w 97"/>
                <a:gd name="T35" fmla="*/ 6 h 77"/>
                <a:gd name="T36" fmla="*/ 66 w 97"/>
                <a:gd name="T37" fmla="*/ 5 h 77"/>
                <a:gd name="T38" fmla="*/ 59 w 97"/>
                <a:gd name="T39" fmla="*/ 1 h 77"/>
                <a:gd name="T40" fmla="*/ 50 w 97"/>
                <a:gd name="T41" fmla="*/ 17 h 77"/>
                <a:gd name="T42" fmla="*/ 38 w 97"/>
                <a:gd name="T43" fmla="*/ 23 h 77"/>
                <a:gd name="T44" fmla="*/ 32 w 97"/>
                <a:gd name="T45" fmla="*/ 30 h 77"/>
                <a:gd name="T46" fmla="*/ 27 w 97"/>
                <a:gd name="T47" fmla="*/ 38 h 77"/>
                <a:gd name="T48" fmla="*/ 27 w 97"/>
                <a:gd name="T49" fmla="*/ 50 h 77"/>
                <a:gd name="T50" fmla="*/ 18 w 97"/>
                <a:gd name="T51" fmla="*/ 63 h 77"/>
                <a:gd name="T52" fmla="*/ 6 w 97"/>
                <a:gd name="T53" fmla="*/ 71 h 77"/>
                <a:gd name="T54" fmla="*/ 0 w 97"/>
                <a:gd name="T55" fmla="*/ 74 h 77"/>
                <a:gd name="T56" fmla="*/ 30 w 97"/>
                <a:gd name="T57" fmla="*/ 74 h 77"/>
                <a:gd name="T58" fmla="*/ 36 w 97"/>
                <a:gd name="T5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160876" y="2993139"/>
              <a:ext cx="76200" cy="147638"/>
            </a:xfrm>
            <a:custGeom>
              <a:avLst/>
              <a:gdLst>
                <a:gd name="T0" fmla="*/ 9 w 34"/>
                <a:gd name="T1" fmla="*/ 17 h 65"/>
                <a:gd name="T2" fmla="*/ 7 w 34"/>
                <a:gd name="T3" fmla="*/ 25 h 65"/>
                <a:gd name="T4" fmla="*/ 2 w 34"/>
                <a:gd name="T5" fmla="*/ 31 h 65"/>
                <a:gd name="T6" fmla="*/ 5 w 34"/>
                <a:gd name="T7" fmla="*/ 39 h 65"/>
                <a:gd name="T8" fmla="*/ 8 w 34"/>
                <a:gd name="T9" fmla="*/ 44 h 65"/>
                <a:gd name="T10" fmla="*/ 15 w 34"/>
                <a:gd name="T11" fmla="*/ 49 h 65"/>
                <a:gd name="T12" fmla="*/ 18 w 34"/>
                <a:gd name="T13" fmla="*/ 63 h 65"/>
                <a:gd name="T14" fmla="*/ 19 w 34"/>
                <a:gd name="T15" fmla="*/ 65 h 65"/>
                <a:gd name="T16" fmla="*/ 22 w 34"/>
                <a:gd name="T17" fmla="*/ 63 h 65"/>
                <a:gd name="T18" fmla="*/ 24 w 34"/>
                <a:gd name="T19" fmla="*/ 56 h 65"/>
                <a:gd name="T20" fmla="*/ 25 w 34"/>
                <a:gd name="T21" fmla="*/ 53 h 65"/>
                <a:gd name="T22" fmla="*/ 31 w 34"/>
                <a:gd name="T23" fmla="*/ 47 h 65"/>
                <a:gd name="T24" fmla="*/ 34 w 34"/>
                <a:gd name="T25" fmla="*/ 44 h 65"/>
                <a:gd name="T26" fmla="*/ 34 w 34"/>
                <a:gd name="T27" fmla="*/ 40 h 65"/>
                <a:gd name="T28" fmla="*/ 31 w 34"/>
                <a:gd name="T29" fmla="*/ 37 h 65"/>
                <a:gd name="T30" fmla="*/ 28 w 34"/>
                <a:gd name="T31" fmla="*/ 34 h 65"/>
                <a:gd name="T32" fmla="*/ 22 w 34"/>
                <a:gd name="T33" fmla="*/ 31 h 65"/>
                <a:gd name="T34" fmla="*/ 28 w 34"/>
                <a:gd name="T35" fmla="*/ 26 h 65"/>
                <a:gd name="T36" fmla="*/ 28 w 34"/>
                <a:gd name="T37" fmla="*/ 15 h 65"/>
                <a:gd name="T38" fmla="*/ 30 w 34"/>
                <a:gd name="T39" fmla="*/ 8 h 65"/>
                <a:gd name="T40" fmla="*/ 29 w 34"/>
                <a:gd name="T41" fmla="*/ 5 h 65"/>
                <a:gd name="T42" fmla="*/ 25 w 34"/>
                <a:gd name="T43" fmla="*/ 4 h 65"/>
                <a:gd name="T44" fmla="*/ 14 w 34"/>
                <a:gd name="T45" fmla="*/ 3 h 65"/>
                <a:gd name="T46" fmla="*/ 9 w 34"/>
                <a:gd name="T47" fmla="*/ 4 h 65"/>
                <a:gd name="T48" fmla="*/ 9 w 34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5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4865601" y="2997901"/>
              <a:ext cx="381000" cy="365125"/>
            </a:xfrm>
            <a:custGeom>
              <a:avLst/>
              <a:gdLst>
                <a:gd name="T0" fmla="*/ 58 w 168"/>
                <a:gd name="T1" fmla="*/ 31 h 161"/>
                <a:gd name="T2" fmla="*/ 58 w 168"/>
                <a:gd name="T3" fmla="*/ 38 h 161"/>
                <a:gd name="T4" fmla="*/ 62 w 168"/>
                <a:gd name="T5" fmla="*/ 44 h 161"/>
                <a:gd name="T6" fmla="*/ 60 w 168"/>
                <a:gd name="T7" fmla="*/ 47 h 161"/>
                <a:gd name="T8" fmla="*/ 48 w 168"/>
                <a:gd name="T9" fmla="*/ 48 h 161"/>
                <a:gd name="T10" fmla="*/ 43 w 168"/>
                <a:gd name="T11" fmla="*/ 50 h 161"/>
                <a:gd name="T12" fmla="*/ 41 w 168"/>
                <a:gd name="T13" fmla="*/ 52 h 161"/>
                <a:gd name="T14" fmla="*/ 40 w 168"/>
                <a:gd name="T15" fmla="*/ 57 h 161"/>
                <a:gd name="T16" fmla="*/ 36 w 168"/>
                <a:gd name="T17" fmla="*/ 60 h 161"/>
                <a:gd name="T18" fmla="*/ 30 w 168"/>
                <a:gd name="T19" fmla="*/ 62 h 161"/>
                <a:gd name="T20" fmla="*/ 26 w 168"/>
                <a:gd name="T21" fmla="*/ 67 h 161"/>
                <a:gd name="T22" fmla="*/ 19 w 168"/>
                <a:gd name="T23" fmla="*/ 68 h 161"/>
                <a:gd name="T24" fmla="*/ 13 w 168"/>
                <a:gd name="T25" fmla="*/ 70 h 161"/>
                <a:gd name="T26" fmla="*/ 0 w 168"/>
                <a:gd name="T27" fmla="*/ 78 h 161"/>
                <a:gd name="T28" fmla="*/ 1 w 168"/>
                <a:gd name="T29" fmla="*/ 89 h 161"/>
                <a:gd name="T30" fmla="*/ 2 w 168"/>
                <a:gd name="T31" fmla="*/ 91 h 161"/>
                <a:gd name="T32" fmla="*/ 80 w 168"/>
                <a:gd name="T33" fmla="*/ 143 h 161"/>
                <a:gd name="T34" fmla="*/ 85 w 168"/>
                <a:gd name="T35" fmla="*/ 150 h 161"/>
                <a:gd name="T36" fmla="*/ 94 w 168"/>
                <a:gd name="T37" fmla="*/ 153 h 161"/>
                <a:gd name="T38" fmla="*/ 98 w 168"/>
                <a:gd name="T39" fmla="*/ 161 h 161"/>
                <a:gd name="T40" fmla="*/ 106 w 168"/>
                <a:gd name="T41" fmla="*/ 160 h 161"/>
                <a:gd name="T42" fmla="*/ 119 w 168"/>
                <a:gd name="T43" fmla="*/ 156 h 161"/>
                <a:gd name="T44" fmla="*/ 133 w 168"/>
                <a:gd name="T45" fmla="*/ 144 h 161"/>
                <a:gd name="T46" fmla="*/ 168 w 168"/>
                <a:gd name="T47" fmla="*/ 122 h 161"/>
                <a:gd name="T48" fmla="*/ 168 w 168"/>
                <a:gd name="T49" fmla="*/ 122 h 161"/>
                <a:gd name="T50" fmla="*/ 164 w 168"/>
                <a:gd name="T51" fmla="*/ 115 h 161"/>
                <a:gd name="T52" fmla="*/ 158 w 168"/>
                <a:gd name="T53" fmla="*/ 114 h 161"/>
                <a:gd name="T54" fmla="*/ 152 w 168"/>
                <a:gd name="T55" fmla="*/ 110 h 161"/>
                <a:gd name="T56" fmla="*/ 151 w 168"/>
                <a:gd name="T57" fmla="*/ 104 h 161"/>
                <a:gd name="T58" fmla="*/ 148 w 168"/>
                <a:gd name="T59" fmla="*/ 99 h 161"/>
                <a:gd name="T60" fmla="*/ 151 w 168"/>
                <a:gd name="T61" fmla="*/ 95 h 161"/>
                <a:gd name="T62" fmla="*/ 150 w 168"/>
                <a:gd name="T63" fmla="*/ 91 h 161"/>
                <a:gd name="T64" fmla="*/ 150 w 168"/>
                <a:gd name="T65" fmla="*/ 86 h 161"/>
                <a:gd name="T66" fmla="*/ 151 w 168"/>
                <a:gd name="T67" fmla="*/ 81 h 161"/>
                <a:gd name="T68" fmla="*/ 151 w 168"/>
                <a:gd name="T69" fmla="*/ 73 h 161"/>
                <a:gd name="T70" fmla="*/ 147 w 168"/>
                <a:gd name="T71" fmla="*/ 65 h 161"/>
                <a:gd name="T72" fmla="*/ 149 w 168"/>
                <a:gd name="T73" fmla="*/ 63 h 161"/>
                <a:gd name="T74" fmla="*/ 148 w 168"/>
                <a:gd name="T75" fmla="*/ 61 h 161"/>
                <a:gd name="T76" fmla="*/ 145 w 168"/>
                <a:gd name="T77" fmla="*/ 47 h 161"/>
                <a:gd name="T78" fmla="*/ 138 w 168"/>
                <a:gd name="T79" fmla="*/ 42 h 161"/>
                <a:gd name="T80" fmla="*/ 135 w 168"/>
                <a:gd name="T81" fmla="*/ 37 h 161"/>
                <a:gd name="T82" fmla="*/ 132 w 168"/>
                <a:gd name="T83" fmla="*/ 29 h 161"/>
                <a:gd name="T84" fmla="*/ 137 w 168"/>
                <a:gd name="T85" fmla="*/ 23 h 161"/>
                <a:gd name="T86" fmla="*/ 139 w 168"/>
                <a:gd name="T87" fmla="*/ 15 h 161"/>
                <a:gd name="T88" fmla="*/ 139 w 168"/>
                <a:gd name="T89" fmla="*/ 2 h 161"/>
                <a:gd name="T90" fmla="*/ 132 w 168"/>
                <a:gd name="T91" fmla="*/ 1 h 161"/>
                <a:gd name="T92" fmla="*/ 124 w 168"/>
                <a:gd name="T93" fmla="*/ 2 h 161"/>
                <a:gd name="T94" fmla="*/ 113 w 168"/>
                <a:gd name="T95" fmla="*/ 4 h 161"/>
                <a:gd name="T96" fmla="*/ 82 w 168"/>
                <a:gd name="T97" fmla="*/ 6 h 161"/>
                <a:gd name="T98" fmla="*/ 70 w 168"/>
                <a:gd name="T99" fmla="*/ 12 h 161"/>
                <a:gd name="T100" fmla="*/ 57 w 168"/>
                <a:gd name="T101" fmla="*/ 19 h 161"/>
                <a:gd name="T102" fmla="*/ 54 w 168"/>
                <a:gd name="T103" fmla="*/ 20 h 161"/>
                <a:gd name="T104" fmla="*/ 56 w 168"/>
                <a:gd name="T105" fmla="*/ 23 h 161"/>
                <a:gd name="T106" fmla="*/ 58 w 168"/>
                <a:gd name="T107" fmla="*/ 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61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5198976" y="3083626"/>
              <a:ext cx="277813" cy="265113"/>
            </a:xfrm>
            <a:custGeom>
              <a:avLst/>
              <a:gdLst>
                <a:gd name="T0" fmla="*/ 14 w 123"/>
                <a:gd name="T1" fmla="*/ 7 h 117"/>
                <a:gd name="T2" fmla="*/ 8 w 123"/>
                <a:gd name="T3" fmla="*/ 13 h 117"/>
                <a:gd name="T4" fmla="*/ 7 w 123"/>
                <a:gd name="T5" fmla="*/ 16 h 117"/>
                <a:gd name="T6" fmla="*/ 5 w 123"/>
                <a:gd name="T7" fmla="*/ 23 h 117"/>
                <a:gd name="T8" fmla="*/ 0 w 123"/>
                <a:gd name="T9" fmla="*/ 27 h 117"/>
                <a:gd name="T10" fmla="*/ 4 w 123"/>
                <a:gd name="T11" fmla="*/ 35 h 117"/>
                <a:gd name="T12" fmla="*/ 4 w 123"/>
                <a:gd name="T13" fmla="*/ 43 h 117"/>
                <a:gd name="T14" fmla="*/ 3 w 123"/>
                <a:gd name="T15" fmla="*/ 48 h 117"/>
                <a:gd name="T16" fmla="*/ 3 w 123"/>
                <a:gd name="T17" fmla="*/ 53 h 117"/>
                <a:gd name="T18" fmla="*/ 4 w 123"/>
                <a:gd name="T19" fmla="*/ 57 h 117"/>
                <a:gd name="T20" fmla="*/ 1 w 123"/>
                <a:gd name="T21" fmla="*/ 61 h 117"/>
                <a:gd name="T22" fmla="*/ 4 w 123"/>
                <a:gd name="T23" fmla="*/ 66 h 117"/>
                <a:gd name="T24" fmla="*/ 5 w 123"/>
                <a:gd name="T25" fmla="*/ 72 h 117"/>
                <a:gd name="T26" fmla="*/ 11 w 123"/>
                <a:gd name="T27" fmla="*/ 76 h 117"/>
                <a:gd name="T28" fmla="*/ 17 w 123"/>
                <a:gd name="T29" fmla="*/ 77 h 117"/>
                <a:gd name="T30" fmla="*/ 21 w 123"/>
                <a:gd name="T31" fmla="*/ 84 h 117"/>
                <a:gd name="T32" fmla="*/ 33 w 123"/>
                <a:gd name="T33" fmla="*/ 87 h 117"/>
                <a:gd name="T34" fmla="*/ 38 w 123"/>
                <a:gd name="T35" fmla="*/ 92 h 117"/>
                <a:gd name="T36" fmla="*/ 51 w 123"/>
                <a:gd name="T37" fmla="*/ 84 h 117"/>
                <a:gd name="T38" fmla="*/ 113 w 123"/>
                <a:gd name="T39" fmla="*/ 117 h 117"/>
                <a:gd name="T40" fmla="*/ 113 w 123"/>
                <a:gd name="T41" fmla="*/ 113 h 117"/>
                <a:gd name="T42" fmla="*/ 120 w 123"/>
                <a:gd name="T43" fmla="*/ 113 h 117"/>
                <a:gd name="T44" fmla="*/ 120 w 123"/>
                <a:gd name="T45" fmla="*/ 34 h 117"/>
                <a:gd name="T46" fmla="*/ 120 w 123"/>
                <a:gd name="T47" fmla="*/ 22 h 117"/>
                <a:gd name="T48" fmla="*/ 121 w 123"/>
                <a:gd name="T49" fmla="*/ 12 h 117"/>
                <a:gd name="T50" fmla="*/ 122 w 123"/>
                <a:gd name="T51" fmla="*/ 10 h 117"/>
                <a:gd name="T52" fmla="*/ 122 w 123"/>
                <a:gd name="T53" fmla="*/ 10 h 117"/>
                <a:gd name="T54" fmla="*/ 111 w 123"/>
                <a:gd name="T55" fmla="*/ 7 h 117"/>
                <a:gd name="T56" fmla="*/ 99 w 123"/>
                <a:gd name="T57" fmla="*/ 1 h 117"/>
                <a:gd name="T58" fmla="*/ 81 w 123"/>
                <a:gd name="T59" fmla="*/ 10 h 117"/>
                <a:gd name="T60" fmla="*/ 82 w 123"/>
                <a:gd name="T61" fmla="*/ 20 h 117"/>
                <a:gd name="T62" fmla="*/ 69 w 123"/>
                <a:gd name="T63" fmla="*/ 21 h 117"/>
                <a:gd name="T64" fmla="*/ 55 w 123"/>
                <a:gd name="T65" fmla="*/ 15 h 117"/>
                <a:gd name="T66" fmla="*/ 47 w 123"/>
                <a:gd name="T67" fmla="*/ 10 h 117"/>
                <a:gd name="T68" fmla="*/ 41 w 123"/>
                <a:gd name="T69" fmla="*/ 5 h 117"/>
                <a:gd name="T70" fmla="*/ 27 w 123"/>
                <a:gd name="T71" fmla="*/ 2 h 117"/>
                <a:gd name="T72" fmla="*/ 17 w 123"/>
                <a:gd name="T73" fmla="*/ 0 h 117"/>
                <a:gd name="T74" fmla="*/ 17 w 123"/>
                <a:gd name="T75" fmla="*/ 4 h 117"/>
                <a:gd name="T76" fmla="*/ 14 w 123"/>
                <a:gd name="T77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7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4721139" y="3455101"/>
              <a:ext cx="52388" cy="19050"/>
            </a:xfrm>
            <a:custGeom>
              <a:avLst/>
              <a:gdLst>
                <a:gd name="T0" fmla="*/ 12 w 23"/>
                <a:gd name="T1" fmla="*/ 5 h 8"/>
                <a:gd name="T2" fmla="*/ 19 w 23"/>
                <a:gd name="T3" fmla="*/ 7 h 8"/>
                <a:gd name="T4" fmla="*/ 23 w 23"/>
                <a:gd name="T5" fmla="*/ 5 h 8"/>
                <a:gd name="T6" fmla="*/ 19 w 23"/>
                <a:gd name="T7" fmla="*/ 5 h 8"/>
                <a:gd name="T8" fmla="*/ 11 w 23"/>
                <a:gd name="T9" fmla="*/ 1 h 8"/>
                <a:gd name="T10" fmla="*/ 1 w 23"/>
                <a:gd name="T11" fmla="*/ 3 h 8"/>
                <a:gd name="T12" fmla="*/ 0 w 23"/>
                <a:gd name="T13" fmla="*/ 8 h 8"/>
                <a:gd name="T14" fmla="*/ 3 w 23"/>
                <a:gd name="T15" fmla="*/ 7 h 8"/>
                <a:gd name="T16" fmla="*/ 12 w 23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4710026" y="3405889"/>
              <a:ext cx="107950" cy="84138"/>
            </a:xfrm>
            <a:custGeom>
              <a:avLst/>
              <a:gdLst>
                <a:gd name="T0" fmla="*/ 11 w 48"/>
                <a:gd name="T1" fmla="*/ 36 h 37"/>
                <a:gd name="T2" fmla="*/ 16 w 48"/>
                <a:gd name="T3" fmla="*/ 34 h 37"/>
                <a:gd name="T4" fmla="*/ 27 w 48"/>
                <a:gd name="T5" fmla="*/ 33 h 37"/>
                <a:gd name="T6" fmla="*/ 29 w 48"/>
                <a:gd name="T7" fmla="*/ 34 h 37"/>
                <a:gd name="T8" fmla="*/ 29 w 48"/>
                <a:gd name="T9" fmla="*/ 33 h 37"/>
                <a:gd name="T10" fmla="*/ 35 w 48"/>
                <a:gd name="T11" fmla="*/ 35 h 37"/>
                <a:gd name="T12" fmla="*/ 47 w 48"/>
                <a:gd name="T13" fmla="*/ 36 h 37"/>
                <a:gd name="T14" fmla="*/ 48 w 48"/>
                <a:gd name="T15" fmla="*/ 36 h 37"/>
                <a:gd name="T16" fmla="*/ 48 w 48"/>
                <a:gd name="T17" fmla="*/ 30 h 37"/>
                <a:gd name="T18" fmla="*/ 43 w 48"/>
                <a:gd name="T19" fmla="*/ 25 h 37"/>
                <a:gd name="T20" fmla="*/ 42 w 48"/>
                <a:gd name="T21" fmla="*/ 20 h 37"/>
                <a:gd name="T22" fmla="*/ 41 w 48"/>
                <a:gd name="T23" fmla="*/ 18 h 37"/>
                <a:gd name="T24" fmla="*/ 36 w 48"/>
                <a:gd name="T25" fmla="*/ 12 h 37"/>
                <a:gd name="T26" fmla="*/ 31 w 48"/>
                <a:gd name="T27" fmla="*/ 5 h 37"/>
                <a:gd name="T28" fmla="*/ 28 w 48"/>
                <a:gd name="T29" fmla="*/ 5 h 37"/>
                <a:gd name="T30" fmla="*/ 23 w 48"/>
                <a:gd name="T31" fmla="*/ 1 h 37"/>
                <a:gd name="T32" fmla="*/ 17 w 48"/>
                <a:gd name="T33" fmla="*/ 2 h 37"/>
                <a:gd name="T34" fmla="*/ 10 w 48"/>
                <a:gd name="T35" fmla="*/ 2 h 37"/>
                <a:gd name="T36" fmla="*/ 5 w 48"/>
                <a:gd name="T37" fmla="*/ 6 h 37"/>
                <a:gd name="T38" fmla="*/ 5 w 48"/>
                <a:gd name="T39" fmla="*/ 6 h 37"/>
                <a:gd name="T40" fmla="*/ 3 w 48"/>
                <a:gd name="T41" fmla="*/ 12 h 37"/>
                <a:gd name="T42" fmla="*/ 6 w 48"/>
                <a:gd name="T43" fmla="*/ 24 h 37"/>
                <a:gd name="T44" fmla="*/ 6 w 48"/>
                <a:gd name="T45" fmla="*/ 25 h 37"/>
                <a:gd name="T46" fmla="*/ 16 w 48"/>
                <a:gd name="T47" fmla="*/ 23 h 37"/>
                <a:gd name="T48" fmla="*/ 24 w 48"/>
                <a:gd name="T49" fmla="*/ 27 h 37"/>
                <a:gd name="T50" fmla="*/ 28 w 48"/>
                <a:gd name="T51" fmla="*/ 27 h 37"/>
                <a:gd name="T52" fmla="*/ 24 w 48"/>
                <a:gd name="T53" fmla="*/ 29 h 37"/>
                <a:gd name="T54" fmla="*/ 17 w 48"/>
                <a:gd name="T55" fmla="*/ 27 h 37"/>
                <a:gd name="T56" fmla="*/ 8 w 48"/>
                <a:gd name="T57" fmla="*/ 29 h 37"/>
                <a:gd name="T58" fmla="*/ 5 w 48"/>
                <a:gd name="T59" fmla="*/ 30 h 37"/>
                <a:gd name="T60" fmla="*/ 6 w 48"/>
                <a:gd name="T61" fmla="*/ 34 h 37"/>
                <a:gd name="T62" fmla="*/ 7 w 48"/>
                <a:gd name="T63" fmla="*/ 35 h 37"/>
                <a:gd name="T64" fmla="*/ 11 w 48"/>
                <a:gd name="T6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7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4725901" y="3480501"/>
              <a:ext cx="49213" cy="30163"/>
            </a:xfrm>
            <a:custGeom>
              <a:avLst/>
              <a:gdLst>
                <a:gd name="T0" fmla="*/ 12 w 22"/>
                <a:gd name="T1" fmla="*/ 12 h 13"/>
                <a:gd name="T2" fmla="*/ 18 w 22"/>
                <a:gd name="T3" fmla="*/ 9 h 13"/>
                <a:gd name="T4" fmla="*/ 21 w 22"/>
                <a:gd name="T5" fmla="*/ 7 h 13"/>
                <a:gd name="T6" fmla="*/ 21 w 22"/>
                <a:gd name="T7" fmla="*/ 4 h 13"/>
                <a:gd name="T8" fmla="*/ 22 w 22"/>
                <a:gd name="T9" fmla="*/ 1 h 13"/>
                <a:gd name="T10" fmla="*/ 20 w 22"/>
                <a:gd name="T11" fmla="*/ 0 h 13"/>
                <a:gd name="T12" fmla="*/ 9 w 22"/>
                <a:gd name="T13" fmla="*/ 1 h 13"/>
                <a:gd name="T14" fmla="*/ 4 w 22"/>
                <a:gd name="T15" fmla="*/ 3 h 13"/>
                <a:gd name="T16" fmla="*/ 0 w 22"/>
                <a:gd name="T17" fmla="*/ 2 h 13"/>
                <a:gd name="T18" fmla="*/ 6 w 22"/>
                <a:gd name="T19" fmla="*/ 7 h 13"/>
                <a:gd name="T20" fmla="*/ 10 w 22"/>
                <a:gd name="T21" fmla="*/ 13 h 13"/>
                <a:gd name="T22" fmla="*/ 11 w 22"/>
                <a:gd name="T23" fmla="*/ 13 h 13"/>
                <a:gd name="T24" fmla="*/ 12 w 22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5289464" y="3507489"/>
              <a:ext cx="223838" cy="158750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4 h 70"/>
                <a:gd name="T4" fmla="*/ 83 w 99"/>
                <a:gd name="T5" fmla="*/ 30 h 70"/>
                <a:gd name="T6" fmla="*/ 80 w 99"/>
                <a:gd name="T7" fmla="*/ 25 h 70"/>
                <a:gd name="T8" fmla="*/ 73 w 99"/>
                <a:gd name="T9" fmla="*/ 22 h 70"/>
                <a:gd name="T10" fmla="*/ 72 w 99"/>
                <a:gd name="T11" fmla="*/ 19 h 70"/>
                <a:gd name="T12" fmla="*/ 69 w 99"/>
                <a:gd name="T13" fmla="*/ 19 h 70"/>
                <a:gd name="T14" fmla="*/ 70 w 99"/>
                <a:gd name="T15" fmla="*/ 16 h 70"/>
                <a:gd name="T16" fmla="*/ 69 w 99"/>
                <a:gd name="T17" fmla="*/ 9 h 70"/>
                <a:gd name="T18" fmla="*/ 64 w 99"/>
                <a:gd name="T19" fmla="*/ 1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7 h 70"/>
                <a:gd name="T26" fmla="*/ 46 w 99"/>
                <a:gd name="T27" fmla="*/ 15 h 70"/>
                <a:gd name="T28" fmla="*/ 35 w 99"/>
                <a:gd name="T29" fmla="*/ 18 h 70"/>
                <a:gd name="T30" fmla="*/ 34 w 99"/>
                <a:gd name="T31" fmla="*/ 22 h 70"/>
                <a:gd name="T32" fmla="*/ 27 w 99"/>
                <a:gd name="T33" fmla="*/ 26 h 70"/>
                <a:gd name="T34" fmla="*/ 18 w 99"/>
                <a:gd name="T35" fmla="*/ 28 h 70"/>
                <a:gd name="T36" fmla="*/ 13 w 99"/>
                <a:gd name="T37" fmla="*/ 28 h 70"/>
                <a:gd name="T38" fmla="*/ 9 w 99"/>
                <a:gd name="T39" fmla="*/ 30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49 h 70"/>
                <a:gd name="T48" fmla="*/ 3 w 99"/>
                <a:gd name="T49" fmla="*/ 56 h 70"/>
                <a:gd name="T50" fmla="*/ 4 w 99"/>
                <a:gd name="T51" fmla="*/ 60 h 70"/>
                <a:gd name="T52" fmla="*/ 6 w 99"/>
                <a:gd name="T53" fmla="*/ 63 h 70"/>
                <a:gd name="T54" fmla="*/ 11 w 99"/>
                <a:gd name="T55" fmla="*/ 68 h 70"/>
                <a:gd name="T56" fmla="*/ 13 w 99"/>
                <a:gd name="T57" fmla="*/ 70 h 70"/>
                <a:gd name="T58" fmla="*/ 13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6 h 70"/>
                <a:gd name="T70" fmla="*/ 38 w 99"/>
                <a:gd name="T71" fmla="*/ 50 h 70"/>
                <a:gd name="T72" fmla="*/ 45 w 99"/>
                <a:gd name="T73" fmla="*/ 54 h 70"/>
                <a:gd name="T74" fmla="*/ 60 w 99"/>
                <a:gd name="T75" fmla="*/ 57 h 70"/>
                <a:gd name="T76" fmla="*/ 62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076739" y="3455101"/>
              <a:ext cx="217488" cy="182563"/>
            </a:xfrm>
            <a:custGeom>
              <a:avLst/>
              <a:gdLst>
                <a:gd name="T0" fmla="*/ 59 w 96"/>
                <a:gd name="T1" fmla="*/ 58 h 80"/>
                <a:gd name="T2" fmla="*/ 64 w 96"/>
                <a:gd name="T3" fmla="*/ 57 h 80"/>
                <a:gd name="T4" fmla="*/ 69 w 96"/>
                <a:gd name="T5" fmla="*/ 61 h 80"/>
                <a:gd name="T6" fmla="*/ 73 w 96"/>
                <a:gd name="T7" fmla="*/ 58 h 80"/>
                <a:gd name="T8" fmla="*/ 78 w 96"/>
                <a:gd name="T9" fmla="*/ 46 h 80"/>
                <a:gd name="T10" fmla="*/ 82 w 96"/>
                <a:gd name="T11" fmla="*/ 41 h 80"/>
                <a:gd name="T12" fmla="*/ 83 w 96"/>
                <a:gd name="T13" fmla="*/ 36 h 80"/>
                <a:gd name="T14" fmla="*/ 85 w 96"/>
                <a:gd name="T15" fmla="*/ 31 h 80"/>
                <a:gd name="T16" fmla="*/ 90 w 96"/>
                <a:gd name="T17" fmla="*/ 22 h 80"/>
                <a:gd name="T18" fmla="*/ 95 w 96"/>
                <a:gd name="T19" fmla="*/ 20 h 80"/>
                <a:gd name="T20" fmla="*/ 94 w 96"/>
                <a:gd name="T21" fmla="*/ 15 h 80"/>
                <a:gd name="T22" fmla="*/ 91 w 96"/>
                <a:gd name="T23" fmla="*/ 12 h 80"/>
                <a:gd name="T24" fmla="*/ 91 w 96"/>
                <a:gd name="T25" fmla="*/ 7 h 80"/>
                <a:gd name="T26" fmla="*/ 88 w 96"/>
                <a:gd name="T27" fmla="*/ 4 h 80"/>
                <a:gd name="T28" fmla="*/ 85 w 96"/>
                <a:gd name="T29" fmla="*/ 2 h 80"/>
                <a:gd name="T30" fmla="*/ 80 w 96"/>
                <a:gd name="T31" fmla="*/ 7 h 80"/>
                <a:gd name="T32" fmla="*/ 73 w 96"/>
                <a:gd name="T33" fmla="*/ 6 h 80"/>
                <a:gd name="T34" fmla="*/ 63 w 96"/>
                <a:gd name="T35" fmla="*/ 6 h 80"/>
                <a:gd name="T36" fmla="*/ 57 w 96"/>
                <a:gd name="T37" fmla="*/ 9 h 80"/>
                <a:gd name="T38" fmla="*/ 49 w 96"/>
                <a:gd name="T39" fmla="*/ 9 h 80"/>
                <a:gd name="T40" fmla="*/ 43 w 96"/>
                <a:gd name="T41" fmla="*/ 6 h 80"/>
                <a:gd name="T42" fmla="*/ 36 w 96"/>
                <a:gd name="T43" fmla="*/ 8 h 80"/>
                <a:gd name="T44" fmla="*/ 32 w 96"/>
                <a:gd name="T45" fmla="*/ 4 h 80"/>
                <a:gd name="T46" fmla="*/ 25 w 96"/>
                <a:gd name="T47" fmla="*/ 2 h 80"/>
                <a:gd name="T48" fmla="*/ 20 w 96"/>
                <a:gd name="T49" fmla="*/ 3 h 80"/>
                <a:gd name="T50" fmla="*/ 13 w 96"/>
                <a:gd name="T51" fmla="*/ 3 h 80"/>
                <a:gd name="T52" fmla="*/ 11 w 96"/>
                <a:gd name="T53" fmla="*/ 10 h 80"/>
                <a:gd name="T54" fmla="*/ 8 w 96"/>
                <a:gd name="T55" fmla="*/ 16 h 80"/>
                <a:gd name="T56" fmla="*/ 7 w 96"/>
                <a:gd name="T57" fmla="*/ 17 h 80"/>
                <a:gd name="T58" fmla="*/ 8 w 96"/>
                <a:gd name="T59" fmla="*/ 23 h 80"/>
                <a:gd name="T60" fmla="*/ 7 w 96"/>
                <a:gd name="T61" fmla="*/ 34 h 80"/>
                <a:gd name="T62" fmla="*/ 4 w 96"/>
                <a:gd name="T63" fmla="*/ 39 h 80"/>
                <a:gd name="T64" fmla="*/ 0 w 96"/>
                <a:gd name="T65" fmla="*/ 45 h 80"/>
                <a:gd name="T66" fmla="*/ 1 w 96"/>
                <a:gd name="T67" fmla="*/ 54 h 80"/>
                <a:gd name="T68" fmla="*/ 3 w 96"/>
                <a:gd name="T69" fmla="*/ 60 h 80"/>
                <a:gd name="T70" fmla="*/ 3 w 96"/>
                <a:gd name="T71" fmla="*/ 60 h 80"/>
                <a:gd name="T72" fmla="*/ 15 w 96"/>
                <a:gd name="T73" fmla="*/ 63 h 80"/>
                <a:gd name="T74" fmla="*/ 23 w 96"/>
                <a:gd name="T75" fmla="*/ 72 h 80"/>
                <a:gd name="T76" fmla="*/ 27 w 96"/>
                <a:gd name="T77" fmla="*/ 79 h 80"/>
                <a:gd name="T78" fmla="*/ 35 w 96"/>
                <a:gd name="T79" fmla="*/ 77 h 80"/>
                <a:gd name="T80" fmla="*/ 46 w 96"/>
                <a:gd name="T81" fmla="*/ 76 h 80"/>
                <a:gd name="T82" fmla="*/ 47 w 96"/>
                <a:gd name="T83" fmla="*/ 76 h 80"/>
                <a:gd name="T84" fmla="*/ 50 w 96"/>
                <a:gd name="T85" fmla="*/ 67 h 80"/>
                <a:gd name="T86" fmla="*/ 59 w 96"/>
                <a:gd name="T8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0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5040226" y="3482089"/>
              <a:ext cx="57150" cy="115888"/>
            </a:xfrm>
            <a:custGeom>
              <a:avLst/>
              <a:gdLst>
                <a:gd name="T0" fmla="*/ 16 w 25"/>
                <a:gd name="T1" fmla="*/ 33 h 51"/>
                <a:gd name="T2" fmla="*/ 20 w 25"/>
                <a:gd name="T3" fmla="*/ 27 h 51"/>
                <a:gd name="T4" fmla="*/ 23 w 25"/>
                <a:gd name="T5" fmla="*/ 22 h 51"/>
                <a:gd name="T6" fmla="*/ 24 w 25"/>
                <a:gd name="T7" fmla="*/ 11 h 51"/>
                <a:gd name="T8" fmla="*/ 23 w 25"/>
                <a:gd name="T9" fmla="*/ 5 h 51"/>
                <a:gd name="T10" fmla="*/ 20 w 25"/>
                <a:gd name="T11" fmla="*/ 5 h 51"/>
                <a:gd name="T12" fmla="*/ 18 w 25"/>
                <a:gd name="T13" fmla="*/ 1 h 51"/>
                <a:gd name="T14" fmla="*/ 15 w 25"/>
                <a:gd name="T15" fmla="*/ 5 h 51"/>
                <a:gd name="T16" fmla="*/ 13 w 25"/>
                <a:gd name="T17" fmla="*/ 8 h 51"/>
                <a:gd name="T18" fmla="*/ 6 w 25"/>
                <a:gd name="T19" fmla="*/ 10 h 51"/>
                <a:gd name="T20" fmla="*/ 2 w 25"/>
                <a:gd name="T21" fmla="*/ 13 h 51"/>
                <a:gd name="T22" fmla="*/ 0 w 25"/>
                <a:gd name="T23" fmla="*/ 13 h 51"/>
                <a:gd name="T24" fmla="*/ 5 w 25"/>
                <a:gd name="T25" fmla="*/ 20 h 51"/>
                <a:gd name="T26" fmla="*/ 6 w 25"/>
                <a:gd name="T27" fmla="*/ 26 h 51"/>
                <a:gd name="T28" fmla="*/ 7 w 25"/>
                <a:gd name="T29" fmla="*/ 36 h 51"/>
                <a:gd name="T30" fmla="*/ 8 w 25"/>
                <a:gd name="T31" fmla="*/ 51 h 51"/>
                <a:gd name="T32" fmla="*/ 14 w 25"/>
                <a:gd name="T33" fmla="*/ 50 h 51"/>
                <a:gd name="T34" fmla="*/ 19 w 25"/>
                <a:gd name="T35" fmla="*/ 48 h 51"/>
                <a:gd name="T36" fmla="*/ 17 w 25"/>
                <a:gd name="T37" fmla="*/ 42 h 51"/>
                <a:gd name="T38" fmla="*/ 16 w 25"/>
                <a:gd name="T3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1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5024351" y="3510664"/>
              <a:ext cx="33338" cy="92075"/>
            </a:xfrm>
            <a:custGeom>
              <a:avLst/>
              <a:gdLst>
                <a:gd name="T0" fmla="*/ 13 w 15"/>
                <a:gd name="T1" fmla="*/ 14 h 41"/>
                <a:gd name="T2" fmla="*/ 12 w 15"/>
                <a:gd name="T3" fmla="*/ 8 h 41"/>
                <a:gd name="T4" fmla="*/ 7 w 15"/>
                <a:gd name="T5" fmla="*/ 1 h 41"/>
                <a:gd name="T6" fmla="*/ 1 w 15"/>
                <a:gd name="T7" fmla="*/ 0 h 41"/>
                <a:gd name="T8" fmla="*/ 0 w 15"/>
                <a:gd name="T9" fmla="*/ 0 h 41"/>
                <a:gd name="T10" fmla="*/ 2 w 15"/>
                <a:gd name="T11" fmla="*/ 5 h 41"/>
                <a:gd name="T12" fmla="*/ 4 w 15"/>
                <a:gd name="T13" fmla="*/ 10 h 41"/>
                <a:gd name="T14" fmla="*/ 4 w 15"/>
                <a:gd name="T15" fmla="*/ 21 h 41"/>
                <a:gd name="T16" fmla="*/ 6 w 15"/>
                <a:gd name="T17" fmla="*/ 32 h 41"/>
                <a:gd name="T18" fmla="*/ 9 w 15"/>
                <a:gd name="T19" fmla="*/ 41 h 41"/>
                <a:gd name="T20" fmla="*/ 11 w 15"/>
                <a:gd name="T21" fmla="*/ 40 h 41"/>
                <a:gd name="T22" fmla="*/ 15 w 15"/>
                <a:gd name="T23" fmla="*/ 39 h 41"/>
                <a:gd name="T24" fmla="*/ 14 w 15"/>
                <a:gd name="T25" fmla="*/ 24 h 41"/>
                <a:gd name="T26" fmla="*/ 13 w 15"/>
                <a:gd name="T2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1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5183101" y="3470976"/>
              <a:ext cx="134938" cy="211138"/>
            </a:xfrm>
            <a:custGeom>
              <a:avLst/>
              <a:gdLst>
                <a:gd name="T0" fmla="*/ 25 w 60"/>
                <a:gd name="T1" fmla="*/ 88 h 93"/>
                <a:gd name="T2" fmla="*/ 46 w 60"/>
                <a:gd name="T3" fmla="*/ 89 h 93"/>
                <a:gd name="T4" fmla="*/ 58 w 60"/>
                <a:gd name="T5" fmla="*/ 93 h 93"/>
                <a:gd name="T6" fmla="*/ 60 w 60"/>
                <a:gd name="T7" fmla="*/ 86 h 93"/>
                <a:gd name="T8" fmla="*/ 58 w 60"/>
                <a:gd name="T9" fmla="*/ 84 h 93"/>
                <a:gd name="T10" fmla="*/ 53 w 60"/>
                <a:gd name="T11" fmla="*/ 79 h 93"/>
                <a:gd name="T12" fmla="*/ 51 w 60"/>
                <a:gd name="T13" fmla="*/ 76 h 93"/>
                <a:gd name="T14" fmla="*/ 50 w 60"/>
                <a:gd name="T15" fmla="*/ 72 h 93"/>
                <a:gd name="T16" fmla="*/ 48 w 60"/>
                <a:gd name="T17" fmla="*/ 65 h 93"/>
                <a:gd name="T18" fmla="*/ 47 w 60"/>
                <a:gd name="T19" fmla="*/ 59 h 93"/>
                <a:gd name="T20" fmla="*/ 51 w 60"/>
                <a:gd name="T21" fmla="*/ 51 h 93"/>
                <a:gd name="T22" fmla="*/ 55 w 60"/>
                <a:gd name="T23" fmla="*/ 46 h 93"/>
                <a:gd name="T24" fmla="*/ 52 w 60"/>
                <a:gd name="T25" fmla="*/ 40 h 93"/>
                <a:gd name="T26" fmla="*/ 46 w 60"/>
                <a:gd name="T27" fmla="*/ 33 h 93"/>
                <a:gd name="T28" fmla="*/ 44 w 60"/>
                <a:gd name="T29" fmla="*/ 27 h 93"/>
                <a:gd name="T30" fmla="*/ 51 w 60"/>
                <a:gd name="T31" fmla="*/ 26 h 93"/>
                <a:gd name="T32" fmla="*/ 54 w 60"/>
                <a:gd name="T33" fmla="*/ 25 h 93"/>
                <a:gd name="T34" fmla="*/ 51 w 60"/>
                <a:gd name="T35" fmla="*/ 15 h 93"/>
                <a:gd name="T36" fmla="*/ 50 w 60"/>
                <a:gd name="T37" fmla="*/ 8 h 93"/>
                <a:gd name="T38" fmla="*/ 45 w 60"/>
                <a:gd name="T39" fmla="*/ 0 h 93"/>
                <a:gd name="T40" fmla="*/ 44 w 60"/>
                <a:gd name="T41" fmla="*/ 0 h 93"/>
                <a:gd name="T42" fmla="*/ 44 w 60"/>
                <a:gd name="T43" fmla="*/ 5 h 93"/>
                <a:gd name="T44" fmla="*/ 47 w 60"/>
                <a:gd name="T45" fmla="*/ 8 h 93"/>
                <a:gd name="T46" fmla="*/ 48 w 60"/>
                <a:gd name="T47" fmla="*/ 13 h 93"/>
                <a:gd name="T48" fmla="*/ 43 w 60"/>
                <a:gd name="T49" fmla="*/ 15 h 93"/>
                <a:gd name="T50" fmla="*/ 38 w 60"/>
                <a:gd name="T51" fmla="*/ 24 h 93"/>
                <a:gd name="T52" fmla="*/ 36 w 60"/>
                <a:gd name="T53" fmla="*/ 29 h 93"/>
                <a:gd name="T54" fmla="*/ 35 w 60"/>
                <a:gd name="T55" fmla="*/ 34 h 93"/>
                <a:gd name="T56" fmla="*/ 31 w 60"/>
                <a:gd name="T57" fmla="*/ 39 h 93"/>
                <a:gd name="T58" fmla="*/ 26 w 60"/>
                <a:gd name="T59" fmla="*/ 51 h 93"/>
                <a:gd name="T60" fmla="*/ 22 w 60"/>
                <a:gd name="T61" fmla="*/ 54 h 93"/>
                <a:gd name="T62" fmla="*/ 17 w 60"/>
                <a:gd name="T63" fmla="*/ 50 h 93"/>
                <a:gd name="T64" fmla="*/ 12 w 60"/>
                <a:gd name="T65" fmla="*/ 51 h 93"/>
                <a:gd name="T66" fmla="*/ 3 w 60"/>
                <a:gd name="T67" fmla="*/ 60 h 93"/>
                <a:gd name="T68" fmla="*/ 0 w 60"/>
                <a:gd name="T69" fmla="*/ 69 h 93"/>
                <a:gd name="T70" fmla="*/ 4 w 60"/>
                <a:gd name="T71" fmla="*/ 73 h 93"/>
                <a:gd name="T72" fmla="*/ 10 w 60"/>
                <a:gd name="T73" fmla="*/ 74 h 93"/>
                <a:gd name="T74" fmla="*/ 12 w 60"/>
                <a:gd name="T75" fmla="*/ 82 h 93"/>
                <a:gd name="T76" fmla="*/ 10 w 60"/>
                <a:gd name="T77" fmla="*/ 89 h 93"/>
                <a:gd name="T78" fmla="*/ 22 w 60"/>
                <a:gd name="T79" fmla="*/ 89 h 93"/>
                <a:gd name="T80" fmla="*/ 25 w 60"/>
                <a:gd name="T81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3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4868776" y="3517014"/>
              <a:ext cx="112713" cy="115888"/>
            </a:xfrm>
            <a:custGeom>
              <a:avLst/>
              <a:gdLst>
                <a:gd name="T0" fmla="*/ 47 w 50"/>
                <a:gd name="T1" fmla="*/ 42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0 h 51"/>
                <a:gd name="T8" fmla="*/ 47 w 50"/>
                <a:gd name="T9" fmla="*/ 8 h 51"/>
                <a:gd name="T10" fmla="*/ 46 w 50"/>
                <a:gd name="T11" fmla="*/ 7 h 51"/>
                <a:gd name="T12" fmla="*/ 36 w 50"/>
                <a:gd name="T13" fmla="*/ 8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2 h 51"/>
                <a:gd name="T22" fmla="*/ 11 w 50"/>
                <a:gd name="T23" fmla="*/ 5 h 51"/>
                <a:gd name="T24" fmla="*/ 7 w 50"/>
                <a:gd name="T25" fmla="*/ 3 h 51"/>
                <a:gd name="T26" fmla="*/ 5 w 50"/>
                <a:gd name="T27" fmla="*/ 4 h 51"/>
                <a:gd name="T28" fmla="*/ 5 w 50"/>
                <a:gd name="T29" fmla="*/ 10 h 51"/>
                <a:gd name="T30" fmla="*/ 6 w 50"/>
                <a:gd name="T31" fmla="*/ 14 h 51"/>
                <a:gd name="T32" fmla="*/ 7 w 50"/>
                <a:gd name="T33" fmla="*/ 19 h 51"/>
                <a:gd name="T34" fmla="*/ 4 w 50"/>
                <a:gd name="T35" fmla="*/ 20 h 51"/>
                <a:gd name="T36" fmla="*/ 4 w 50"/>
                <a:gd name="T37" fmla="*/ 24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7 h 51"/>
                <a:gd name="T44" fmla="*/ 10 w 50"/>
                <a:gd name="T45" fmla="*/ 43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6 h 51"/>
                <a:gd name="T52" fmla="*/ 47 w 50"/>
                <a:gd name="T5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4967201" y="3510664"/>
              <a:ext cx="77788" cy="117475"/>
            </a:xfrm>
            <a:custGeom>
              <a:avLst/>
              <a:gdLst>
                <a:gd name="T0" fmla="*/ 29 w 34"/>
                <a:gd name="T1" fmla="*/ 21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1 h 52"/>
                <a:gd name="T12" fmla="*/ 4 w 34"/>
                <a:gd name="T13" fmla="*/ 9 h 52"/>
                <a:gd name="T14" fmla="*/ 3 w 34"/>
                <a:gd name="T15" fmla="*/ 11 h 52"/>
                <a:gd name="T16" fmla="*/ 6 w 34"/>
                <a:gd name="T17" fmla="*/ 23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5 h 52"/>
                <a:gd name="T24" fmla="*/ 3 w 34"/>
                <a:gd name="T25" fmla="*/ 49 h 52"/>
                <a:gd name="T26" fmla="*/ 9 w 34"/>
                <a:gd name="T27" fmla="*/ 52 h 52"/>
                <a:gd name="T28" fmla="*/ 25 w 34"/>
                <a:gd name="T29" fmla="*/ 45 h 52"/>
                <a:gd name="T30" fmla="*/ 34 w 34"/>
                <a:gd name="T31" fmla="*/ 41 h 52"/>
                <a:gd name="T32" fmla="*/ 31 w 34"/>
                <a:gd name="T33" fmla="*/ 32 h 52"/>
                <a:gd name="T34" fmla="*/ 29 w 34"/>
                <a:gd name="T3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4749714" y="3480501"/>
              <a:ext cx="138113" cy="104775"/>
            </a:xfrm>
            <a:custGeom>
              <a:avLst/>
              <a:gdLst>
                <a:gd name="T0" fmla="*/ 20 w 61"/>
                <a:gd name="T1" fmla="*/ 24 h 46"/>
                <a:gd name="T2" fmla="*/ 24 w 61"/>
                <a:gd name="T3" fmla="*/ 23 h 46"/>
                <a:gd name="T4" fmla="*/ 30 w 61"/>
                <a:gd name="T5" fmla="*/ 22 h 46"/>
                <a:gd name="T6" fmla="*/ 36 w 61"/>
                <a:gd name="T7" fmla="*/ 30 h 46"/>
                <a:gd name="T8" fmla="*/ 37 w 61"/>
                <a:gd name="T9" fmla="*/ 35 h 46"/>
                <a:gd name="T10" fmla="*/ 38 w 61"/>
                <a:gd name="T11" fmla="*/ 36 h 46"/>
                <a:gd name="T12" fmla="*/ 43 w 61"/>
                <a:gd name="T13" fmla="*/ 34 h 46"/>
                <a:gd name="T14" fmla="*/ 46 w 61"/>
                <a:gd name="T15" fmla="*/ 41 h 46"/>
                <a:gd name="T16" fmla="*/ 50 w 61"/>
                <a:gd name="T17" fmla="*/ 44 h 46"/>
                <a:gd name="T18" fmla="*/ 53 w 61"/>
                <a:gd name="T19" fmla="*/ 42 h 46"/>
                <a:gd name="T20" fmla="*/ 54 w 61"/>
                <a:gd name="T21" fmla="*/ 43 h 46"/>
                <a:gd name="T22" fmla="*/ 56 w 61"/>
                <a:gd name="T23" fmla="*/ 40 h 46"/>
                <a:gd name="T24" fmla="*/ 56 w 61"/>
                <a:gd name="T25" fmla="*/ 36 h 46"/>
                <a:gd name="T26" fmla="*/ 59 w 61"/>
                <a:gd name="T27" fmla="*/ 35 h 46"/>
                <a:gd name="T28" fmla="*/ 58 w 61"/>
                <a:gd name="T29" fmla="*/ 30 h 46"/>
                <a:gd name="T30" fmla="*/ 57 w 61"/>
                <a:gd name="T31" fmla="*/ 26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4 h 46"/>
                <a:gd name="T38" fmla="*/ 54 w 61"/>
                <a:gd name="T39" fmla="*/ 11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5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2 h 46"/>
                <a:gd name="T58" fmla="*/ 11 w 61"/>
                <a:gd name="T59" fmla="*/ 0 h 46"/>
                <a:gd name="T60" fmla="*/ 10 w 61"/>
                <a:gd name="T61" fmla="*/ 4 h 46"/>
                <a:gd name="T62" fmla="*/ 10 w 61"/>
                <a:gd name="T63" fmla="*/ 7 h 46"/>
                <a:gd name="T64" fmla="*/ 7 w 61"/>
                <a:gd name="T65" fmla="*/ 9 h 46"/>
                <a:gd name="T66" fmla="*/ 1 w 61"/>
                <a:gd name="T67" fmla="*/ 12 h 46"/>
                <a:gd name="T68" fmla="*/ 0 w 61"/>
                <a:gd name="T69" fmla="*/ 13 h 46"/>
                <a:gd name="T70" fmla="*/ 6 w 61"/>
                <a:gd name="T71" fmla="*/ 20 h 46"/>
                <a:gd name="T72" fmla="*/ 15 w 61"/>
                <a:gd name="T73" fmla="*/ 30 h 46"/>
                <a:gd name="T74" fmla="*/ 20 w 61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4816389" y="3558289"/>
              <a:ext cx="76200" cy="74613"/>
            </a:xfrm>
            <a:custGeom>
              <a:avLst/>
              <a:gdLst>
                <a:gd name="T0" fmla="*/ 27 w 34"/>
                <a:gd name="T1" fmla="*/ 19 h 33"/>
                <a:gd name="T2" fmla="*/ 24 w 34"/>
                <a:gd name="T3" fmla="*/ 17 h 33"/>
                <a:gd name="T4" fmla="*/ 25 w 34"/>
                <a:gd name="T5" fmla="*/ 11 h 33"/>
                <a:gd name="T6" fmla="*/ 25 w 34"/>
                <a:gd name="T7" fmla="*/ 9 h 33"/>
                <a:gd name="T8" fmla="*/ 24 w 34"/>
                <a:gd name="T9" fmla="*/ 8 h 33"/>
                <a:gd name="T10" fmla="*/ 21 w 34"/>
                <a:gd name="T11" fmla="*/ 10 h 33"/>
                <a:gd name="T12" fmla="*/ 17 w 34"/>
                <a:gd name="T13" fmla="*/ 7 h 33"/>
                <a:gd name="T14" fmla="*/ 14 w 34"/>
                <a:gd name="T15" fmla="*/ 0 h 33"/>
                <a:gd name="T16" fmla="*/ 9 w 34"/>
                <a:gd name="T17" fmla="*/ 2 h 33"/>
                <a:gd name="T18" fmla="*/ 8 w 34"/>
                <a:gd name="T19" fmla="*/ 6 h 33"/>
                <a:gd name="T20" fmla="*/ 1 w 34"/>
                <a:gd name="T21" fmla="*/ 11 h 33"/>
                <a:gd name="T22" fmla="*/ 0 w 34"/>
                <a:gd name="T23" fmla="*/ 14 h 33"/>
                <a:gd name="T24" fmla="*/ 10 w 34"/>
                <a:gd name="T25" fmla="*/ 21 h 33"/>
                <a:gd name="T26" fmla="*/ 29 w 34"/>
                <a:gd name="T27" fmla="*/ 32 h 33"/>
                <a:gd name="T28" fmla="*/ 31 w 34"/>
                <a:gd name="T29" fmla="*/ 33 h 33"/>
                <a:gd name="T30" fmla="*/ 33 w 34"/>
                <a:gd name="T31" fmla="*/ 25 h 33"/>
                <a:gd name="T32" fmla="*/ 27 w 3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3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4784639" y="3529714"/>
              <a:ext cx="52388" cy="60325"/>
            </a:xfrm>
            <a:custGeom>
              <a:avLst/>
              <a:gdLst>
                <a:gd name="T0" fmla="*/ 22 w 23"/>
                <a:gd name="T1" fmla="*/ 18 h 26"/>
                <a:gd name="T2" fmla="*/ 22 w 23"/>
                <a:gd name="T3" fmla="*/ 13 h 26"/>
                <a:gd name="T4" fmla="*/ 21 w 23"/>
                <a:gd name="T5" fmla="*/ 8 h 26"/>
                <a:gd name="T6" fmla="*/ 15 w 23"/>
                <a:gd name="T7" fmla="*/ 0 h 26"/>
                <a:gd name="T8" fmla="*/ 9 w 23"/>
                <a:gd name="T9" fmla="*/ 1 h 26"/>
                <a:gd name="T10" fmla="*/ 5 w 23"/>
                <a:gd name="T11" fmla="*/ 2 h 26"/>
                <a:gd name="T12" fmla="*/ 0 w 23"/>
                <a:gd name="T13" fmla="*/ 8 h 26"/>
                <a:gd name="T14" fmla="*/ 1 w 23"/>
                <a:gd name="T15" fmla="*/ 11 h 26"/>
                <a:gd name="T16" fmla="*/ 7 w 23"/>
                <a:gd name="T17" fmla="*/ 21 h 26"/>
                <a:gd name="T18" fmla="*/ 14 w 23"/>
                <a:gd name="T19" fmla="*/ 26 h 26"/>
                <a:gd name="T20" fmla="*/ 15 w 23"/>
                <a:gd name="T21" fmla="*/ 23 h 26"/>
                <a:gd name="T22" fmla="*/ 22 w 23"/>
                <a:gd name="T2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4713201" y="3193164"/>
              <a:ext cx="155575" cy="123825"/>
            </a:xfrm>
            <a:custGeom>
              <a:avLst/>
              <a:gdLst>
                <a:gd name="T0" fmla="*/ 32 w 68"/>
                <a:gd name="T1" fmla="*/ 42 h 55"/>
                <a:gd name="T2" fmla="*/ 40 w 68"/>
                <a:gd name="T3" fmla="*/ 36 h 55"/>
                <a:gd name="T4" fmla="*/ 40 w 68"/>
                <a:gd name="T5" fmla="*/ 15 h 55"/>
                <a:gd name="T6" fmla="*/ 67 w 68"/>
                <a:gd name="T7" fmla="*/ 15 h 55"/>
                <a:gd name="T8" fmla="*/ 68 w 68"/>
                <a:gd name="T9" fmla="*/ 3 h 55"/>
                <a:gd name="T10" fmla="*/ 62 w 68"/>
                <a:gd name="T11" fmla="*/ 0 h 55"/>
                <a:gd name="T12" fmla="*/ 32 w 68"/>
                <a:gd name="T13" fmla="*/ 0 h 55"/>
                <a:gd name="T14" fmla="*/ 28 w 68"/>
                <a:gd name="T15" fmla="*/ 7 h 55"/>
                <a:gd name="T16" fmla="*/ 17 w 68"/>
                <a:gd name="T17" fmla="*/ 22 h 55"/>
                <a:gd name="T18" fmla="*/ 3 w 68"/>
                <a:gd name="T19" fmla="*/ 47 h 55"/>
                <a:gd name="T20" fmla="*/ 0 w 68"/>
                <a:gd name="T21" fmla="*/ 55 h 55"/>
                <a:gd name="T22" fmla="*/ 32 w 68"/>
                <a:gd name="T23" fmla="*/ 55 h 55"/>
                <a:gd name="T24" fmla="*/ 32 w 68"/>
                <a:gd name="T2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5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4713201" y="3199514"/>
              <a:ext cx="222250" cy="242888"/>
            </a:xfrm>
            <a:custGeom>
              <a:avLst/>
              <a:gdLst>
                <a:gd name="T0" fmla="*/ 8 w 98"/>
                <a:gd name="T1" fmla="*/ 93 h 107"/>
                <a:gd name="T2" fmla="*/ 15 w 98"/>
                <a:gd name="T3" fmla="*/ 93 h 107"/>
                <a:gd name="T4" fmla="*/ 21 w 98"/>
                <a:gd name="T5" fmla="*/ 92 h 107"/>
                <a:gd name="T6" fmla="*/ 26 w 98"/>
                <a:gd name="T7" fmla="*/ 96 h 107"/>
                <a:gd name="T8" fmla="*/ 29 w 98"/>
                <a:gd name="T9" fmla="*/ 96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5 h 107"/>
                <a:gd name="T16" fmla="*/ 47 w 98"/>
                <a:gd name="T17" fmla="*/ 103 h 107"/>
                <a:gd name="T18" fmla="*/ 51 w 98"/>
                <a:gd name="T19" fmla="*/ 102 h 107"/>
                <a:gd name="T20" fmla="*/ 57 w 98"/>
                <a:gd name="T21" fmla="*/ 102 h 107"/>
                <a:gd name="T22" fmla="*/ 62 w 98"/>
                <a:gd name="T23" fmla="*/ 101 h 107"/>
                <a:gd name="T24" fmla="*/ 93 w 98"/>
                <a:gd name="T25" fmla="*/ 101 h 107"/>
                <a:gd name="T26" fmla="*/ 94 w 98"/>
                <a:gd name="T27" fmla="*/ 94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2 h 107"/>
                <a:gd name="T36" fmla="*/ 68 w 98"/>
                <a:gd name="T37" fmla="*/ 0 h 107"/>
                <a:gd name="T38" fmla="*/ 67 w 98"/>
                <a:gd name="T39" fmla="*/ 12 h 107"/>
                <a:gd name="T40" fmla="*/ 40 w 98"/>
                <a:gd name="T41" fmla="*/ 12 h 107"/>
                <a:gd name="T42" fmla="*/ 40 w 98"/>
                <a:gd name="T43" fmla="*/ 33 h 107"/>
                <a:gd name="T44" fmla="*/ 32 w 98"/>
                <a:gd name="T45" fmla="*/ 39 h 107"/>
                <a:gd name="T46" fmla="*/ 32 w 98"/>
                <a:gd name="T47" fmla="*/ 52 h 107"/>
                <a:gd name="T48" fmla="*/ 0 w 98"/>
                <a:gd name="T49" fmla="*/ 52 h 107"/>
                <a:gd name="T50" fmla="*/ 5 w 98"/>
                <a:gd name="T51" fmla="*/ 61 h 107"/>
                <a:gd name="T52" fmla="*/ 7 w 98"/>
                <a:gd name="T53" fmla="*/ 74 h 107"/>
                <a:gd name="T54" fmla="*/ 4 w 98"/>
                <a:gd name="T55" fmla="*/ 90 h 107"/>
                <a:gd name="T56" fmla="*/ 3 w 98"/>
                <a:gd name="T57" fmla="*/ 97 h 107"/>
                <a:gd name="T58" fmla="*/ 3 w 98"/>
                <a:gd name="T59" fmla="*/ 97 h 107"/>
                <a:gd name="T60" fmla="*/ 8 w 98"/>
                <a:gd name="T61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4800514" y="3243964"/>
              <a:ext cx="303213" cy="285750"/>
            </a:xfrm>
            <a:custGeom>
              <a:avLst/>
              <a:gdLst>
                <a:gd name="T0" fmla="*/ 127 w 134"/>
                <a:gd name="T1" fmla="*/ 52 h 126"/>
                <a:gd name="T2" fmla="*/ 123 w 134"/>
                <a:gd name="T3" fmla="*/ 44 h 126"/>
                <a:gd name="T4" fmla="*/ 114 w 134"/>
                <a:gd name="T5" fmla="*/ 41 h 126"/>
                <a:gd name="T6" fmla="*/ 109 w 134"/>
                <a:gd name="T7" fmla="*/ 34 h 126"/>
                <a:gd name="T8" fmla="*/ 60 w 134"/>
                <a:gd name="T9" fmla="*/ 0 h 126"/>
                <a:gd name="T10" fmla="*/ 46 w 134"/>
                <a:gd name="T11" fmla="*/ 0 h 126"/>
                <a:gd name="T12" fmla="*/ 54 w 134"/>
                <a:gd name="T13" fmla="*/ 71 h 126"/>
                <a:gd name="T14" fmla="*/ 56 w 134"/>
                <a:gd name="T15" fmla="*/ 74 h 126"/>
                <a:gd name="T16" fmla="*/ 55 w 134"/>
                <a:gd name="T17" fmla="*/ 81 h 126"/>
                <a:gd name="T18" fmla="*/ 24 w 134"/>
                <a:gd name="T19" fmla="*/ 81 h 126"/>
                <a:gd name="T20" fmla="*/ 19 w 134"/>
                <a:gd name="T21" fmla="*/ 82 h 126"/>
                <a:gd name="T22" fmla="*/ 13 w 134"/>
                <a:gd name="T23" fmla="*/ 82 h 126"/>
                <a:gd name="T24" fmla="*/ 9 w 134"/>
                <a:gd name="T25" fmla="*/ 83 h 126"/>
                <a:gd name="T26" fmla="*/ 4 w 134"/>
                <a:gd name="T27" fmla="*/ 85 h 126"/>
                <a:gd name="T28" fmla="*/ 0 w 134"/>
                <a:gd name="T29" fmla="*/ 87 h 126"/>
                <a:gd name="T30" fmla="*/ 1 w 134"/>
                <a:gd name="T31" fmla="*/ 89 h 126"/>
                <a:gd name="T32" fmla="*/ 2 w 134"/>
                <a:gd name="T33" fmla="*/ 91 h 126"/>
                <a:gd name="T34" fmla="*/ 3 w 134"/>
                <a:gd name="T35" fmla="*/ 96 h 126"/>
                <a:gd name="T36" fmla="*/ 8 w 134"/>
                <a:gd name="T37" fmla="*/ 101 h 126"/>
                <a:gd name="T38" fmla="*/ 8 w 134"/>
                <a:gd name="T39" fmla="*/ 108 h 126"/>
                <a:gd name="T40" fmla="*/ 10 w 134"/>
                <a:gd name="T41" fmla="*/ 110 h 126"/>
                <a:gd name="T42" fmla="*/ 15 w 134"/>
                <a:gd name="T43" fmla="*/ 109 h 126"/>
                <a:gd name="T44" fmla="*/ 20 w 134"/>
                <a:gd name="T45" fmla="*/ 110 h 126"/>
                <a:gd name="T46" fmla="*/ 26 w 134"/>
                <a:gd name="T47" fmla="*/ 106 h 126"/>
                <a:gd name="T48" fmla="*/ 29 w 134"/>
                <a:gd name="T49" fmla="*/ 112 h 126"/>
                <a:gd name="T50" fmla="*/ 32 w 134"/>
                <a:gd name="T51" fmla="*/ 115 h 126"/>
                <a:gd name="T52" fmla="*/ 32 w 134"/>
                <a:gd name="T53" fmla="*/ 118 h 126"/>
                <a:gd name="T54" fmla="*/ 34 w 134"/>
                <a:gd name="T55" fmla="*/ 123 h 126"/>
                <a:gd name="T56" fmla="*/ 37 w 134"/>
                <a:gd name="T57" fmla="*/ 123 h 126"/>
                <a:gd name="T58" fmla="*/ 41 w 134"/>
                <a:gd name="T59" fmla="*/ 125 h 126"/>
                <a:gd name="T60" fmla="*/ 46 w 134"/>
                <a:gd name="T61" fmla="*/ 122 h 126"/>
                <a:gd name="T62" fmla="*/ 50 w 134"/>
                <a:gd name="T63" fmla="*/ 122 h 126"/>
                <a:gd name="T64" fmla="*/ 53 w 134"/>
                <a:gd name="T65" fmla="*/ 123 h 126"/>
                <a:gd name="T66" fmla="*/ 55 w 134"/>
                <a:gd name="T67" fmla="*/ 122 h 126"/>
                <a:gd name="T68" fmla="*/ 57 w 134"/>
                <a:gd name="T69" fmla="*/ 116 h 126"/>
                <a:gd name="T70" fmla="*/ 57 w 134"/>
                <a:gd name="T71" fmla="*/ 111 h 126"/>
                <a:gd name="T72" fmla="*/ 63 w 134"/>
                <a:gd name="T73" fmla="*/ 108 h 126"/>
                <a:gd name="T74" fmla="*/ 66 w 134"/>
                <a:gd name="T75" fmla="*/ 103 h 126"/>
                <a:gd name="T76" fmla="*/ 69 w 134"/>
                <a:gd name="T77" fmla="*/ 97 h 126"/>
                <a:gd name="T78" fmla="*/ 74 w 134"/>
                <a:gd name="T79" fmla="*/ 97 h 126"/>
                <a:gd name="T80" fmla="*/ 77 w 134"/>
                <a:gd name="T81" fmla="*/ 94 h 126"/>
                <a:gd name="T82" fmla="*/ 81 w 134"/>
                <a:gd name="T83" fmla="*/ 92 h 126"/>
                <a:gd name="T84" fmla="*/ 84 w 134"/>
                <a:gd name="T85" fmla="*/ 90 h 126"/>
                <a:gd name="T86" fmla="*/ 91 w 134"/>
                <a:gd name="T87" fmla="*/ 87 h 126"/>
                <a:gd name="T88" fmla="*/ 97 w 134"/>
                <a:gd name="T89" fmla="*/ 85 h 126"/>
                <a:gd name="T90" fmla="*/ 107 w 134"/>
                <a:gd name="T91" fmla="*/ 85 h 126"/>
                <a:gd name="T92" fmla="*/ 113 w 134"/>
                <a:gd name="T93" fmla="*/ 83 h 126"/>
                <a:gd name="T94" fmla="*/ 126 w 134"/>
                <a:gd name="T95" fmla="*/ 82 h 126"/>
                <a:gd name="T96" fmla="*/ 131 w 134"/>
                <a:gd name="T97" fmla="*/ 78 h 126"/>
                <a:gd name="T98" fmla="*/ 134 w 134"/>
                <a:gd name="T99" fmla="*/ 72 h 126"/>
                <a:gd name="T100" fmla="*/ 134 w 134"/>
                <a:gd name="T101" fmla="*/ 51 h 126"/>
                <a:gd name="T102" fmla="*/ 127 w 134"/>
                <a:gd name="T10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26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4924339" y="3432876"/>
              <a:ext cx="149225" cy="109538"/>
            </a:xfrm>
            <a:custGeom>
              <a:avLst/>
              <a:gdLst>
                <a:gd name="T0" fmla="*/ 66 w 66"/>
                <a:gd name="T1" fmla="*/ 27 h 48"/>
                <a:gd name="T2" fmla="*/ 63 w 66"/>
                <a:gd name="T3" fmla="*/ 25 h 48"/>
                <a:gd name="T4" fmla="*/ 62 w 66"/>
                <a:gd name="T5" fmla="*/ 21 h 48"/>
                <a:gd name="T6" fmla="*/ 58 w 66"/>
                <a:gd name="T7" fmla="*/ 22 h 48"/>
                <a:gd name="T8" fmla="*/ 55 w 66"/>
                <a:gd name="T9" fmla="*/ 19 h 48"/>
                <a:gd name="T10" fmla="*/ 53 w 66"/>
                <a:gd name="T11" fmla="*/ 16 h 48"/>
                <a:gd name="T12" fmla="*/ 50 w 66"/>
                <a:gd name="T13" fmla="*/ 11 h 48"/>
                <a:gd name="T14" fmla="*/ 47 w 66"/>
                <a:gd name="T15" fmla="*/ 7 h 48"/>
                <a:gd name="T16" fmla="*/ 47 w 66"/>
                <a:gd name="T17" fmla="*/ 2 h 48"/>
                <a:gd name="T18" fmla="*/ 42 w 66"/>
                <a:gd name="T19" fmla="*/ 2 h 48"/>
                <a:gd name="T20" fmla="*/ 36 w 66"/>
                <a:gd name="T21" fmla="*/ 4 h 48"/>
                <a:gd name="T22" fmla="*/ 29 w 66"/>
                <a:gd name="T23" fmla="*/ 7 h 48"/>
                <a:gd name="T24" fmla="*/ 26 w 66"/>
                <a:gd name="T25" fmla="*/ 9 h 48"/>
                <a:gd name="T26" fmla="*/ 22 w 66"/>
                <a:gd name="T27" fmla="*/ 11 h 48"/>
                <a:gd name="T28" fmla="*/ 19 w 66"/>
                <a:gd name="T29" fmla="*/ 14 h 48"/>
                <a:gd name="T30" fmla="*/ 14 w 66"/>
                <a:gd name="T31" fmla="*/ 14 h 48"/>
                <a:gd name="T32" fmla="*/ 11 w 66"/>
                <a:gd name="T33" fmla="*/ 20 h 48"/>
                <a:gd name="T34" fmla="*/ 8 w 66"/>
                <a:gd name="T35" fmla="*/ 25 h 48"/>
                <a:gd name="T36" fmla="*/ 2 w 66"/>
                <a:gd name="T37" fmla="*/ 28 h 48"/>
                <a:gd name="T38" fmla="*/ 2 w 66"/>
                <a:gd name="T39" fmla="*/ 33 h 48"/>
                <a:gd name="T40" fmla="*/ 0 w 66"/>
                <a:gd name="T41" fmla="*/ 39 h 48"/>
                <a:gd name="T42" fmla="*/ 4 w 66"/>
                <a:gd name="T43" fmla="*/ 42 h 48"/>
                <a:gd name="T44" fmla="*/ 11 w 66"/>
                <a:gd name="T45" fmla="*/ 45 h 48"/>
                <a:gd name="T46" fmla="*/ 21 w 66"/>
                <a:gd name="T47" fmla="*/ 44 h 48"/>
                <a:gd name="T48" fmla="*/ 23 w 66"/>
                <a:gd name="T49" fmla="*/ 43 h 48"/>
                <a:gd name="T50" fmla="*/ 22 w 66"/>
                <a:gd name="T51" fmla="*/ 35 h 48"/>
                <a:gd name="T52" fmla="*/ 42 w 66"/>
                <a:gd name="T53" fmla="*/ 36 h 48"/>
                <a:gd name="T54" fmla="*/ 45 w 66"/>
                <a:gd name="T55" fmla="*/ 34 h 48"/>
                <a:gd name="T56" fmla="*/ 53 w 66"/>
                <a:gd name="T57" fmla="*/ 35 h 48"/>
                <a:gd name="T58" fmla="*/ 57 w 66"/>
                <a:gd name="T59" fmla="*/ 32 h 48"/>
                <a:gd name="T60" fmla="*/ 64 w 66"/>
                <a:gd name="T61" fmla="*/ 30 h 48"/>
                <a:gd name="T62" fmla="*/ 66 w 66"/>
                <a:gd name="T63" fmla="*/ 27 h 48"/>
                <a:gd name="T64" fmla="*/ 66 w 66"/>
                <a:gd name="T65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48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5029114" y="3274126"/>
              <a:ext cx="282575" cy="222250"/>
            </a:xfrm>
            <a:custGeom>
              <a:avLst/>
              <a:gdLst>
                <a:gd name="T0" fmla="*/ 120 w 125"/>
                <a:gd name="T1" fmla="*/ 14 h 98"/>
                <a:gd name="T2" fmla="*/ 119 w 125"/>
                <a:gd name="T3" fmla="*/ 4 h 98"/>
                <a:gd name="T4" fmla="*/ 113 w 125"/>
                <a:gd name="T5" fmla="*/ 8 h 98"/>
                <a:gd name="T6" fmla="*/ 108 w 125"/>
                <a:gd name="T7" fmla="*/ 3 h 98"/>
                <a:gd name="T8" fmla="*/ 96 w 125"/>
                <a:gd name="T9" fmla="*/ 0 h 98"/>
                <a:gd name="T10" fmla="*/ 61 w 125"/>
                <a:gd name="T11" fmla="*/ 22 h 98"/>
                <a:gd name="T12" fmla="*/ 47 w 125"/>
                <a:gd name="T13" fmla="*/ 34 h 98"/>
                <a:gd name="T14" fmla="*/ 34 w 125"/>
                <a:gd name="T15" fmla="*/ 38 h 98"/>
                <a:gd name="T16" fmla="*/ 33 w 125"/>
                <a:gd name="T17" fmla="*/ 38 h 98"/>
                <a:gd name="T18" fmla="*/ 33 w 125"/>
                <a:gd name="T19" fmla="*/ 59 h 98"/>
                <a:gd name="T20" fmla="*/ 30 w 125"/>
                <a:gd name="T21" fmla="*/ 65 h 98"/>
                <a:gd name="T22" fmla="*/ 25 w 125"/>
                <a:gd name="T23" fmla="*/ 69 h 98"/>
                <a:gd name="T24" fmla="*/ 12 w 125"/>
                <a:gd name="T25" fmla="*/ 70 h 98"/>
                <a:gd name="T26" fmla="*/ 6 w 125"/>
                <a:gd name="T27" fmla="*/ 72 h 98"/>
                <a:gd name="T28" fmla="*/ 1 w 125"/>
                <a:gd name="T29" fmla="*/ 72 h 98"/>
                <a:gd name="T30" fmla="*/ 1 w 125"/>
                <a:gd name="T31" fmla="*/ 77 h 98"/>
                <a:gd name="T32" fmla="*/ 4 w 125"/>
                <a:gd name="T33" fmla="*/ 81 h 98"/>
                <a:gd name="T34" fmla="*/ 7 w 125"/>
                <a:gd name="T35" fmla="*/ 86 h 98"/>
                <a:gd name="T36" fmla="*/ 9 w 125"/>
                <a:gd name="T37" fmla="*/ 89 h 98"/>
                <a:gd name="T38" fmla="*/ 12 w 125"/>
                <a:gd name="T39" fmla="*/ 92 h 98"/>
                <a:gd name="T40" fmla="*/ 16 w 125"/>
                <a:gd name="T41" fmla="*/ 91 h 98"/>
                <a:gd name="T42" fmla="*/ 17 w 125"/>
                <a:gd name="T43" fmla="*/ 95 h 98"/>
                <a:gd name="T44" fmla="*/ 20 w 125"/>
                <a:gd name="T45" fmla="*/ 97 h 98"/>
                <a:gd name="T46" fmla="*/ 23 w 125"/>
                <a:gd name="T47" fmla="*/ 93 h 98"/>
                <a:gd name="T48" fmla="*/ 25 w 125"/>
                <a:gd name="T49" fmla="*/ 97 h 98"/>
                <a:gd name="T50" fmla="*/ 29 w 125"/>
                <a:gd name="T51" fmla="*/ 96 h 98"/>
                <a:gd name="T52" fmla="*/ 32 w 125"/>
                <a:gd name="T53" fmla="*/ 90 h 98"/>
                <a:gd name="T54" fmla="*/ 34 w 125"/>
                <a:gd name="T55" fmla="*/ 83 h 98"/>
                <a:gd name="T56" fmla="*/ 41 w 125"/>
                <a:gd name="T57" fmla="*/ 83 h 98"/>
                <a:gd name="T58" fmla="*/ 46 w 125"/>
                <a:gd name="T59" fmla="*/ 82 h 98"/>
                <a:gd name="T60" fmla="*/ 53 w 125"/>
                <a:gd name="T61" fmla="*/ 84 h 98"/>
                <a:gd name="T62" fmla="*/ 57 w 125"/>
                <a:gd name="T63" fmla="*/ 88 h 98"/>
                <a:gd name="T64" fmla="*/ 64 w 125"/>
                <a:gd name="T65" fmla="*/ 86 h 98"/>
                <a:gd name="T66" fmla="*/ 70 w 125"/>
                <a:gd name="T67" fmla="*/ 89 h 98"/>
                <a:gd name="T68" fmla="*/ 78 w 125"/>
                <a:gd name="T69" fmla="*/ 89 h 98"/>
                <a:gd name="T70" fmla="*/ 84 w 125"/>
                <a:gd name="T71" fmla="*/ 86 h 98"/>
                <a:gd name="T72" fmla="*/ 94 w 125"/>
                <a:gd name="T73" fmla="*/ 86 h 98"/>
                <a:gd name="T74" fmla="*/ 101 w 125"/>
                <a:gd name="T75" fmla="*/ 87 h 98"/>
                <a:gd name="T76" fmla="*/ 106 w 125"/>
                <a:gd name="T77" fmla="*/ 82 h 98"/>
                <a:gd name="T78" fmla="*/ 108 w 125"/>
                <a:gd name="T79" fmla="*/ 82 h 98"/>
                <a:gd name="T80" fmla="*/ 108 w 125"/>
                <a:gd name="T81" fmla="*/ 80 h 98"/>
                <a:gd name="T82" fmla="*/ 109 w 125"/>
                <a:gd name="T83" fmla="*/ 73 h 98"/>
                <a:gd name="T84" fmla="*/ 122 w 125"/>
                <a:gd name="T85" fmla="*/ 57 h 98"/>
                <a:gd name="T86" fmla="*/ 123 w 125"/>
                <a:gd name="T87" fmla="*/ 37 h 98"/>
                <a:gd name="T88" fmla="*/ 124 w 125"/>
                <a:gd name="T89" fmla="*/ 28 h 98"/>
                <a:gd name="T90" fmla="*/ 123 w 125"/>
                <a:gd name="T91" fmla="*/ 22 h 98"/>
                <a:gd name="T92" fmla="*/ 120 w 125"/>
                <a:gd name="T9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8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5273589" y="3274126"/>
              <a:ext cx="180975" cy="303213"/>
            </a:xfrm>
            <a:custGeom>
              <a:avLst/>
              <a:gdLst>
                <a:gd name="T0" fmla="*/ 80 w 80"/>
                <a:gd name="T1" fmla="*/ 33 h 134"/>
                <a:gd name="T2" fmla="*/ 18 w 80"/>
                <a:gd name="T3" fmla="*/ 0 h 134"/>
                <a:gd name="T4" fmla="*/ 11 w 80"/>
                <a:gd name="T5" fmla="*/ 4 h 134"/>
                <a:gd name="T6" fmla="*/ 12 w 80"/>
                <a:gd name="T7" fmla="*/ 14 h 134"/>
                <a:gd name="T8" fmla="*/ 15 w 80"/>
                <a:gd name="T9" fmla="*/ 22 h 134"/>
                <a:gd name="T10" fmla="*/ 16 w 80"/>
                <a:gd name="T11" fmla="*/ 28 h 134"/>
                <a:gd name="T12" fmla="*/ 15 w 80"/>
                <a:gd name="T13" fmla="*/ 37 h 134"/>
                <a:gd name="T14" fmla="*/ 14 w 80"/>
                <a:gd name="T15" fmla="*/ 57 h 134"/>
                <a:gd name="T16" fmla="*/ 1 w 80"/>
                <a:gd name="T17" fmla="*/ 73 h 134"/>
                <a:gd name="T18" fmla="*/ 0 w 80"/>
                <a:gd name="T19" fmla="*/ 80 h 134"/>
                <a:gd name="T20" fmla="*/ 0 w 80"/>
                <a:gd name="T21" fmla="*/ 82 h 134"/>
                <a:gd name="T22" fmla="*/ 1 w 80"/>
                <a:gd name="T23" fmla="*/ 84 h 134"/>
                <a:gd name="T24" fmla="*/ 5 w 80"/>
                <a:gd name="T25" fmla="*/ 87 h 134"/>
                <a:gd name="T26" fmla="*/ 10 w 80"/>
                <a:gd name="T27" fmla="*/ 95 h 134"/>
                <a:gd name="T28" fmla="*/ 11 w 80"/>
                <a:gd name="T29" fmla="*/ 102 h 134"/>
                <a:gd name="T30" fmla="*/ 14 w 80"/>
                <a:gd name="T31" fmla="*/ 112 h 134"/>
                <a:gd name="T32" fmla="*/ 11 w 80"/>
                <a:gd name="T33" fmla="*/ 113 h 134"/>
                <a:gd name="T34" fmla="*/ 4 w 80"/>
                <a:gd name="T35" fmla="*/ 114 h 134"/>
                <a:gd name="T36" fmla="*/ 6 w 80"/>
                <a:gd name="T37" fmla="*/ 120 h 134"/>
                <a:gd name="T38" fmla="*/ 12 w 80"/>
                <a:gd name="T39" fmla="*/ 127 h 134"/>
                <a:gd name="T40" fmla="*/ 16 w 80"/>
                <a:gd name="T41" fmla="*/ 133 h 134"/>
                <a:gd name="T42" fmla="*/ 20 w 80"/>
                <a:gd name="T43" fmla="*/ 131 h 134"/>
                <a:gd name="T44" fmla="*/ 25 w 80"/>
                <a:gd name="T45" fmla="*/ 131 h 134"/>
                <a:gd name="T46" fmla="*/ 34 w 80"/>
                <a:gd name="T47" fmla="*/ 129 h 134"/>
                <a:gd name="T48" fmla="*/ 41 w 80"/>
                <a:gd name="T49" fmla="*/ 125 h 134"/>
                <a:gd name="T50" fmla="*/ 42 w 80"/>
                <a:gd name="T51" fmla="*/ 121 h 134"/>
                <a:gd name="T52" fmla="*/ 53 w 80"/>
                <a:gd name="T53" fmla="*/ 118 h 134"/>
                <a:gd name="T54" fmla="*/ 61 w 80"/>
                <a:gd name="T55" fmla="*/ 110 h 134"/>
                <a:gd name="T56" fmla="*/ 63 w 80"/>
                <a:gd name="T57" fmla="*/ 107 h 134"/>
                <a:gd name="T58" fmla="*/ 69 w 80"/>
                <a:gd name="T59" fmla="*/ 104 h 134"/>
                <a:gd name="T60" fmla="*/ 71 w 80"/>
                <a:gd name="T61" fmla="*/ 104 h 134"/>
                <a:gd name="T62" fmla="*/ 70 w 80"/>
                <a:gd name="T63" fmla="*/ 104 h 134"/>
                <a:gd name="T64" fmla="*/ 71 w 80"/>
                <a:gd name="T65" fmla="*/ 100 h 134"/>
                <a:gd name="T66" fmla="*/ 67 w 80"/>
                <a:gd name="T67" fmla="*/ 95 h 134"/>
                <a:gd name="T68" fmla="*/ 66 w 80"/>
                <a:gd name="T69" fmla="*/ 90 h 134"/>
                <a:gd name="T70" fmla="*/ 65 w 80"/>
                <a:gd name="T71" fmla="*/ 85 h 134"/>
                <a:gd name="T72" fmla="*/ 65 w 80"/>
                <a:gd name="T73" fmla="*/ 79 h 134"/>
                <a:gd name="T74" fmla="*/ 69 w 80"/>
                <a:gd name="T75" fmla="*/ 73 h 134"/>
                <a:gd name="T76" fmla="*/ 72 w 80"/>
                <a:gd name="T77" fmla="*/ 68 h 134"/>
                <a:gd name="T78" fmla="*/ 79 w 80"/>
                <a:gd name="T79" fmla="*/ 64 h 134"/>
                <a:gd name="T80" fmla="*/ 80 w 80"/>
                <a:gd name="T81" fmla="*/ 55 h 134"/>
                <a:gd name="T82" fmla="*/ 80 w 80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134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5465676" y="3105851"/>
              <a:ext cx="200025" cy="200025"/>
            </a:xfrm>
            <a:custGeom>
              <a:avLst/>
              <a:gdLst>
                <a:gd name="T0" fmla="*/ 82 w 88"/>
                <a:gd name="T1" fmla="*/ 19 h 88"/>
                <a:gd name="T2" fmla="*/ 76 w 88"/>
                <a:gd name="T3" fmla="*/ 5 h 88"/>
                <a:gd name="T4" fmla="*/ 75 w 88"/>
                <a:gd name="T5" fmla="*/ 6 h 88"/>
                <a:gd name="T6" fmla="*/ 67 w 88"/>
                <a:gd name="T7" fmla="*/ 6 h 88"/>
                <a:gd name="T8" fmla="*/ 57 w 88"/>
                <a:gd name="T9" fmla="*/ 4 h 88"/>
                <a:gd name="T10" fmla="*/ 40 w 88"/>
                <a:gd name="T11" fmla="*/ 7 h 88"/>
                <a:gd name="T12" fmla="*/ 31 w 88"/>
                <a:gd name="T13" fmla="*/ 7 h 88"/>
                <a:gd name="T14" fmla="*/ 16 w 88"/>
                <a:gd name="T15" fmla="*/ 3 h 88"/>
                <a:gd name="T16" fmla="*/ 4 w 88"/>
                <a:gd name="T17" fmla="*/ 0 h 88"/>
                <a:gd name="T18" fmla="*/ 3 w 88"/>
                <a:gd name="T19" fmla="*/ 2 h 88"/>
                <a:gd name="T20" fmla="*/ 2 w 88"/>
                <a:gd name="T21" fmla="*/ 12 h 88"/>
                <a:gd name="T22" fmla="*/ 2 w 88"/>
                <a:gd name="T23" fmla="*/ 24 h 88"/>
                <a:gd name="T24" fmla="*/ 2 w 88"/>
                <a:gd name="T25" fmla="*/ 86 h 88"/>
                <a:gd name="T26" fmla="*/ 51 w 88"/>
                <a:gd name="T27" fmla="*/ 86 h 88"/>
                <a:gd name="T28" fmla="*/ 54 w 88"/>
                <a:gd name="T29" fmla="*/ 84 h 88"/>
                <a:gd name="T30" fmla="*/ 58 w 88"/>
                <a:gd name="T31" fmla="*/ 86 h 88"/>
                <a:gd name="T32" fmla="*/ 68 w 88"/>
                <a:gd name="T33" fmla="*/ 86 h 88"/>
                <a:gd name="T34" fmla="*/ 73 w 88"/>
                <a:gd name="T35" fmla="*/ 88 h 88"/>
                <a:gd name="T36" fmla="*/ 77 w 88"/>
                <a:gd name="T37" fmla="*/ 84 h 88"/>
                <a:gd name="T38" fmla="*/ 83 w 88"/>
                <a:gd name="T39" fmla="*/ 78 h 88"/>
                <a:gd name="T40" fmla="*/ 87 w 88"/>
                <a:gd name="T41" fmla="*/ 76 h 88"/>
                <a:gd name="T42" fmla="*/ 87 w 88"/>
                <a:gd name="T43" fmla="*/ 75 h 88"/>
                <a:gd name="T44" fmla="*/ 87 w 88"/>
                <a:gd name="T45" fmla="*/ 72 h 88"/>
                <a:gd name="T46" fmla="*/ 84 w 88"/>
                <a:gd name="T47" fmla="*/ 63 h 88"/>
                <a:gd name="T48" fmla="*/ 75 w 88"/>
                <a:gd name="T49" fmla="*/ 47 h 88"/>
                <a:gd name="T50" fmla="*/ 71 w 88"/>
                <a:gd name="T51" fmla="*/ 39 h 88"/>
                <a:gd name="T52" fmla="*/ 66 w 88"/>
                <a:gd name="T53" fmla="*/ 30 h 88"/>
                <a:gd name="T54" fmla="*/ 62 w 88"/>
                <a:gd name="T55" fmla="*/ 15 h 88"/>
                <a:gd name="T56" fmla="*/ 67 w 88"/>
                <a:gd name="T57" fmla="*/ 25 h 88"/>
                <a:gd name="T58" fmla="*/ 75 w 88"/>
                <a:gd name="T59" fmla="*/ 36 h 88"/>
                <a:gd name="T60" fmla="*/ 80 w 88"/>
                <a:gd name="T61" fmla="*/ 24 h 88"/>
                <a:gd name="T62" fmla="*/ 81 w 88"/>
                <a:gd name="T63" fmla="*/ 25 h 88"/>
                <a:gd name="T64" fmla="*/ 81 w 88"/>
                <a:gd name="T65" fmla="*/ 23 h 88"/>
                <a:gd name="T66" fmla="*/ 82 w 88"/>
                <a:gd name="T67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5184689" y="3671001"/>
              <a:ext cx="104775" cy="115888"/>
            </a:xfrm>
            <a:custGeom>
              <a:avLst/>
              <a:gdLst>
                <a:gd name="T0" fmla="*/ 23 w 46"/>
                <a:gd name="T1" fmla="*/ 48 h 51"/>
                <a:gd name="T2" fmla="*/ 24 w 46"/>
                <a:gd name="T3" fmla="*/ 42 h 51"/>
                <a:gd name="T4" fmla="*/ 29 w 46"/>
                <a:gd name="T5" fmla="*/ 38 h 51"/>
                <a:gd name="T6" fmla="*/ 33 w 46"/>
                <a:gd name="T7" fmla="*/ 34 h 51"/>
                <a:gd name="T8" fmla="*/ 37 w 46"/>
                <a:gd name="T9" fmla="*/ 39 h 51"/>
                <a:gd name="T10" fmla="*/ 43 w 46"/>
                <a:gd name="T11" fmla="*/ 40 h 51"/>
                <a:gd name="T12" fmla="*/ 46 w 46"/>
                <a:gd name="T13" fmla="*/ 30 h 51"/>
                <a:gd name="T14" fmla="*/ 44 w 46"/>
                <a:gd name="T15" fmla="*/ 22 h 51"/>
                <a:gd name="T16" fmla="*/ 42 w 46"/>
                <a:gd name="T17" fmla="*/ 16 h 51"/>
                <a:gd name="T18" fmla="*/ 43 w 46"/>
                <a:gd name="T19" fmla="*/ 9 h 51"/>
                <a:gd name="T20" fmla="*/ 35 w 46"/>
                <a:gd name="T21" fmla="*/ 9 h 51"/>
                <a:gd name="T22" fmla="*/ 36 w 46"/>
                <a:gd name="T23" fmla="*/ 1 h 51"/>
                <a:gd name="T24" fmla="*/ 24 w 46"/>
                <a:gd name="T25" fmla="*/ 0 h 51"/>
                <a:gd name="T26" fmla="*/ 23 w 46"/>
                <a:gd name="T27" fmla="*/ 1 h 51"/>
                <a:gd name="T28" fmla="*/ 22 w 46"/>
                <a:gd name="T29" fmla="*/ 11 h 51"/>
                <a:gd name="T30" fmla="*/ 11 w 46"/>
                <a:gd name="T31" fmla="*/ 12 h 51"/>
                <a:gd name="T32" fmla="*/ 8 w 46"/>
                <a:gd name="T33" fmla="*/ 12 h 51"/>
                <a:gd name="T34" fmla="*/ 6 w 46"/>
                <a:gd name="T35" fmla="*/ 14 h 51"/>
                <a:gd name="T36" fmla="*/ 9 w 46"/>
                <a:gd name="T37" fmla="*/ 18 h 51"/>
                <a:gd name="T38" fmla="*/ 5 w 46"/>
                <a:gd name="T39" fmla="*/ 21 h 51"/>
                <a:gd name="T40" fmla="*/ 2 w 46"/>
                <a:gd name="T41" fmla="*/ 26 h 51"/>
                <a:gd name="T42" fmla="*/ 6 w 46"/>
                <a:gd name="T43" fmla="*/ 33 h 51"/>
                <a:gd name="T44" fmla="*/ 11 w 46"/>
                <a:gd name="T45" fmla="*/ 41 h 51"/>
                <a:gd name="T46" fmla="*/ 19 w 46"/>
                <a:gd name="T47" fmla="*/ 51 h 51"/>
                <a:gd name="T48" fmla="*/ 23 w 4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51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5195801" y="3672589"/>
              <a:ext cx="41275" cy="25400"/>
            </a:xfrm>
            <a:custGeom>
              <a:avLst/>
              <a:gdLst>
                <a:gd name="T0" fmla="*/ 17 w 18"/>
                <a:gd name="T1" fmla="*/ 10 h 11"/>
                <a:gd name="T2" fmla="*/ 18 w 18"/>
                <a:gd name="T3" fmla="*/ 0 h 11"/>
                <a:gd name="T4" fmla="*/ 16 w 18"/>
                <a:gd name="T5" fmla="*/ 0 h 11"/>
                <a:gd name="T6" fmla="*/ 4 w 18"/>
                <a:gd name="T7" fmla="*/ 0 h 11"/>
                <a:gd name="T8" fmla="*/ 5 w 18"/>
                <a:gd name="T9" fmla="*/ 1 h 11"/>
                <a:gd name="T10" fmla="*/ 3 w 18"/>
                <a:gd name="T11" fmla="*/ 6 h 11"/>
                <a:gd name="T12" fmla="*/ 2 w 18"/>
                <a:gd name="T13" fmla="*/ 9 h 11"/>
                <a:gd name="T14" fmla="*/ 3 w 18"/>
                <a:gd name="T15" fmla="*/ 11 h 11"/>
                <a:gd name="T16" fmla="*/ 6 w 18"/>
                <a:gd name="T17" fmla="*/ 11 h 11"/>
                <a:gd name="T18" fmla="*/ 17 w 18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5227551" y="3645601"/>
              <a:ext cx="130175" cy="161925"/>
            </a:xfrm>
            <a:custGeom>
              <a:avLst/>
              <a:gdLst>
                <a:gd name="T0" fmla="*/ 16 w 57"/>
                <a:gd name="T1" fmla="*/ 67 h 71"/>
                <a:gd name="T2" fmla="*/ 21 w 57"/>
                <a:gd name="T3" fmla="*/ 67 h 71"/>
                <a:gd name="T4" fmla="*/ 28 w 57"/>
                <a:gd name="T5" fmla="*/ 68 h 71"/>
                <a:gd name="T6" fmla="*/ 31 w 57"/>
                <a:gd name="T7" fmla="*/ 67 h 71"/>
                <a:gd name="T8" fmla="*/ 36 w 57"/>
                <a:gd name="T9" fmla="*/ 63 h 71"/>
                <a:gd name="T10" fmla="*/ 39 w 57"/>
                <a:gd name="T11" fmla="*/ 57 h 71"/>
                <a:gd name="T12" fmla="*/ 40 w 57"/>
                <a:gd name="T13" fmla="*/ 43 h 71"/>
                <a:gd name="T14" fmla="*/ 47 w 57"/>
                <a:gd name="T15" fmla="*/ 35 h 71"/>
                <a:gd name="T16" fmla="*/ 52 w 57"/>
                <a:gd name="T17" fmla="*/ 18 h 71"/>
                <a:gd name="T18" fmla="*/ 55 w 57"/>
                <a:gd name="T19" fmla="*/ 9 h 71"/>
                <a:gd name="T20" fmla="*/ 57 w 57"/>
                <a:gd name="T21" fmla="*/ 1 h 71"/>
                <a:gd name="T22" fmla="*/ 57 w 57"/>
                <a:gd name="T23" fmla="*/ 1 h 71"/>
                <a:gd name="T24" fmla="*/ 50 w 57"/>
                <a:gd name="T25" fmla="*/ 0 h 71"/>
                <a:gd name="T26" fmla="*/ 46 w 57"/>
                <a:gd name="T27" fmla="*/ 1 h 71"/>
                <a:gd name="T28" fmla="*/ 42 w 57"/>
                <a:gd name="T29" fmla="*/ 2 h 71"/>
                <a:gd name="T30" fmla="*/ 40 w 57"/>
                <a:gd name="T31" fmla="*/ 8 h 71"/>
                <a:gd name="T32" fmla="*/ 38 w 57"/>
                <a:gd name="T33" fmla="*/ 16 h 71"/>
                <a:gd name="T34" fmla="*/ 26 w 57"/>
                <a:gd name="T35" fmla="*/ 12 h 71"/>
                <a:gd name="T36" fmla="*/ 17 w 57"/>
                <a:gd name="T37" fmla="*/ 12 h 71"/>
                <a:gd name="T38" fmla="*/ 16 w 57"/>
                <a:gd name="T39" fmla="*/ 20 h 71"/>
                <a:gd name="T40" fmla="*/ 24 w 57"/>
                <a:gd name="T41" fmla="*/ 20 h 71"/>
                <a:gd name="T42" fmla="*/ 23 w 57"/>
                <a:gd name="T43" fmla="*/ 27 h 71"/>
                <a:gd name="T44" fmla="*/ 25 w 57"/>
                <a:gd name="T45" fmla="*/ 33 h 71"/>
                <a:gd name="T46" fmla="*/ 27 w 57"/>
                <a:gd name="T47" fmla="*/ 41 h 71"/>
                <a:gd name="T48" fmla="*/ 24 w 57"/>
                <a:gd name="T49" fmla="*/ 51 h 71"/>
                <a:gd name="T50" fmla="*/ 18 w 57"/>
                <a:gd name="T51" fmla="*/ 50 h 71"/>
                <a:gd name="T52" fmla="*/ 14 w 57"/>
                <a:gd name="T53" fmla="*/ 45 h 71"/>
                <a:gd name="T54" fmla="*/ 10 w 57"/>
                <a:gd name="T55" fmla="*/ 49 h 71"/>
                <a:gd name="T56" fmla="*/ 5 w 57"/>
                <a:gd name="T57" fmla="*/ 53 h 71"/>
                <a:gd name="T58" fmla="*/ 4 w 57"/>
                <a:gd name="T59" fmla="*/ 59 h 71"/>
                <a:gd name="T60" fmla="*/ 0 w 57"/>
                <a:gd name="T61" fmla="*/ 62 h 71"/>
                <a:gd name="T62" fmla="*/ 1 w 57"/>
                <a:gd name="T63" fmla="*/ 62 h 71"/>
                <a:gd name="T64" fmla="*/ 8 w 57"/>
                <a:gd name="T65" fmla="*/ 71 h 71"/>
                <a:gd name="T66" fmla="*/ 16 w 57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71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5413289" y="3275714"/>
              <a:ext cx="301625" cy="374650"/>
            </a:xfrm>
            <a:custGeom>
              <a:avLst/>
              <a:gdLst>
                <a:gd name="T0" fmla="*/ 100 w 133"/>
                <a:gd name="T1" fmla="*/ 9 h 165"/>
                <a:gd name="T2" fmla="*/ 91 w 133"/>
                <a:gd name="T3" fmla="*/ 11 h 165"/>
                <a:gd name="T4" fmla="*/ 77 w 133"/>
                <a:gd name="T5" fmla="*/ 9 h 165"/>
                <a:gd name="T6" fmla="*/ 25 w 133"/>
                <a:gd name="T7" fmla="*/ 11 h 165"/>
                <a:gd name="T8" fmla="*/ 18 w 133"/>
                <a:gd name="T9" fmla="*/ 28 h 165"/>
                <a:gd name="T10" fmla="*/ 17 w 133"/>
                <a:gd name="T11" fmla="*/ 63 h 165"/>
                <a:gd name="T12" fmla="*/ 7 w 133"/>
                <a:gd name="T13" fmla="*/ 72 h 165"/>
                <a:gd name="T14" fmla="*/ 3 w 133"/>
                <a:gd name="T15" fmla="*/ 84 h 165"/>
                <a:gd name="T16" fmla="*/ 5 w 133"/>
                <a:gd name="T17" fmla="*/ 94 h 165"/>
                <a:gd name="T18" fmla="*/ 8 w 133"/>
                <a:gd name="T19" fmla="*/ 103 h 165"/>
                <a:gd name="T20" fmla="*/ 15 w 133"/>
                <a:gd name="T21" fmla="*/ 118 h 165"/>
                <a:gd name="T22" fmla="*/ 17 w 133"/>
                <a:gd name="T23" fmla="*/ 121 h 165"/>
                <a:gd name="T24" fmla="*/ 25 w 133"/>
                <a:gd name="T25" fmla="*/ 127 h 165"/>
                <a:gd name="T26" fmla="*/ 33 w 133"/>
                <a:gd name="T27" fmla="*/ 136 h 165"/>
                <a:gd name="T28" fmla="*/ 42 w 133"/>
                <a:gd name="T29" fmla="*/ 146 h 165"/>
                <a:gd name="T30" fmla="*/ 46 w 133"/>
                <a:gd name="T31" fmla="*/ 152 h 165"/>
                <a:gd name="T32" fmla="*/ 54 w 133"/>
                <a:gd name="T33" fmla="*/ 156 h 165"/>
                <a:gd name="T34" fmla="*/ 62 w 133"/>
                <a:gd name="T35" fmla="*/ 156 h 165"/>
                <a:gd name="T36" fmla="*/ 78 w 133"/>
                <a:gd name="T37" fmla="*/ 162 h 165"/>
                <a:gd name="T38" fmla="*/ 89 w 133"/>
                <a:gd name="T39" fmla="*/ 162 h 165"/>
                <a:gd name="T40" fmla="*/ 96 w 133"/>
                <a:gd name="T41" fmla="*/ 159 h 165"/>
                <a:gd name="T42" fmla="*/ 104 w 133"/>
                <a:gd name="T43" fmla="*/ 153 h 165"/>
                <a:gd name="T44" fmla="*/ 111 w 133"/>
                <a:gd name="T45" fmla="*/ 155 h 165"/>
                <a:gd name="T46" fmla="*/ 103 w 133"/>
                <a:gd name="T47" fmla="*/ 142 h 165"/>
                <a:gd name="T48" fmla="*/ 89 w 133"/>
                <a:gd name="T49" fmla="*/ 129 h 165"/>
                <a:gd name="T50" fmla="*/ 97 w 133"/>
                <a:gd name="T51" fmla="*/ 123 h 165"/>
                <a:gd name="T52" fmla="*/ 100 w 133"/>
                <a:gd name="T53" fmla="*/ 107 h 165"/>
                <a:gd name="T54" fmla="*/ 106 w 133"/>
                <a:gd name="T55" fmla="*/ 95 h 165"/>
                <a:gd name="T56" fmla="*/ 115 w 133"/>
                <a:gd name="T57" fmla="*/ 85 h 165"/>
                <a:gd name="T58" fmla="*/ 118 w 133"/>
                <a:gd name="T59" fmla="*/ 65 h 165"/>
                <a:gd name="T60" fmla="*/ 126 w 133"/>
                <a:gd name="T61" fmla="*/ 52 h 165"/>
                <a:gd name="T62" fmla="*/ 128 w 133"/>
                <a:gd name="T63" fmla="*/ 41 h 165"/>
                <a:gd name="T64" fmla="*/ 122 w 133"/>
                <a:gd name="T65" fmla="*/ 15 h 165"/>
                <a:gd name="T66" fmla="*/ 110 w 133"/>
                <a:gd name="T67" fmla="*/ 0 h 165"/>
                <a:gd name="T68" fmla="*/ 106 w 133"/>
                <a:gd name="T69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65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5772064" y="3478914"/>
              <a:ext cx="36513" cy="34925"/>
            </a:xfrm>
            <a:custGeom>
              <a:avLst/>
              <a:gdLst>
                <a:gd name="T0" fmla="*/ 6 w 16"/>
                <a:gd name="T1" fmla="*/ 2 h 16"/>
                <a:gd name="T2" fmla="*/ 2 w 16"/>
                <a:gd name="T3" fmla="*/ 8 h 16"/>
                <a:gd name="T4" fmla="*/ 2 w 16"/>
                <a:gd name="T5" fmla="*/ 15 h 16"/>
                <a:gd name="T6" fmla="*/ 6 w 16"/>
                <a:gd name="T7" fmla="*/ 14 h 16"/>
                <a:gd name="T8" fmla="*/ 10 w 16"/>
                <a:gd name="T9" fmla="*/ 16 h 16"/>
                <a:gd name="T10" fmla="*/ 14 w 16"/>
                <a:gd name="T11" fmla="*/ 12 h 16"/>
                <a:gd name="T12" fmla="*/ 9 w 16"/>
                <a:gd name="T13" fmla="*/ 10 h 16"/>
                <a:gd name="T14" fmla="*/ 14 w 16"/>
                <a:gd name="T15" fmla="*/ 6 h 16"/>
                <a:gd name="T16" fmla="*/ 13 w 16"/>
                <a:gd name="T17" fmla="*/ 1 h 16"/>
                <a:gd name="T18" fmla="*/ 12 w 16"/>
                <a:gd name="T19" fmla="*/ 0 h 16"/>
                <a:gd name="T20" fmla="*/ 10 w 16"/>
                <a:gd name="T21" fmla="*/ 2 h 16"/>
                <a:gd name="T22" fmla="*/ 6 w 16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5676814" y="3378901"/>
              <a:ext cx="122238" cy="106363"/>
            </a:xfrm>
            <a:custGeom>
              <a:avLst/>
              <a:gdLst>
                <a:gd name="T0" fmla="*/ 10 w 54"/>
                <a:gd name="T1" fmla="*/ 7 h 47"/>
                <a:gd name="T2" fmla="*/ 5 w 54"/>
                <a:gd name="T3" fmla="*/ 12 h 47"/>
                <a:gd name="T4" fmla="*/ 2 w 54"/>
                <a:gd name="T5" fmla="*/ 20 h 47"/>
                <a:gd name="T6" fmla="*/ 2 w 54"/>
                <a:gd name="T7" fmla="*/ 31 h 47"/>
                <a:gd name="T8" fmla="*/ 8 w 54"/>
                <a:gd name="T9" fmla="*/ 31 h 47"/>
                <a:gd name="T10" fmla="*/ 11 w 54"/>
                <a:gd name="T11" fmla="*/ 29 h 47"/>
                <a:gd name="T12" fmla="*/ 15 w 54"/>
                <a:gd name="T13" fmla="*/ 28 h 47"/>
                <a:gd name="T14" fmla="*/ 20 w 54"/>
                <a:gd name="T15" fmla="*/ 30 h 47"/>
                <a:gd name="T16" fmla="*/ 23 w 54"/>
                <a:gd name="T17" fmla="*/ 30 h 47"/>
                <a:gd name="T18" fmla="*/ 31 w 54"/>
                <a:gd name="T19" fmla="*/ 30 h 47"/>
                <a:gd name="T20" fmla="*/ 48 w 54"/>
                <a:gd name="T21" fmla="*/ 46 h 47"/>
                <a:gd name="T22" fmla="*/ 48 w 54"/>
                <a:gd name="T23" fmla="*/ 46 h 47"/>
                <a:gd name="T24" fmla="*/ 52 w 54"/>
                <a:gd name="T25" fmla="*/ 46 h 47"/>
                <a:gd name="T26" fmla="*/ 54 w 54"/>
                <a:gd name="T27" fmla="*/ 44 h 47"/>
                <a:gd name="T28" fmla="*/ 46 w 54"/>
                <a:gd name="T29" fmla="*/ 35 h 47"/>
                <a:gd name="T30" fmla="*/ 33 w 54"/>
                <a:gd name="T31" fmla="*/ 26 h 47"/>
                <a:gd name="T32" fmla="*/ 28 w 54"/>
                <a:gd name="T33" fmla="*/ 21 h 47"/>
                <a:gd name="T34" fmla="*/ 22 w 54"/>
                <a:gd name="T35" fmla="*/ 9 h 47"/>
                <a:gd name="T36" fmla="*/ 17 w 54"/>
                <a:gd name="T37" fmla="*/ 0 h 47"/>
                <a:gd name="T38" fmla="*/ 10 w 54"/>
                <a:gd name="T3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7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5613314" y="3437639"/>
              <a:ext cx="274638" cy="212725"/>
            </a:xfrm>
            <a:custGeom>
              <a:avLst/>
              <a:gdLst>
                <a:gd name="T0" fmla="*/ 8 w 121"/>
                <a:gd name="T1" fmla="*/ 62 h 94"/>
                <a:gd name="T2" fmla="*/ 15 w 121"/>
                <a:gd name="T3" fmla="*/ 71 h 94"/>
                <a:gd name="T4" fmla="*/ 23 w 121"/>
                <a:gd name="T5" fmla="*/ 77 h 94"/>
                <a:gd name="T6" fmla="*/ 23 w 121"/>
                <a:gd name="T7" fmla="*/ 84 h 94"/>
                <a:gd name="T8" fmla="*/ 25 w 121"/>
                <a:gd name="T9" fmla="*/ 85 h 94"/>
                <a:gd name="T10" fmla="*/ 33 w 121"/>
                <a:gd name="T11" fmla="*/ 87 h 94"/>
                <a:gd name="T12" fmla="*/ 43 w 121"/>
                <a:gd name="T13" fmla="*/ 92 h 94"/>
                <a:gd name="T14" fmla="*/ 52 w 121"/>
                <a:gd name="T15" fmla="*/ 94 h 94"/>
                <a:gd name="T16" fmla="*/ 57 w 121"/>
                <a:gd name="T17" fmla="*/ 89 h 94"/>
                <a:gd name="T18" fmla="*/ 64 w 121"/>
                <a:gd name="T19" fmla="*/ 88 h 94"/>
                <a:gd name="T20" fmla="*/ 68 w 121"/>
                <a:gd name="T21" fmla="*/ 89 h 94"/>
                <a:gd name="T22" fmla="*/ 72 w 121"/>
                <a:gd name="T23" fmla="*/ 88 h 94"/>
                <a:gd name="T24" fmla="*/ 79 w 121"/>
                <a:gd name="T25" fmla="*/ 87 h 94"/>
                <a:gd name="T26" fmla="*/ 89 w 121"/>
                <a:gd name="T27" fmla="*/ 82 h 94"/>
                <a:gd name="T28" fmla="*/ 98 w 121"/>
                <a:gd name="T29" fmla="*/ 80 h 94"/>
                <a:gd name="T30" fmla="*/ 120 w 121"/>
                <a:gd name="T31" fmla="*/ 59 h 94"/>
                <a:gd name="T32" fmla="*/ 117 w 121"/>
                <a:gd name="T33" fmla="*/ 57 h 94"/>
                <a:gd name="T34" fmla="*/ 106 w 121"/>
                <a:gd name="T35" fmla="*/ 54 h 94"/>
                <a:gd name="T36" fmla="*/ 89 w 121"/>
                <a:gd name="T37" fmla="*/ 49 h 94"/>
                <a:gd name="T38" fmla="*/ 84 w 121"/>
                <a:gd name="T39" fmla="*/ 44 h 94"/>
                <a:gd name="T40" fmla="*/ 79 w 121"/>
                <a:gd name="T41" fmla="*/ 37 h 94"/>
                <a:gd name="T42" fmla="*/ 80 w 121"/>
                <a:gd name="T43" fmla="*/ 34 h 94"/>
                <a:gd name="T44" fmla="*/ 76 w 121"/>
                <a:gd name="T45" fmla="*/ 32 h 94"/>
                <a:gd name="T46" fmla="*/ 72 w 121"/>
                <a:gd name="T47" fmla="*/ 33 h 94"/>
                <a:gd name="T48" fmla="*/ 72 w 121"/>
                <a:gd name="T49" fmla="*/ 26 h 94"/>
                <a:gd name="T50" fmla="*/ 76 w 121"/>
                <a:gd name="T51" fmla="*/ 20 h 94"/>
                <a:gd name="T52" fmla="*/ 59 w 121"/>
                <a:gd name="T53" fmla="*/ 4 h 94"/>
                <a:gd name="T54" fmla="*/ 51 w 121"/>
                <a:gd name="T55" fmla="*/ 4 h 94"/>
                <a:gd name="T56" fmla="*/ 48 w 121"/>
                <a:gd name="T57" fmla="*/ 4 h 94"/>
                <a:gd name="T58" fmla="*/ 43 w 121"/>
                <a:gd name="T59" fmla="*/ 2 h 94"/>
                <a:gd name="T60" fmla="*/ 39 w 121"/>
                <a:gd name="T61" fmla="*/ 3 h 94"/>
                <a:gd name="T62" fmla="*/ 36 w 121"/>
                <a:gd name="T63" fmla="*/ 5 h 94"/>
                <a:gd name="T64" fmla="*/ 30 w 121"/>
                <a:gd name="T65" fmla="*/ 5 h 94"/>
                <a:gd name="T66" fmla="*/ 30 w 121"/>
                <a:gd name="T67" fmla="*/ 5 h 94"/>
                <a:gd name="T68" fmla="*/ 27 w 121"/>
                <a:gd name="T69" fmla="*/ 14 h 94"/>
                <a:gd name="T70" fmla="*/ 23 w 121"/>
                <a:gd name="T71" fmla="*/ 18 h 94"/>
                <a:gd name="T72" fmla="*/ 18 w 121"/>
                <a:gd name="T73" fmla="*/ 24 h 94"/>
                <a:gd name="T74" fmla="*/ 16 w 121"/>
                <a:gd name="T75" fmla="*/ 32 h 94"/>
                <a:gd name="T76" fmla="*/ 12 w 121"/>
                <a:gd name="T77" fmla="*/ 36 h 94"/>
                <a:gd name="T78" fmla="*/ 10 w 121"/>
                <a:gd name="T79" fmla="*/ 43 h 94"/>
                <a:gd name="T80" fmla="*/ 9 w 121"/>
                <a:gd name="T81" fmla="*/ 52 h 94"/>
                <a:gd name="T82" fmla="*/ 2 w 121"/>
                <a:gd name="T83" fmla="*/ 53 h 94"/>
                <a:gd name="T84" fmla="*/ 1 w 121"/>
                <a:gd name="T85" fmla="*/ 58 h 94"/>
                <a:gd name="T86" fmla="*/ 8 w 121"/>
                <a:gd name="T87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4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2" name="Freeform 46"/>
            <p:cNvSpPr>
              <a:spLocks/>
            </p:cNvSpPr>
            <p:nvPr/>
          </p:nvSpPr>
          <p:spPr bwMode="auto">
            <a:xfrm>
              <a:off x="5656176" y="3047114"/>
              <a:ext cx="26988" cy="34925"/>
            </a:xfrm>
            <a:custGeom>
              <a:avLst/>
              <a:gdLst>
                <a:gd name="T0" fmla="*/ 10 w 12"/>
                <a:gd name="T1" fmla="*/ 6 h 15"/>
                <a:gd name="T2" fmla="*/ 6 w 12"/>
                <a:gd name="T3" fmla="*/ 0 h 15"/>
                <a:gd name="T4" fmla="*/ 6 w 12"/>
                <a:gd name="T5" fmla="*/ 1 h 15"/>
                <a:gd name="T6" fmla="*/ 0 w 12"/>
                <a:gd name="T7" fmla="*/ 13 h 15"/>
                <a:gd name="T8" fmla="*/ 4 w 12"/>
                <a:gd name="T9" fmla="*/ 15 h 15"/>
                <a:gd name="T10" fmla="*/ 10 w 12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5665701" y="2994726"/>
              <a:ext cx="123825" cy="103188"/>
            </a:xfrm>
            <a:custGeom>
              <a:avLst/>
              <a:gdLst>
                <a:gd name="T0" fmla="*/ 6 w 55"/>
                <a:gd name="T1" fmla="*/ 29 h 45"/>
                <a:gd name="T2" fmla="*/ 0 w 55"/>
                <a:gd name="T3" fmla="*/ 38 h 45"/>
                <a:gd name="T4" fmla="*/ 0 w 55"/>
                <a:gd name="T5" fmla="*/ 38 h 45"/>
                <a:gd name="T6" fmla="*/ 1 w 55"/>
                <a:gd name="T7" fmla="*/ 41 h 45"/>
                <a:gd name="T8" fmla="*/ 8 w 55"/>
                <a:gd name="T9" fmla="*/ 45 h 45"/>
                <a:gd name="T10" fmla="*/ 16 w 55"/>
                <a:gd name="T11" fmla="*/ 40 h 45"/>
                <a:gd name="T12" fmla="*/ 43 w 55"/>
                <a:gd name="T13" fmla="*/ 26 h 45"/>
                <a:gd name="T14" fmla="*/ 45 w 55"/>
                <a:gd name="T15" fmla="*/ 22 h 45"/>
                <a:gd name="T16" fmla="*/ 46 w 55"/>
                <a:gd name="T17" fmla="*/ 15 h 45"/>
                <a:gd name="T18" fmla="*/ 45 w 55"/>
                <a:gd name="T19" fmla="*/ 9 h 45"/>
                <a:gd name="T20" fmla="*/ 50 w 55"/>
                <a:gd name="T21" fmla="*/ 5 h 45"/>
                <a:gd name="T22" fmla="*/ 55 w 55"/>
                <a:gd name="T23" fmla="*/ 1 h 45"/>
                <a:gd name="T24" fmla="*/ 52 w 55"/>
                <a:gd name="T25" fmla="*/ 0 h 45"/>
                <a:gd name="T26" fmla="*/ 43 w 55"/>
                <a:gd name="T27" fmla="*/ 2 h 45"/>
                <a:gd name="T28" fmla="*/ 32 w 55"/>
                <a:gd name="T29" fmla="*/ 5 h 45"/>
                <a:gd name="T30" fmla="*/ 23 w 55"/>
                <a:gd name="T31" fmla="*/ 5 h 45"/>
                <a:gd name="T32" fmla="*/ 18 w 55"/>
                <a:gd name="T33" fmla="*/ 6 h 45"/>
                <a:gd name="T34" fmla="*/ 11 w 55"/>
                <a:gd name="T35" fmla="*/ 6 h 45"/>
                <a:gd name="T36" fmla="*/ 7 w 55"/>
                <a:gd name="T37" fmla="*/ 7 h 45"/>
                <a:gd name="T38" fmla="*/ 3 w 55"/>
                <a:gd name="T39" fmla="*/ 13 h 45"/>
                <a:gd name="T40" fmla="*/ 3 w 55"/>
                <a:gd name="T41" fmla="*/ 17 h 45"/>
                <a:gd name="T42" fmla="*/ 2 w 55"/>
                <a:gd name="T43" fmla="*/ 23 h 45"/>
                <a:gd name="T44" fmla="*/ 6 w 55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7302414" y="2974089"/>
              <a:ext cx="71438" cy="87313"/>
            </a:xfrm>
            <a:custGeom>
              <a:avLst/>
              <a:gdLst>
                <a:gd name="T0" fmla="*/ 8 w 31"/>
                <a:gd name="T1" fmla="*/ 3 h 38"/>
                <a:gd name="T2" fmla="*/ 3 w 31"/>
                <a:gd name="T3" fmla="*/ 6 h 38"/>
                <a:gd name="T4" fmla="*/ 6 w 31"/>
                <a:gd name="T5" fmla="*/ 11 h 38"/>
                <a:gd name="T6" fmla="*/ 5 w 31"/>
                <a:gd name="T7" fmla="*/ 14 h 38"/>
                <a:gd name="T8" fmla="*/ 5 w 31"/>
                <a:gd name="T9" fmla="*/ 21 h 38"/>
                <a:gd name="T10" fmla="*/ 2 w 31"/>
                <a:gd name="T11" fmla="*/ 31 h 38"/>
                <a:gd name="T12" fmla="*/ 4 w 31"/>
                <a:gd name="T13" fmla="*/ 37 h 38"/>
                <a:gd name="T14" fmla="*/ 19 w 31"/>
                <a:gd name="T15" fmla="*/ 32 h 38"/>
                <a:gd name="T16" fmla="*/ 27 w 31"/>
                <a:gd name="T17" fmla="*/ 28 h 38"/>
                <a:gd name="T18" fmla="*/ 30 w 31"/>
                <a:gd name="T19" fmla="*/ 25 h 38"/>
                <a:gd name="T20" fmla="*/ 28 w 31"/>
                <a:gd name="T21" fmla="*/ 13 h 38"/>
                <a:gd name="T22" fmla="*/ 20 w 31"/>
                <a:gd name="T23" fmla="*/ 0 h 38"/>
                <a:gd name="T24" fmla="*/ 15 w 31"/>
                <a:gd name="T25" fmla="*/ 1 h 38"/>
                <a:gd name="T26" fmla="*/ 8 w 31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8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6618201" y="3216976"/>
              <a:ext cx="82550" cy="106363"/>
            </a:xfrm>
            <a:custGeom>
              <a:avLst/>
              <a:gdLst>
                <a:gd name="T0" fmla="*/ 36 w 36"/>
                <a:gd name="T1" fmla="*/ 40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2 h 47"/>
                <a:gd name="T8" fmla="*/ 33 w 36"/>
                <a:gd name="T9" fmla="*/ 14 h 47"/>
                <a:gd name="T10" fmla="*/ 28 w 36"/>
                <a:gd name="T11" fmla="*/ 12 h 47"/>
                <a:gd name="T12" fmla="*/ 19 w 36"/>
                <a:gd name="T13" fmla="*/ 12 h 47"/>
                <a:gd name="T14" fmla="*/ 15 w 36"/>
                <a:gd name="T15" fmla="*/ 8 h 47"/>
                <a:gd name="T16" fmla="*/ 9 w 36"/>
                <a:gd name="T17" fmla="*/ 4 h 47"/>
                <a:gd name="T18" fmla="*/ 3 w 36"/>
                <a:gd name="T19" fmla="*/ 4 h 47"/>
                <a:gd name="T20" fmla="*/ 8 w 36"/>
                <a:gd name="T21" fmla="*/ 11 h 47"/>
                <a:gd name="T22" fmla="*/ 4 w 36"/>
                <a:gd name="T23" fmla="*/ 14 h 47"/>
                <a:gd name="T24" fmla="*/ 6 w 36"/>
                <a:gd name="T25" fmla="*/ 26 h 47"/>
                <a:gd name="T26" fmla="*/ 8 w 36"/>
                <a:gd name="T27" fmla="*/ 41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29 w 36"/>
                <a:gd name="T35" fmla="*/ 43 h 47"/>
                <a:gd name="T36" fmla="*/ 31 w 36"/>
                <a:gd name="T37" fmla="*/ 47 h 47"/>
                <a:gd name="T38" fmla="*/ 33 w 36"/>
                <a:gd name="T39" fmla="*/ 45 h 47"/>
                <a:gd name="T40" fmla="*/ 36 w 36"/>
                <a:gd name="T4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6" name="Freeform 50"/>
            <p:cNvSpPr>
              <a:spLocks/>
            </p:cNvSpPr>
            <p:nvPr/>
          </p:nvSpPr>
          <p:spPr bwMode="auto">
            <a:xfrm>
              <a:off x="6270539" y="3036001"/>
              <a:ext cx="506413" cy="534988"/>
            </a:xfrm>
            <a:custGeom>
              <a:avLst/>
              <a:gdLst>
                <a:gd name="T0" fmla="*/ 158 w 224"/>
                <a:gd name="T1" fmla="*/ 94 h 236"/>
                <a:gd name="T2" fmla="*/ 157 w 224"/>
                <a:gd name="T3" fmla="*/ 84 h 236"/>
                <a:gd name="T4" fmla="*/ 169 w 224"/>
                <a:gd name="T5" fmla="*/ 88 h 236"/>
                <a:gd name="T6" fmla="*/ 182 w 224"/>
                <a:gd name="T7" fmla="*/ 92 h 236"/>
                <a:gd name="T8" fmla="*/ 181 w 224"/>
                <a:gd name="T9" fmla="*/ 102 h 236"/>
                <a:gd name="T10" fmla="*/ 187 w 224"/>
                <a:gd name="T11" fmla="*/ 104 h 236"/>
                <a:gd name="T12" fmla="*/ 191 w 224"/>
                <a:gd name="T13" fmla="*/ 119 h 236"/>
                <a:gd name="T14" fmla="*/ 195 w 224"/>
                <a:gd name="T15" fmla="*/ 102 h 236"/>
                <a:gd name="T16" fmla="*/ 204 w 224"/>
                <a:gd name="T17" fmla="*/ 93 h 236"/>
                <a:gd name="T18" fmla="*/ 212 w 224"/>
                <a:gd name="T19" fmla="*/ 77 h 236"/>
                <a:gd name="T20" fmla="*/ 222 w 224"/>
                <a:gd name="T21" fmla="*/ 74 h 236"/>
                <a:gd name="T22" fmla="*/ 223 w 224"/>
                <a:gd name="T23" fmla="*/ 65 h 236"/>
                <a:gd name="T24" fmla="*/ 215 w 224"/>
                <a:gd name="T25" fmla="*/ 57 h 236"/>
                <a:gd name="T26" fmla="*/ 201 w 224"/>
                <a:gd name="T27" fmla="*/ 58 h 236"/>
                <a:gd name="T28" fmla="*/ 191 w 224"/>
                <a:gd name="T29" fmla="*/ 65 h 236"/>
                <a:gd name="T30" fmla="*/ 183 w 224"/>
                <a:gd name="T31" fmla="*/ 70 h 236"/>
                <a:gd name="T32" fmla="*/ 176 w 224"/>
                <a:gd name="T33" fmla="*/ 78 h 236"/>
                <a:gd name="T34" fmla="*/ 163 w 224"/>
                <a:gd name="T35" fmla="*/ 76 h 236"/>
                <a:gd name="T36" fmla="*/ 158 w 224"/>
                <a:gd name="T37" fmla="*/ 67 h 236"/>
                <a:gd name="T38" fmla="*/ 155 w 224"/>
                <a:gd name="T39" fmla="*/ 79 h 236"/>
                <a:gd name="T40" fmla="*/ 130 w 224"/>
                <a:gd name="T41" fmla="*/ 76 h 236"/>
                <a:gd name="T42" fmla="*/ 118 w 224"/>
                <a:gd name="T43" fmla="*/ 73 h 236"/>
                <a:gd name="T44" fmla="*/ 106 w 224"/>
                <a:gd name="T45" fmla="*/ 66 h 236"/>
                <a:gd name="T46" fmla="*/ 95 w 224"/>
                <a:gd name="T47" fmla="*/ 60 h 236"/>
                <a:gd name="T48" fmla="*/ 100 w 224"/>
                <a:gd name="T49" fmla="*/ 48 h 236"/>
                <a:gd name="T50" fmla="*/ 92 w 224"/>
                <a:gd name="T51" fmla="*/ 41 h 236"/>
                <a:gd name="T52" fmla="*/ 82 w 224"/>
                <a:gd name="T53" fmla="*/ 30 h 236"/>
                <a:gd name="T54" fmla="*/ 89 w 224"/>
                <a:gd name="T55" fmla="*/ 23 h 236"/>
                <a:gd name="T56" fmla="*/ 84 w 224"/>
                <a:gd name="T57" fmla="*/ 9 h 236"/>
                <a:gd name="T58" fmla="*/ 76 w 224"/>
                <a:gd name="T59" fmla="*/ 0 h 236"/>
                <a:gd name="T60" fmla="*/ 70 w 224"/>
                <a:gd name="T61" fmla="*/ 6 h 236"/>
                <a:gd name="T62" fmla="*/ 50 w 224"/>
                <a:gd name="T63" fmla="*/ 7 h 236"/>
                <a:gd name="T64" fmla="*/ 47 w 224"/>
                <a:gd name="T65" fmla="*/ 19 h 236"/>
                <a:gd name="T66" fmla="*/ 56 w 224"/>
                <a:gd name="T67" fmla="*/ 30 h 236"/>
                <a:gd name="T68" fmla="*/ 50 w 224"/>
                <a:gd name="T69" fmla="*/ 42 h 236"/>
                <a:gd name="T70" fmla="*/ 41 w 224"/>
                <a:gd name="T71" fmla="*/ 50 h 236"/>
                <a:gd name="T72" fmla="*/ 32 w 224"/>
                <a:gd name="T73" fmla="*/ 63 h 236"/>
                <a:gd name="T74" fmla="*/ 22 w 224"/>
                <a:gd name="T75" fmla="*/ 69 h 236"/>
                <a:gd name="T76" fmla="*/ 10 w 224"/>
                <a:gd name="T77" fmla="*/ 76 h 236"/>
                <a:gd name="T78" fmla="*/ 18 w 224"/>
                <a:gd name="T79" fmla="*/ 90 h 236"/>
                <a:gd name="T80" fmla="*/ 15 w 224"/>
                <a:gd name="T81" fmla="*/ 99 h 236"/>
                <a:gd name="T82" fmla="*/ 0 w 224"/>
                <a:gd name="T83" fmla="*/ 104 h 236"/>
                <a:gd name="T84" fmla="*/ 7 w 224"/>
                <a:gd name="T85" fmla="*/ 112 h 236"/>
                <a:gd name="T86" fmla="*/ 5 w 224"/>
                <a:gd name="T87" fmla="*/ 116 h 236"/>
                <a:gd name="T88" fmla="*/ 30 w 224"/>
                <a:gd name="T89" fmla="*/ 122 h 236"/>
                <a:gd name="T90" fmla="*/ 35 w 224"/>
                <a:gd name="T91" fmla="*/ 126 h 236"/>
                <a:gd name="T92" fmla="*/ 36 w 224"/>
                <a:gd name="T93" fmla="*/ 147 h 236"/>
                <a:gd name="T94" fmla="*/ 47 w 224"/>
                <a:gd name="T95" fmla="*/ 183 h 236"/>
                <a:gd name="T96" fmla="*/ 63 w 224"/>
                <a:gd name="T97" fmla="*/ 220 h 236"/>
                <a:gd name="T98" fmla="*/ 78 w 224"/>
                <a:gd name="T99" fmla="*/ 230 h 236"/>
                <a:gd name="T100" fmla="*/ 89 w 224"/>
                <a:gd name="T101" fmla="*/ 217 h 236"/>
                <a:gd name="T102" fmla="*/ 93 w 224"/>
                <a:gd name="T103" fmla="*/ 201 h 236"/>
                <a:gd name="T104" fmla="*/ 95 w 224"/>
                <a:gd name="T105" fmla="*/ 178 h 236"/>
                <a:gd name="T106" fmla="*/ 106 w 224"/>
                <a:gd name="T107" fmla="*/ 165 h 236"/>
                <a:gd name="T108" fmla="*/ 131 w 224"/>
                <a:gd name="T109" fmla="*/ 143 h 236"/>
                <a:gd name="T110" fmla="*/ 146 w 224"/>
                <a:gd name="T111" fmla="*/ 126 h 236"/>
                <a:gd name="T112" fmla="*/ 162 w 224"/>
                <a:gd name="T113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6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6618201" y="2661351"/>
              <a:ext cx="573088" cy="246063"/>
            </a:xfrm>
            <a:custGeom>
              <a:avLst/>
              <a:gdLst>
                <a:gd name="T0" fmla="*/ 235 w 253"/>
                <a:gd name="T1" fmla="*/ 46 h 108"/>
                <a:gd name="T2" fmla="*/ 219 w 253"/>
                <a:gd name="T3" fmla="*/ 45 h 108"/>
                <a:gd name="T4" fmla="*/ 220 w 253"/>
                <a:gd name="T5" fmla="*/ 36 h 108"/>
                <a:gd name="T6" fmla="*/ 221 w 253"/>
                <a:gd name="T7" fmla="*/ 23 h 108"/>
                <a:gd name="T8" fmla="*/ 204 w 253"/>
                <a:gd name="T9" fmla="*/ 21 h 108"/>
                <a:gd name="T10" fmla="*/ 191 w 253"/>
                <a:gd name="T11" fmla="*/ 28 h 108"/>
                <a:gd name="T12" fmla="*/ 170 w 253"/>
                <a:gd name="T13" fmla="*/ 30 h 108"/>
                <a:gd name="T14" fmla="*/ 155 w 253"/>
                <a:gd name="T15" fmla="*/ 24 h 108"/>
                <a:gd name="T16" fmla="*/ 143 w 253"/>
                <a:gd name="T17" fmla="*/ 19 h 108"/>
                <a:gd name="T18" fmla="*/ 128 w 253"/>
                <a:gd name="T19" fmla="*/ 18 h 108"/>
                <a:gd name="T20" fmla="*/ 115 w 253"/>
                <a:gd name="T21" fmla="*/ 19 h 108"/>
                <a:gd name="T22" fmla="*/ 109 w 253"/>
                <a:gd name="T23" fmla="*/ 8 h 108"/>
                <a:gd name="T24" fmla="*/ 95 w 253"/>
                <a:gd name="T25" fmla="*/ 4 h 108"/>
                <a:gd name="T26" fmla="*/ 84 w 253"/>
                <a:gd name="T27" fmla="*/ 0 h 108"/>
                <a:gd name="T28" fmla="*/ 77 w 253"/>
                <a:gd name="T29" fmla="*/ 6 h 108"/>
                <a:gd name="T30" fmla="*/ 77 w 253"/>
                <a:gd name="T31" fmla="*/ 16 h 108"/>
                <a:gd name="T32" fmla="*/ 70 w 253"/>
                <a:gd name="T33" fmla="*/ 24 h 108"/>
                <a:gd name="T34" fmla="*/ 58 w 253"/>
                <a:gd name="T35" fmla="*/ 23 h 108"/>
                <a:gd name="T36" fmla="*/ 48 w 253"/>
                <a:gd name="T37" fmla="*/ 16 h 108"/>
                <a:gd name="T38" fmla="*/ 31 w 253"/>
                <a:gd name="T39" fmla="*/ 15 h 108"/>
                <a:gd name="T40" fmla="*/ 21 w 253"/>
                <a:gd name="T41" fmla="*/ 21 h 108"/>
                <a:gd name="T42" fmla="*/ 7 w 253"/>
                <a:gd name="T43" fmla="*/ 28 h 108"/>
                <a:gd name="T44" fmla="*/ 0 w 253"/>
                <a:gd name="T45" fmla="*/ 31 h 108"/>
                <a:gd name="T46" fmla="*/ 6 w 253"/>
                <a:gd name="T47" fmla="*/ 39 h 108"/>
                <a:gd name="T48" fmla="*/ 20 w 253"/>
                <a:gd name="T49" fmla="*/ 48 h 108"/>
                <a:gd name="T50" fmla="*/ 24 w 253"/>
                <a:gd name="T51" fmla="*/ 63 h 108"/>
                <a:gd name="T52" fmla="*/ 41 w 253"/>
                <a:gd name="T53" fmla="*/ 74 h 108"/>
                <a:gd name="T54" fmla="*/ 52 w 253"/>
                <a:gd name="T55" fmla="*/ 81 h 108"/>
                <a:gd name="T56" fmla="*/ 63 w 253"/>
                <a:gd name="T57" fmla="*/ 96 h 108"/>
                <a:gd name="T58" fmla="*/ 92 w 253"/>
                <a:gd name="T59" fmla="*/ 97 h 108"/>
                <a:gd name="T60" fmla="*/ 115 w 253"/>
                <a:gd name="T61" fmla="*/ 103 h 108"/>
                <a:gd name="T62" fmla="*/ 130 w 253"/>
                <a:gd name="T63" fmla="*/ 108 h 108"/>
                <a:gd name="T64" fmla="*/ 162 w 253"/>
                <a:gd name="T65" fmla="*/ 100 h 108"/>
                <a:gd name="T66" fmla="*/ 186 w 253"/>
                <a:gd name="T67" fmla="*/ 86 h 108"/>
                <a:gd name="T68" fmla="*/ 192 w 253"/>
                <a:gd name="T69" fmla="*/ 75 h 108"/>
                <a:gd name="T70" fmla="*/ 217 w 253"/>
                <a:gd name="T71" fmla="*/ 70 h 108"/>
                <a:gd name="T72" fmla="*/ 234 w 253"/>
                <a:gd name="T73" fmla="*/ 59 h 108"/>
                <a:gd name="T74" fmla="*/ 253 w 253"/>
                <a:gd name="T75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8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5654589" y="3093151"/>
              <a:ext cx="7938" cy="23813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2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5638714" y="3077276"/>
              <a:ext cx="26988" cy="76200"/>
            </a:xfrm>
            <a:custGeom>
              <a:avLst/>
              <a:gdLst>
                <a:gd name="T0" fmla="*/ 6 w 12"/>
                <a:gd name="T1" fmla="*/ 33 h 34"/>
                <a:gd name="T2" fmla="*/ 7 w 12"/>
                <a:gd name="T3" fmla="*/ 34 h 34"/>
                <a:gd name="T4" fmla="*/ 9 w 12"/>
                <a:gd name="T5" fmla="*/ 22 h 34"/>
                <a:gd name="T6" fmla="*/ 10 w 12"/>
                <a:gd name="T7" fmla="*/ 18 h 34"/>
                <a:gd name="T8" fmla="*/ 7 w 12"/>
                <a:gd name="T9" fmla="*/ 13 h 34"/>
                <a:gd name="T10" fmla="*/ 9 w 12"/>
                <a:gd name="T11" fmla="*/ 7 h 34"/>
                <a:gd name="T12" fmla="*/ 11 w 12"/>
                <a:gd name="T13" fmla="*/ 7 h 34"/>
                <a:gd name="T14" fmla="*/ 12 w 12"/>
                <a:gd name="T15" fmla="*/ 2 h 34"/>
                <a:gd name="T16" fmla="*/ 8 w 12"/>
                <a:gd name="T17" fmla="*/ 0 h 34"/>
                <a:gd name="T18" fmla="*/ 7 w 12"/>
                <a:gd name="T19" fmla="*/ 4 h 34"/>
                <a:gd name="T20" fmla="*/ 0 w 12"/>
                <a:gd name="T21" fmla="*/ 18 h 34"/>
                <a:gd name="T22" fmla="*/ 6 w 12"/>
                <a:gd name="T23" fmla="*/ 32 h 34"/>
                <a:gd name="T24" fmla="*/ 6 w 12"/>
                <a:gd name="T2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4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5654589" y="3077276"/>
              <a:ext cx="74613" cy="84138"/>
            </a:xfrm>
            <a:custGeom>
              <a:avLst/>
              <a:gdLst>
                <a:gd name="T0" fmla="*/ 31 w 33"/>
                <a:gd name="T1" fmla="*/ 0 h 37"/>
                <a:gd name="T2" fmla="*/ 21 w 33"/>
                <a:gd name="T3" fmla="*/ 4 h 37"/>
                <a:gd name="T4" fmla="*/ 13 w 33"/>
                <a:gd name="T5" fmla="*/ 9 h 37"/>
                <a:gd name="T6" fmla="*/ 6 w 33"/>
                <a:gd name="T7" fmla="*/ 5 h 37"/>
                <a:gd name="T8" fmla="*/ 5 w 33"/>
                <a:gd name="T9" fmla="*/ 2 h 37"/>
                <a:gd name="T10" fmla="*/ 5 w 33"/>
                <a:gd name="T11" fmla="*/ 2 h 37"/>
                <a:gd name="T12" fmla="*/ 4 w 33"/>
                <a:gd name="T13" fmla="*/ 9 h 37"/>
                <a:gd name="T14" fmla="*/ 2 w 33"/>
                <a:gd name="T15" fmla="*/ 22 h 37"/>
                <a:gd name="T16" fmla="*/ 0 w 33"/>
                <a:gd name="T17" fmla="*/ 34 h 37"/>
                <a:gd name="T18" fmla="*/ 7 w 33"/>
                <a:gd name="T19" fmla="*/ 37 h 37"/>
                <a:gd name="T20" fmla="*/ 13 w 33"/>
                <a:gd name="T21" fmla="*/ 32 h 37"/>
                <a:gd name="T22" fmla="*/ 18 w 33"/>
                <a:gd name="T23" fmla="*/ 30 h 37"/>
                <a:gd name="T24" fmla="*/ 23 w 33"/>
                <a:gd name="T25" fmla="*/ 26 h 37"/>
                <a:gd name="T26" fmla="*/ 17 w 33"/>
                <a:gd name="T27" fmla="*/ 19 h 37"/>
                <a:gd name="T28" fmla="*/ 25 w 33"/>
                <a:gd name="T29" fmla="*/ 14 h 37"/>
                <a:gd name="T30" fmla="*/ 33 w 33"/>
                <a:gd name="T31" fmla="*/ 11 h 37"/>
                <a:gd name="T32" fmla="*/ 33 w 33"/>
                <a:gd name="T33" fmla="*/ 11 h 37"/>
                <a:gd name="T34" fmla="*/ 32 w 33"/>
                <a:gd name="T35" fmla="*/ 4 h 37"/>
                <a:gd name="T36" fmla="*/ 31 w 3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7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6288001" y="2867726"/>
              <a:ext cx="200025" cy="87313"/>
            </a:xfrm>
            <a:custGeom>
              <a:avLst/>
              <a:gdLst>
                <a:gd name="T0" fmla="*/ 82 w 88"/>
                <a:gd name="T1" fmla="*/ 7 h 38"/>
                <a:gd name="T2" fmla="*/ 74 w 88"/>
                <a:gd name="T3" fmla="*/ 5 h 38"/>
                <a:gd name="T4" fmla="*/ 53 w 88"/>
                <a:gd name="T5" fmla="*/ 4 h 38"/>
                <a:gd name="T6" fmla="*/ 43 w 88"/>
                <a:gd name="T7" fmla="*/ 1 h 38"/>
                <a:gd name="T8" fmla="*/ 34 w 88"/>
                <a:gd name="T9" fmla="*/ 4 h 38"/>
                <a:gd name="T10" fmla="*/ 27 w 88"/>
                <a:gd name="T11" fmla="*/ 5 h 38"/>
                <a:gd name="T12" fmla="*/ 16 w 88"/>
                <a:gd name="T13" fmla="*/ 5 h 38"/>
                <a:gd name="T14" fmla="*/ 11 w 88"/>
                <a:gd name="T15" fmla="*/ 11 h 38"/>
                <a:gd name="T16" fmla="*/ 9 w 88"/>
                <a:gd name="T17" fmla="*/ 15 h 38"/>
                <a:gd name="T18" fmla="*/ 12 w 88"/>
                <a:gd name="T19" fmla="*/ 18 h 38"/>
                <a:gd name="T20" fmla="*/ 18 w 88"/>
                <a:gd name="T21" fmla="*/ 18 h 38"/>
                <a:gd name="T22" fmla="*/ 29 w 88"/>
                <a:gd name="T23" fmla="*/ 23 h 38"/>
                <a:gd name="T24" fmla="*/ 26 w 88"/>
                <a:gd name="T25" fmla="*/ 27 h 38"/>
                <a:gd name="T26" fmla="*/ 18 w 88"/>
                <a:gd name="T27" fmla="*/ 28 h 38"/>
                <a:gd name="T28" fmla="*/ 6 w 88"/>
                <a:gd name="T29" fmla="*/ 30 h 38"/>
                <a:gd name="T30" fmla="*/ 1 w 88"/>
                <a:gd name="T31" fmla="*/ 35 h 38"/>
                <a:gd name="T32" fmla="*/ 12 w 88"/>
                <a:gd name="T33" fmla="*/ 35 h 38"/>
                <a:gd name="T34" fmla="*/ 19 w 88"/>
                <a:gd name="T35" fmla="*/ 36 h 38"/>
                <a:gd name="T36" fmla="*/ 26 w 88"/>
                <a:gd name="T37" fmla="*/ 37 h 38"/>
                <a:gd name="T38" fmla="*/ 37 w 88"/>
                <a:gd name="T39" fmla="*/ 36 h 38"/>
                <a:gd name="T40" fmla="*/ 38 w 88"/>
                <a:gd name="T41" fmla="*/ 32 h 38"/>
                <a:gd name="T42" fmla="*/ 41 w 88"/>
                <a:gd name="T43" fmla="*/ 30 h 38"/>
                <a:gd name="T44" fmla="*/ 46 w 88"/>
                <a:gd name="T45" fmla="*/ 27 h 38"/>
                <a:gd name="T46" fmla="*/ 51 w 88"/>
                <a:gd name="T47" fmla="*/ 26 h 38"/>
                <a:gd name="T48" fmla="*/ 56 w 88"/>
                <a:gd name="T49" fmla="*/ 27 h 38"/>
                <a:gd name="T50" fmla="*/ 61 w 88"/>
                <a:gd name="T51" fmla="*/ 24 h 38"/>
                <a:gd name="T52" fmla="*/ 68 w 88"/>
                <a:gd name="T53" fmla="*/ 22 h 38"/>
                <a:gd name="T54" fmla="*/ 74 w 88"/>
                <a:gd name="T55" fmla="*/ 19 h 38"/>
                <a:gd name="T56" fmla="*/ 80 w 88"/>
                <a:gd name="T57" fmla="*/ 15 h 38"/>
                <a:gd name="T58" fmla="*/ 88 w 88"/>
                <a:gd name="T59" fmla="*/ 11 h 38"/>
                <a:gd name="T60" fmla="*/ 88 w 88"/>
                <a:gd name="T61" fmla="*/ 10 h 38"/>
                <a:gd name="T62" fmla="*/ 82 w 88"/>
                <a:gd name="T6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5741901" y="2856614"/>
              <a:ext cx="127000" cy="57150"/>
            </a:xfrm>
            <a:custGeom>
              <a:avLst/>
              <a:gdLst>
                <a:gd name="T0" fmla="*/ 23 w 56"/>
                <a:gd name="T1" fmla="*/ 20 h 25"/>
                <a:gd name="T2" fmla="*/ 28 w 56"/>
                <a:gd name="T3" fmla="*/ 24 h 25"/>
                <a:gd name="T4" fmla="*/ 29 w 56"/>
                <a:gd name="T5" fmla="*/ 25 h 25"/>
                <a:gd name="T6" fmla="*/ 37 w 56"/>
                <a:gd name="T7" fmla="*/ 23 h 25"/>
                <a:gd name="T8" fmla="*/ 44 w 56"/>
                <a:gd name="T9" fmla="*/ 24 h 25"/>
                <a:gd name="T10" fmla="*/ 43 w 56"/>
                <a:gd name="T11" fmla="*/ 22 h 25"/>
                <a:gd name="T12" fmla="*/ 49 w 56"/>
                <a:gd name="T13" fmla="*/ 24 h 25"/>
                <a:gd name="T14" fmla="*/ 55 w 56"/>
                <a:gd name="T15" fmla="*/ 24 h 25"/>
                <a:gd name="T16" fmla="*/ 52 w 56"/>
                <a:gd name="T17" fmla="*/ 21 h 25"/>
                <a:gd name="T18" fmla="*/ 54 w 56"/>
                <a:gd name="T19" fmla="*/ 18 h 25"/>
                <a:gd name="T20" fmla="*/ 49 w 56"/>
                <a:gd name="T21" fmla="*/ 15 h 25"/>
                <a:gd name="T22" fmla="*/ 47 w 56"/>
                <a:gd name="T23" fmla="*/ 10 h 25"/>
                <a:gd name="T24" fmla="*/ 44 w 56"/>
                <a:gd name="T25" fmla="*/ 9 h 25"/>
                <a:gd name="T26" fmla="*/ 36 w 56"/>
                <a:gd name="T27" fmla="*/ 10 h 25"/>
                <a:gd name="T28" fmla="*/ 31 w 56"/>
                <a:gd name="T29" fmla="*/ 8 h 25"/>
                <a:gd name="T30" fmla="*/ 26 w 56"/>
                <a:gd name="T31" fmla="*/ 4 h 25"/>
                <a:gd name="T32" fmla="*/ 13 w 56"/>
                <a:gd name="T33" fmla="*/ 3 h 25"/>
                <a:gd name="T34" fmla="*/ 4 w 56"/>
                <a:gd name="T35" fmla="*/ 1 h 25"/>
                <a:gd name="T36" fmla="*/ 0 w 56"/>
                <a:gd name="T37" fmla="*/ 2 h 25"/>
                <a:gd name="T38" fmla="*/ 13 w 56"/>
                <a:gd name="T39" fmla="*/ 9 h 25"/>
                <a:gd name="T40" fmla="*/ 16 w 56"/>
                <a:gd name="T41" fmla="*/ 17 h 25"/>
                <a:gd name="T42" fmla="*/ 14 w 56"/>
                <a:gd name="T43" fmla="*/ 20 h 25"/>
                <a:gd name="T44" fmla="*/ 23 w 56"/>
                <a:gd name="T4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3" name="Freeform 57"/>
            <p:cNvSpPr>
              <a:spLocks noEditPoints="1"/>
            </p:cNvSpPr>
            <p:nvPr/>
          </p:nvSpPr>
          <p:spPr bwMode="auto">
            <a:xfrm>
              <a:off x="5491076" y="2888364"/>
              <a:ext cx="341313" cy="136525"/>
            </a:xfrm>
            <a:custGeom>
              <a:avLst/>
              <a:gdLst>
                <a:gd name="T0" fmla="*/ 147 w 151"/>
                <a:gd name="T1" fmla="*/ 42 h 60"/>
                <a:gd name="T2" fmla="*/ 147 w 151"/>
                <a:gd name="T3" fmla="*/ 33 h 60"/>
                <a:gd name="T4" fmla="*/ 147 w 151"/>
                <a:gd name="T5" fmla="*/ 27 h 60"/>
                <a:gd name="T6" fmla="*/ 149 w 151"/>
                <a:gd name="T7" fmla="*/ 23 h 60"/>
                <a:gd name="T8" fmla="*/ 148 w 151"/>
                <a:gd name="T9" fmla="*/ 20 h 60"/>
                <a:gd name="T10" fmla="*/ 141 w 151"/>
                <a:gd name="T11" fmla="*/ 17 h 60"/>
                <a:gd name="T12" fmla="*/ 139 w 151"/>
                <a:gd name="T13" fmla="*/ 10 h 60"/>
                <a:gd name="T14" fmla="*/ 134 w 151"/>
                <a:gd name="T15" fmla="*/ 6 h 60"/>
                <a:gd name="T16" fmla="*/ 125 w 151"/>
                <a:gd name="T17" fmla="*/ 6 h 60"/>
                <a:gd name="T18" fmla="*/ 110 w 151"/>
                <a:gd name="T19" fmla="*/ 11 h 60"/>
                <a:gd name="T20" fmla="*/ 96 w 151"/>
                <a:gd name="T21" fmla="*/ 11 h 60"/>
                <a:gd name="T22" fmla="*/ 87 w 151"/>
                <a:gd name="T23" fmla="*/ 8 h 60"/>
                <a:gd name="T24" fmla="*/ 80 w 151"/>
                <a:gd name="T25" fmla="*/ 5 h 60"/>
                <a:gd name="T26" fmla="*/ 68 w 151"/>
                <a:gd name="T27" fmla="*/ 2 h 60"/>
                <a:gd name="T28" fmla="*/ 43 w 151"/>
                <a:gd name="T29" fmla="*/ 9 h 60"/>
                <a:gd name="T30" fmla="*/ 26 w 151"/>
                <a:gd name="T31" fmla="*/ 10 h 60"/>
                <a:gd name="T32" fmla="*/ 22 w 151"/>
                <a:gd name="T33" fmla="*/ 16 h 60"/>
                <a:gd name="T34" fmla="*/ 5 w 151"/>
                <a:gd name="T35" fmla="*/ 18 h 60"/>
                <a:gd name="T36" fmla="*/ 3 w 151"/>
                <a:gd name="T37" fmla="*/ 24 h 60"/>
                <a:gd name="T38" fmla="*/ 6 w 151"/>
                <a:gd name="T39" fmla="*/ 26 h 60"/>
                <a:gd name="T40" fmla="*/ 7 w 151"/>
                <a:gd name="T41" fmla="*/ 32 h 60"/>
                <a:gd name="T42" fmla="*/ 7 w 151"/>
                <a:gd name="T43" fmla="*/ 38 h 60"/>
                <a:gd name="T44" fmla="*/ 7 w 151"/>
                <a:gd name="T45" fmla="*/ 42 h 60"/>
                <a:gd name="T46" fmla="*/ 11 w 151"/>
                <a:gd name="T47" fmla="*/ 46 h 60"/>
                <a:gd name="T48" fmla="*/ 17 w 151"/>
                <a:gd name="T49" fmla="*/ 49 h 60"/>
                <a:gd name="T50" fmla="*/ 21 w 151"/>
                <a:gd name="T51" fmla="*/ 50 h 60"/>
                <a:gd name="T52" fmla="*/ 26 w 151"/>
                <a:gd name="T53" fmla="*/ 56 h 60"/>
                <a:gd name="T54" fmla="*/ 36 w 151"/>
                <a:gd name="T55" fmla="*/ 54 h 60"/>
                <a:gd name="T56" fmla="*/ 42 w 151"/>
                <a:gd name="T57" fmla="*/ 51 h 60"/>
                <a:gd name="T58" fmla="*/ 53 w 151"/>
                <a:gd name="T59" fmla="*/ 57 h 60"/>
                <a:gd name="T60" fmla="*/ 62 w 151"/>
                <a:gd name="T61" fmla="*/ 56 h 60"/>
                <a:gd name="T62" fmla="*/ 69 w 151"/>
                <a:gd name="T63" fmla="*/ 51 h 60"/>
                <a:gd name="T64" fmla="*/ 75 w 151"/>
                <a:gd name="T65" fmla="*/ 53 h 60"/>
                <a:gd name="T66" fmla="*/ 82 w 151"/>
                <a:gd name="T67" fmla="*/ 51 h 60"/>
                <a:gd name="T68" fmla="*/ 79 w 151"/>
                <a:gd name="T69" fmla="*/ 57 h 60"/>
                <a:gd name="T70" fmla="*/ 80 w 151"/>
                <a:gd name="T71" fmla="*/ 60 h 60"/>
                <a:gd name="T72" fmla="*/ 84 w 151"/>
                <a:gd name="T73" fmla="*/ 54 h 60"/>
                <a:gd name="T74" fmla="*/ 88 w 151"/>
                <a:gd name="T75" fmla="*/ 53 h 60"/>
                <a:gd name="T76" fmla="*/ 95 w 151"/>
                <a:gd name="T77" fmla="*/ 53 h 60"/>
                <a:gd name="T78" fmla="*/ 100 w 151"/>
                <a:gd name="T79" fmla="*/ 52 h 60"/>
                <a:gd name="T80" fmla="*/ 109 w 151"/>
                <a:gd name="T81" fmla="*/ 52 h 60"/>
                <a:gd name="T82" fmla="*/ 120 w 151"/>
                <a:gd name="T83" fmla="*/ 49 h 60"/>
                <a:gd name="T84" fmla="*/ 129 w 151"/>
                <a:gd name="T85" fmla="*/ 47 h 60"/>
                <a:gd name="T86" fmla="*/ 132 w 151"/>
                <a:gd name="T87" fmla="*/ 48 h 60"/>
                <a:gd name="T88" fmla="*/ 135 w 151"/>
                <a:gd name="T89" fmla="*/ 46 h 60"/>
                <a:gd name="T90" fmla="*/ 143 w 151"/>
                <a:gd name="T91" fmla="*/ 47 h 60"/>
                <a:gd name="T92" fmla="*/ 151 w 151"/>
                <a:gd name="T93" fmla="*/ 48 h 60"/>
                <a:gd name="T94" fmla="*/ 147 w 151"/>
                <a:gd name="T95" fmla="*/ 42 h 60"/>
                <a:gd name="T96" fmla="*/ 13 w 151"/>
                <a:gd name="T97" fmla="*/ 11 h 60"/>
                <a:gd name="T98" fmla="*/ 24 w 151"/>
                <a:gd name="T99" fmla="*/ 10 h 60"/>
                <a:gd name="T100" fmla="*/ 18 w 151"/>
                <a:gd name="T101" fmla="*/ 5 h 60"/>
                <a:gd name="T102" fmla="*/ 16 w 151"/>
                <a:gd name="T103" fmla="*/ 1 h 60"/>
                <a:gd name="T104" fmla="*/ 13 w 151"/>
                <a:gd name="T105" fmla="*/ 2 h 60"/>
                <a:gd name="T106" fmla="*/ 5 w 151"/>
                <a:gd name="T107" fmla="*/ 2 h 60"/>
                <a:gd name="T108" fmla="*/ 5 w 151"/>
                <a:gd name="T109" fmla="*/ 7 h 60"/>
                <a:gd name="T110" fmla="*/ 3 w 151"/>
                <a:gd name="T111" fmla="*/ 11 h 60"/>
                <a:gd name="T112" fmla="*/ 1 w 151"/>
                <a:gd name="T113" fmla="*/ 14 h 60"/>
                <a:gd name="T114" fmla="*/ 6 w 151"/>
                <a:gd name="T115" fmla="*/ 16 h 60"/>
                <a:gd name="T116" fmla="*/ 13 w 151"/>
                <a:gd name="T1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60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6446751" y="3026476"/>
              <a:ext cx="42863" cy="41275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5 h 18"/>
                <a:gd name="T4" fmla="*/ 1 w 19"/>
                <a:gd name="T5" fmla="*/ 7 h 18"/>
                <a:gd name="T6" fmla="*/ 6 w 19"/>
                <a:gd name="T7" fmla="*/ 13 h 18"/>
                <a:gd name="T8" fmla="*/ 7 w 19"/>
                <a:gd name="T9" fmla="*/ 18 h 18"/>
                <a:gd name="T10" fmla="*/ 10 w 19"/>
                <a:gd name="T11" fmla="*/ 17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5" name="Freeform 59"/>
            <p:cNvSpPr>
              <a:spLocks/>
            </p:cNvSpPr>
            <p:nvPr/>
          </p:nvSpPr>
          <p:spPr bwMode="auto">
            <a:xfrm>
              <a:off x="7269076" y="2875664"/>
              <a:ext cx="127000" cy="117475"/>
            </a:xfrm>
            <a:custGeom>
              <a:avLst/>
              <a:gdLst>
                <a:gd name="T0" fmla="*/ 53 w 56"/>
                <a:gd name="T1" fmla="*/ 2 h 52"/>
                <a:gd name="T2" fmla="*/ 47 w 56"/>
                <a:gd name="T3" fmla="*/ 0 h 52"/>
                <a:gd name="T4" fmla="*/ 42 w 56"/>
                <a:gd name="T5" fmla="*/ 6 h 52"/>
                <a:gd name="T6" fmla="*/ 36 w 56"/>
                <a:gd name="T7" fmla="*/ 10 h 52"/>
                <a:gd name="T8" fmla="*/ 33 w 56"/>
                <a:gd name="T9" fmla="*/ 13 h 52"/>
                <a:gd name="T10" fmla="*/ 28 w 56"/>
                <a:gd name="T11" fmla="*/ 15 h 52"/>
                <a:gd name="T12" fmla="*/ 23 w 56"/>
                <a:gd name="T13" fmla="*/ 13 h 52"/>
                <a:gd name="T14" fmla="*/ 18 w 56"/>
                <a:gd name="T15" fmla="*/ 18 h 52"/>
                <a:gd name="T16" fmla="*/ 3 w 56"/>
                <a:gd name="T17" fmla="*/ 27 h 52"/>
                <a:gd name="T18" fmla="*/ 0 w 56"/>
                <a:gd name="T19" fmla="*/ 30 h 52"/>
                <a:gd name="T20" fmla="*/ 9 w 56"/>
                <a:gd name="T21" fmla="*/ 35 h 52"/>
                <a:gd name="T22" fmla="*/ 5 w 56"/>
                <a:gd name="T23" fmla="*/ 44 h 52"/>
                <a:gd name="T24" fmla="*/ 6 w 56"/>
                <a:gd name="T25" fmla="*/ 48 h 52"/>
                <a:gd name="T26" fmla="*/ 10 w 56"/>
                <a:gd name="T27" fmla="*/ 50 h 52"/>
                <a:gd name="T28" fmla="*/ 16 w 56"/>
                <a:gd name="T29" fmla="*/ 49 h 52"/>
                <a:gd name="T30" fmla="*/ 18 w 56"/>
                <a:gd name="T31" fmla="*/ 50 h 52"/>
                <a:gd name="T32" fmla="*/ 23 w 56"/>
                <a:gd name="T33" fmla="*/ 47 h 52"/>
                <a:gd name="T34" fmla="*/ 30 w 56"/>
                <a:gd name="T35" fmla="*/ 45 h 52"/>
                <a:gd name="T36" fmla="*/ 35 w 56"/>
                <a:gd name="T37" fmla="*/ 44 h 52"/>
                <a:gd name="T38" fmla="*/ 27 w 56"/>
                <a:gd name="T39" fmla="*/ 37 h 52"/>
                <a:gd name="T40" fmla="*/ 30 w 56"/>
                <a:gd name="T41" fmla="*/ 30 h 52"/>
                <a:gd name="T42" fmla="*/ 44 w 56"/>
                <a:gd name="T43" fmla="*/ 21 h 52"/>
                <a:gd name="T44" fmla="*/ 47 w 56"/>
                <a:gd name="T45" fmla="*/ 11 h 52"/>
                <a:gd name="T46" fmla="*/ 56 w 56"/>
                <a:gd name="T47" fmla="*/ 3 h 52"/>
                <a:gd name="T48" fmla="*/ 53 w 56"/>
                <a:gd name="T4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2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6484851" y="3140776"/>
              <a:ext cx="141288" cy="80963"/>
            </a:xfrm>
            <a:custGeom>
              <a:avLst/>
              <a:gdLst>
                <a:gd name="T0" fmla="*/ 61 w 62"/>
                <a:gd name="T1" fmla="*/ 23 h 36"/>
                <a:gd name="T2" fmla="*/ 59 w 62"/>
                <a:gd name="T3" fmla="*/ 23 h 36"/>
                <a:gd name="T4" fmla="*/ 48 w 62"/>
                <a:gd name="T5" fmla="*/ 21 h 36"/>
                <a:gd name="T6" fmla="*/ 33 w 62"/>
                <a:gd name="T7" fmla="*/ 15 h 36"/>
                <a:gd name="T8" fmla="*/ 16 w 62"/>
                <a:gd name="T9" fmla="*/ 3 h 36"/>
                <a:gd name="T10" fmla="*/ 10 w 62"/>
                <a:gd name="T11" fmla="*/ 1 h 36"/>
                <a:gd name="T12" fmla="*/ 5 w 62"/>
                <a:gd name="T13" fmla="*/ 3 h 36"/>
                <a:gd name="T14" fmla="*/ 1 w 62"/>
                <a:gd name="T15" fmla="*/ 8 h 36"/>
                <a:gd name="T16" fmla="*/ 0 w 62"/>
                <a:gd name="T17" fmla="*/ 14 h 36"/>
                <a:gd name="T18" fmla="*/ 4 w 62"/>
                <a:gd name="T19" fmla="*/ 17 h 36"/>
                <a:gd name="T20" fmla="*/ 11 w 62"/>
                <a:gd name="T21" fmla="*/ 20 h 36"/>
                <a:gd name="T22" fmla="*/ 17 w 62"/>
                <a:gd name="T23" fmla="*/ 23 h 36"/>
                <a:gd name="T24" fmla="*/ 23 w 62"/>
                <a:gd name="T25" fmla="*/ 27 h 36"/>
                <a:gd name="T26" fmla="*/ 31 w 62"/>
                <a:gd name="T27" fmla="*/ 26 h 36"/>
                <a:gd name="T28" fmla="*/ 35 w 62"/>
                <a:gd name="T29" fmla="*/ 30 h 36"/>
                <a:gd name="T30" fmla="*/ 46 w 62"/>
                <a:gd name="T31" fmla="*/ 34 h 36"/>
                <a:gd name="T32" fmla="*/ 60 w 62"/>
                <a:gd name="T33" fmla="*/ 33 h 36"/>
                <a:gd name="T34" fmla="*/ 60 w 62"/>
                <a:gd name="T35" fmla="*/ 25 h 36"/>
                <a:gd name="T36" fmla="*/ 61 w 62"/>
                <a:gd name="T3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6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7" name="Freeform 61"/>
            <p:cNvSpPr>
              <a:spLocks/>
            </p:cNvSpPr>
            <p:nvPr/>
          </p:nvSpPr>
          <p:spPr bwMode="auto">
            <a:xfrm>
              <a:off x="6689639" y="3177289"/>
              <a:ext cx="153988" cy="344488"/>
            </a:xfrm>
            <a:custGeom>
              <a:avLst/>
              <a:gdLst>
                <a:gd name="T0" fmla="*/ 55 w 68"/>
                <a:gd name="T1" fmla="*/ 139 h 152"/>
                <a:gd name="T2" fmla="*/ 53 w 68"/>
                <a:gd name="T3" fmla="*/ 133 h 152"/>
                <a:gd name="T4" fmla="*/ 49 w 68"/>
                <a:gd name="T5" fmla="*/ 123 h 152"/>
                <a:gd name="T6" fmla="*/ 47 w 68"/>
                <a:gd name="T7" fmla="*/ 114 h 152"/>
                <a:gd name="T8" fmla="*/ 48 w 68"/>
                <a:gd name="T9" fmla="*/ 108 h 152"/>
                <a:gd name="T10" fmla="*/ 48 w 68"/>
                <a:gd name="T11" fmla="*/ 105 h 152"/>
                <a:gd name="T12" fmla="*/ 47 w 68"/>
                <a:gd name="T13" fmla="*/ 99 h 152"/>
                <a:gd name="T14" fmla="*/ 41 w 68"/>
                <a:gd name="T15" fmla="*/ 92 h 152"/>
                <a:gd name="T16" fmla="*/ 42 w 68"/>
                <a:gd name="T17" fmla="*/ 79 h 152"/>
                <a:gd name="T18" fmla="*/ 47 w 68"/>
                <a:gd name="T19" fmla="*/ 77 h 152"/>
                <a:gd name="T20" fmla="*/ 53 w 68"/>
                <a:gd name="T21" fmla="*/ 75 h 152"/>
                <a:gd name="T22" fmla="*/ 60 w 68"/>
                <a:gd name="T23" fmla="*/ 71 h 152"/>
                <a:gd name="T24" fmla="*/ 64 w 68"/>
                <a:gd name="T25" fmla="*/ 67 h 152"/>
                <a:gd name="T26" fmla="*/ 68 w 68"/>
                <a:gd name="T27" fmla="*/ 60 h 152"/>
                <a:gd name="T28" fmla="*/ 68 w 68"/>
                <a:gd name="T29" fmla="*/ 60 h 152"/>
                <a:gd name="T30" fmla="*/ 65 w 68"/>
                <a:gd name="T31" fmla="*/ 61 h 152"/>
                <a:gd name="T32" fmla="*/ 60 w 68"/>
                <a:gd name="T33" fmla="*/ 59 h 152"/>
                <a:gd name="T34" fmla="*/ 55 w 68"/>
                <a:gd name="T35" fmla="*/ 56 h 152"/>
                <a:gd name="T36" fmla="*/ 55 w 68"/>
                <a:gd name="T37" fmla="*/ 51 h 152"/>
                <a:gd name="T38" fmla="*/ 52 w 68"/>
                <a:gd name="T39" fmla="*/ 47 h 152"/>
                <a:gd name="T40" fmla="*/ 50 w 68"/>
                <a:gd name="T41" fmla="*/ 41 h 152"/>
                <a:gd name="T42" fmla="*/ 42 w 68"/>
                <a:gd name="T43" fmla="*/ 39 h 152"/>
                <a:gd name="T44" fmla="*/ 41 w 68"/>
                <a:gd name="T45" fmla="*/ 36 h 152"/>
                <a:gd name="T46" fmla="*/ 48 w 68"/>
                <a:gd name="T47" fmla="*/ 24 h 152"/>
                <a:gd name="T48" fmla="*/ 50 w 68"/>
                <a:gd name="T49" fmla="*/ 13 h 152"/>
                <a:gd name="T50" fmla="*/ 46 w 68"/>
                <a:gd name="T51" fmla="*/ 9 h 152"/>
                <a:gd name="T52" fmla="*/ 45 w 68"/>
                <a:gd name="T53" fmla="*/ 4 h 152"/>
                <a:gd name="T54" fmla="*/ 39 w 68"/>
                <a:gd name="T55" fmla="*/ 2 h 152"/>
                <a:gd name="T56" fmla="*/ 38 w 68"/>
                <a:gd name="T57" fmla="*/ 3 h 152"/>
                <a:gd name="T58" fmla="*/ 38 w 68"/>
                <a:gd name="T59" fmla="*/ 3 h 152"/>
                <a:gd name="T60" fmla="*/ 36 w 68"/>
                <a:gd name="T61" fmla="*/ 6 h 152"/>
                <a:gd name="T62" fmla="*/ 37 w 68"/>
                <a:gd name="T63" fmla="*/ 12 h 152"/>
                <a:gd name="T64" fmla="*/ 33 w 68"/>
                <a:gd name="T65" fmla="*/ 12 h 152"/>
                <a:gd name="T66" fmla="*/ 27 w 68"/>
                <a:gd name="T67" fmla="*/ 15 h 152"/>
                <a:gd name="T68" fmla="*/ 21 w 68"/>
                <a:gd name="T69" fmla="*/ 21 h 152"/>
                <a:gd name="T70" fmla="*/ 19 w 68"/>
                <a:gd name="T71" fmla="*/ 31 h 152"/>
                <a:gd name="T72" fmla="*/ 16 w 68"/>
                <a:gd name="T73" fmla="*/ 41 h 152"/>
                <a:gd name="T74" fmla="*/ 10 w 68"/>
                <a:gd name="T75" fmla="*/ 40 h 152"/>
                <a:gd name="T76" fmla="*/ 8 w 68"/>
                <a:gd name="T77" fmla="*/ 48 h 152"/>
                <a:gd name="T78" fmla="*/ 6 w 68"/>
                <a:gd name="T79" fmla="*/ 57 h 152"/>
                <a:gd name="T80" fmla="*/ 2 w 68"/>
                <a:gd name="T81" fmla="*/ 63 h 152"/>
                <a:gd name="T82" fmla="*/ 0 w 68"/>
                <a:gd name="T83" fmla="*/ 65 h 152"/>
                <a:gd name="T84" fmla="*/ 7 w 68"/>
                <a:gd name="T85" fmla="*/ 73 h 152"/>
                <a:gd name="T86" fmla="*/ 16 w 68"/>
                <a:gd name="T87" fmla="*/ 90 h 152"/>
                <a:gd name="T88" fmla="*/ 15 w 68"/>
                <a:gd name="T89" fmla="*/ 103 h 152"/>
                <a:gd name="T90" fmla="*/ 18 w 68"/>
                <a:gd name="T91" fmla="*/ 107 h 152"/>
                <a:gd name="T92" fmla="*/ 26 w 68"/>
                <a:gd name="T93" fmla="*/ 106 h 152"/>
                <a:gd name="T94" fmla="*/ 33 w 68"/>
                <a:gd name="T95" fmla="*/ 98 h 152"/>
                <a:gd name="T96" fmla="*/ 37 w 68"/>
                <a:gd name="T97" fmla="*/ 101 h 152"/>
                <a:gd name="T98" fmla="*/ 40 w 68"/>
                <a:gd name="T99" fmla="*/ 110 h 152"/>
                <a:gd name="T100" fmla="*/ 45 w 68"/>
                <a:gd name="T101" fmla="*/ 127 h 152"/>
                <a:gd name="T102" fmla="*/ 48 w 68"/>
                <a:gd name="T103" fmla="*/ 140 h 152"/>
                <a:gd name="T104" fmla="*/ 49 w 68"/>
                <a:gd name="T105" fmla="*/ 150 h 152"/>
                <a:gd name="T106" fmla="*/ 48 w 68"/>
                <a:gd name="T107" fmla="*/ 152 h 152"/>
                <a:gd name="T108" fmla="*/ 55 w 68"/>
                <a:gd name="T109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2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6634076" y="3183639"/>
              <a:ext cx="57150" cy="33338"/>
            </a:xfrm>
            <a:custGeom>
              <a:avLst/>
              <a:gdLst>
                <a:gd name="T0" fmla="*/ 24 w 25"/>
                <a:gd name="T1" fmla="*/ 5 h 15"/>
                <a:gd name="T2" fmla="*/ 14 w 25"/>
                <a:gd name="T3" fmla="*/ 2 h 15"/>
                <a:gd name="T4" fmla="*/ 8 w 25"/>
                <a:gd name="T5" fmla="*/ 1 h 15"/>
                <a:gd name="T6" fmla="*/ 2 w 25"/>
                <a:gd name="T7" fmla="*/ 6 h 15"/>
                <a:gd name="T8" fmla="*/ 0 w 25"/>
                <a:gd name="T9" fmla="*/ 10 h 15"/>
                <a:gd name="T10" fmla="*/ 2 w 25"/>
                <a:gd name="T11" fmla="*/ 11 h 15"/>
                <a:gd name="T12" fmla="*/ 8 w 25"/>
                <a:gd name="T13" fmla="*/ 13 h 15"/>
                <a:gd name="T14" fmla="*/ 15 w 25"/>
                <a:gd name="T15" fmla="*/ 13 h 15"/>
                <a:gd name="T16" fmla="*/ 23 w 25"/>
                <a:gd name="T17" fmla="*/ 12 h 15"/>
                <a:gd name="T18" fmla="*/ 22 w 25"/>
                <a:gd name="T19" fmla="*/ 5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9" name="Freeform 63"/>
            <p:cNvSpPr>
              <a:spLocks/>
            </p:cNvSpPr>
            <p:nvPr/>
          </p:nvSpPr>
          <p:spPr bwMode="auto">
            <a:xfrm>
              <a:off x="6864264" y="3278889"/>
              <a:ext cx="133350" cy="280988"/>
            </a:xfrm>
            <a:custGeom>
              <a:avLst/>
              <a:gdLst>
                <a:gd name="T0" fmla="*/ 44 w 59"/>
                <a:gd name="T1" fmla="*/ 15 h 124"/>
                <a:gd name="T2" fmla="*/ 36 w 59"/>
                <a:gd name="T3" fmla="*/ 9 h 124"/>
                <a:gd name="T4" fmla="*/ 34 w 59"/>
                <a:gd name="T5" fmla="*/ 5 h 124"/>
                <a:gd name="T6" fmla="*/ 27 w 59"/>
                <a:gd name="T7" fmla="*/ 1 h 124"/>
                <a:gd name="T8" fmla="*/ 21 w 59"/>
                <a:gd name="T9" fmla="*/ 5 h 124"/>
                <a:gd name="T10" fmla="*/ 15 w 59"/>
                <a:gd name="T11" fmla="*/ 6 h 124"/>
                <a:gd name="T12" fmla="*/ 8 w 59"/>
                <a:gd name="T13" fmla="*/ 6 h 124"/>
                <a:gd name="T14" fmla="*/ 2 w 59"/>
                <a:gd name="T15" fmla="*/ 7 h 124"/>
                <a:gd name="T16" fmla="*/ 0 w 59"/>
                <a:gd name="T17" fmla="*/ 9 h 124"/>
                <a:gd name="T18" fmla="*/ 3 w 59"/>
                <a:gd name="T19" fmla="*/ 13 h 124"/>
                <a:gd name="T20" fmla="*/ 7 w 59"/>
                <a:gd name="T21" fmla="*/ 19 h 124"/>
                <a:gd name="T22" fmla="*/ 14 w 59"/>
                <a:gd name="T23" fmla="*/ 23 h 124"/>
                <a:gd name="T24" fmla="*/ 19 w 59"/>
                <a:gd name="T25" fmla="*/ 24 h 124"/>
                <a:gd name="T26" fmla="*/ 22 w 59"/>
                <a:gd name="T27" fmla="*/ 30 h 124"/>
                <a:gd name="T28" fmla="*/ 16 w 59"/>
                <a:gd name="T29" fmla="*/ 34 h 124"/>
                <a:gd name="T30" fmla="*/ 24 w 59"/>
                <a:gd name="T31" fmla="*/ 41 h 124"/>
                <a:gd name="T32" fmla="*/ 28 w 59"/>
                <a:gd name="T33" fmla="*/ 48 h 124"/>
                <a:gd name="T34" fmla="*/ 35 w 59"/>
                <a:gd name="T35" fmla="*/ 57 h 124"/>
                <a:gd name="T36" fmla="*/ 42 w 59"/>
                <a:gd name="T37" fmla="*/ 63 h 124"/>
                <a:gd name="T38" fmla="*/ 43 w 59"/>
                <a:gd name="T39" fmla="*/ 71 h 124"/>
                <a:gd name="T40" fmla="*/ 46 w 59"/>
                <a:gd name="T41" fmla="*/ 85 h 124"/>
                <a:gd name="T42" fmla="*/ 40 w 59"/>
                <a:gd name="T43" fmla="*/ 94 h 124"/>
                <a:gd name="T44" fmla="*/ 33 w 59"/>
                <a:gd name="T45" fmla="*/ 98 h 124"/>
                <a:gd name="T46" fmla="*/ 33 w 59"/>
                <a:gd name="T47" fmla="*/ 106 h 124"/>
                <a:gd name="T48" fmla="*/ 24 w 59"/>
                <a:gd name="T49" fmla="*/ 106 h 124"/>
                <a:gd name="T50" fmla="*/ 19 w 59"/>
                <a:gd name="T51" fmla="*/ 109 h 124"/>
                <a:gd name="T52" fmla="*/ 22 w 59"/>
                <a:gd name="T53" fmla="*/ 112 h 124"/>
                <a:gd name="T54" fmla="*/ 20 w 59"/>
                <a:gd name="T55" fmla="*/ 119 h 124"/>
                <a:gd name="T56" fmla="*/ 24 w 59"/>
                <a:gd name="T57" fmla="*/ 122 h 124"/>
                <a:gd name="T58" fmla="*/ 32 w 59"/>
                <a:gd name="T59" fmla="*/ 117 h 124"/>
                <a:gd name="T60" fmla="*/ 33 w 59"/>
                <a:gd name="T61" fmla="*/ 114 h 124"/>
                <a:gd name="T62" fmla="*/ 36 w 59"/>
                <a:gd name="T63" fmla="*/ 109 h 124"/>
                <a:gd name="T64" fmla="*/ 41 w 59"/>
                <a:gd name="T65" fmla="*/ 109 h 124"/>
                <a:gd name="T66" fmla="*/ 52 w 59"/>
                <a:gd name="T67" fmla="*/ 103 h 124"/>
                <a:gd name="T68" fmla="*/ 58 w 59"/>
                <a:gd name="T69" fmla="*/ 93 h 124"/>
                <a:gd name="T70" fmla="*/ 56 w 59"/>
                <a:gd name="T71" fmla="*/ 74 h 124"/>
                <a:gd name="T72" fmla="*/ 48 w 59"/>
                <a:gd name="T73" fmla="*/ 61 h 124"/>
                <a:gd name="T74" fmla="*/ 35 w 59"/>
                <a:gd name="T75" fmla="*/ 50 h 124"/>
                <a:gd name="T76" fmla="*/ 32 w 59"/>
                <a:gd name="T77" fmla="*/ 44 h 124"/>
                <a:gd name="T78" fmla="*/ 30 w 59"/>
                <a:gd name="T79" fmla="*/ 33 h 124"/>
                <a:gd name="T80" fmla="*/ 35 w 59"/>
                <a:gd name="T81" fmla="*/ 26 h 124"/>
                <a:gd name="T82" fmla="*/ 39 w 59"/>
                <a:gd name="T83" fmla="*/ 22 h 124"/>
                <a:gd name="T84" fmla="*/ 45 w 59"/>
                <a:gd name="T85" fmla="*/ 17 h 124"/>
                <a:gd name="T86" fmla="*/ 46 w 59"/>
                <a:gd name="T87" fmla="*/ 17 h 124"/>
                <a:gd name="T88" fmla="*/ 44 w 59"/>
                <a:gd name="T89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24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0" name="Freeform 64"/>
            <p:cNvSpPr>
              <a:spLocks/>
            </p:cNvSpPr>
            <p:nvPr/>
          </p:nvSpPr>
          <p:spPr bwMode="auto">
            <a:xfrm>
              <a:off x="6864264" y="3447164"/>
              <a:ext cx="109538" cy="79375"/>
            </a:xfrm>
            <a:custGeom>
              <a:avLst/>
              <a:gdLst>
                <a:gd name="T0" fmla="*/ 24 w 49"/>
                <a:gd name="T1" fmla="*/ 32 h 35"/>
                <a:gd name="T2" fmla="*/ 33 w 49"/>
                <a:gd name="T3" fmla="*/ 32 h 35"/>
                <a:gd name="T4" fmla="*/ 33 w 49"/>
                <a:gd name="T5" fmla="*/ 24 h 35"/>
                <a:gd name="T6" fmla="*/ 40 w 49"/>
                <a:gd name="T7" fmla="*/ 20 h 35"/>
                <a:gd name="T8" fmla="*/ 46 w 49"/>
                <a:gd name="T9" fmla="*/ 11 h 35"/>
                <a:gd name="T10" fmla="*/ 43 w 49"/>
                <a:gd name="T11" fmla="*/ 1 h 35"/>
                <a:gd name="T12" fmla="*/ 37 w 49"/>
                <a:gd name="T13" fmla="*/ 2 h 35"/>
                <a:gd name="T14" fmla="*/ 32 w 49"/>
                <a:gd name="T15" fmla="*/ 4 h 35"/>
                <a:gd name="T16" fmla="*/ 29 w 49"/>
                <a:gd name="T17" fmla="*/ 6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8 h 35"/>
                <a:gd name="T24" fmla="*/ 3 w 49"/>
                <a:gd name="T25" fmla="*/ 15 h 35"/>
                <a:gd name="T26" fmla="*/ 4 w 49"/>
                <a:gd name="T27" fmla="*/ 21 h 35"/>
                <a:gd name="T28" fmla="*/ 4 w 49"/>
                <a:gd name="T29" fmla="*/ 21 h 35"/>
                <a:gd name="T30" fmla="*/ 6 w 49"/>
                <a:gd name="T31" fmla="*/ 28 h 35"/>
                <a:gd name="T32" fmla="*/ 11 w 49"/>
                <a:gd name="T33" fmla="*/ 29 h 35"/>
                <a:gd name="T34" fmla="*/ 12 w 49"/>
                <a:gd name="T35" fmla="*/ 34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1" name="Freeform 65"/>
            <p:cNvSpPr>
              <a:spLocks/>
            </p:cNvSpPr>
            <p:nvPr/>
          </p:nvSpPr>
          <p:spPr bwMode="auto">
            <a:xfrm>
              <a:off x="6827751" y="3296351"/>
              <a:ext cx="134938" cy="166688"/>
            </a:xfrm>
            <a:custGeom>
              <a:avLst/>
              <a:gdLst>
                <a:gd name="T0" fmla="*/ 40 w 60"/>
                <a:gd name="T1" fmla="*/ 33 h 73"/>
                <a:gd name="T2" fmla="*/ 32 w 60"/>
                <a:gd name="T3" fmla="*/ 26 h 73"/>
                <a:gd name="T4" fmla="*/ 38 w 60"/>
                <a:gd name="T5" fmla="*/ 22 h 73"/>
                <a:gd name="T6" fmla="*/ 35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1 w 60"/>
                <a:gd name="T21" fmla="*/ 11 h 73"/>
                <a:gd name="T22" fmla="*/ 7 w 60"/>
                <a:gd name="T23" fmla="*/ 7 h 73"/>
                <a:gd name="T24" fmla="*/ 3 w 60"/>
                <a:gd name="T25" fmla="*/ 14 h 73"/>
                <a:gd name="T26" fmla="*/ 0 w 60"/>
                <a:gd name="T27" fmla="*/ 16 h 73"/>
                <a:gd name="T28" fmla="*/ 2 w 60"/>
                <a:gd name="T29" fmla="*/ 18 h 73"/>
                <a:gd name="T30" fmla="*/ 2 w 60"/>
                <a:gd name="T31" fmla="*/ 24 h 73"/>
                <a:gd name="T32" fmla="*/ 8 w 60"/>
                <a:gd name="T33" fmla="*/ 26 h 73"/>
                <a:gd name="T34" fmla="*/ 7 w 60"/>
                <a:gd name="T35" fmla="*/ 35 h 73"/>
                <a:gd name="T36" fmla="*/ 5 w 60"/>
                <a:gd name="T37" fmla="*/ 41 h 73"/>
                <a:gd name="T38" fmla="*/ 12 w 60"/>
                <a:gd name="T39" fmla="*/ 38 h 73"/>
                <a:gd name="T40" fmla="*/ 18 w 60"/>
                <a:gd name="T41" fmla="*/ 38 h 73"/>
                <a:gd name="T42" fmla="*/ 23 w 60"/>
                <a:gd name="T43" fmla="*/ 37 h 73"/>
                <a:gd name="T44" fmla="*/ 31 w 60"/>
                <a:gd name="T45" fmla="*/ 36 h 73"/>
                <a:gd name="T46" fmla="*/ 37 w 60"/>
                <a:gd name="T47" fmla="*/ 42 h 73"/>
                <a:gd name="T48" fmla="*/ 38 w 60"/>
                <a:gd name="T49" fmla="*/ 52 h 73"/>
                <a:gd name="T50" fmla="*/ 43 w 60"/>
                <a:gd name="T51" fmla="*/ 60 h 73"/>
                <a:gd name="T52" fmla="*/ 42 w 60"/>
                <a:gd name="T53" fmla="*/ 69 h 73"/>
                <a:gd name="T54" fmla="*/ 45 w 60"/>
                <a:gd name="T55" fmla="*/ 72 h 73"/>
                <a:gd name="T56" fmla="*/ 48 w 60"/>
                <a:gd name="T57" fmla="*/ 70 h 73"/>
                <a:gd name="T58" fmla="*/ 53 w 60"/>
                <a:gd name="T59" fmla="*/ 68 h 73"/>
                <a:gd name="T60" fmla="*/ 59 w 60"/>
                <a:gd name="T61" fmla="*/ 67 h 73"/>
                <a:gd name="T62" fmla="*/ 59 w 60"/>
                <a:gd name="T63" fmla="*/ 63 h 73"/>
                <a:gd name="T64" fmla="*/ 58 w 60"/>
                <a:gd name="T65" fmla="*/ 55 h 73"/>
                <a:gd name="T66" fmla="*/ 51 w 60"/>
                <a:gd name="T67" fmla="*/ 49 h 73"/>
                <a:gd name="T68" fmla="*/ 44 w 60"/>
                <a:gd name="T69" fmla="*/ 40 h 73"/>
                <a:gd name="T70" fmla="*/ 40 w 60"/>
                <a:gd name="T71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2" name="Freeform 66"/>
            <p:cNvSpPr>
              <a:spLocks/>
            </p:cNvSpPr>
            <p:nvPr/>
          </p:nvSpPr>
          <p:spPr bwMode="auto">
            <a:xfrm>
              <a:off x="6781714" y="3332864"/>
              <a:ext cx="147638" cy="279400"/>
            </a:xfrm>
            <a:custGeom>
              <a:avLst/>
              <a:gdLst>
                <a:gd name="T0" fmla="*/ 39 w 65"/>
                <a:gd name="T1" fmla="*/ 65 h 123"/>
                <a:gd name="T2" fmla="*/ 39 w 65"/>
                <a:gd name="T3" fmla="*/ 58 h 123"/>
                <a:gd name="T4" fmla="*/ 50 w 65"/>
                <a:gd name="T5" fmla="*/ 52 h 123"/>
                <a:gd name="T6" fmla="*/ 61 w 65"/>
                <a:gd name="T7" fmla="*/ 52 h 123"/>
                <a:gd name="T8" fmla="*/ 62 w 65"/>
                <a:gd name="T9" fmla="*/ 53 h 123"/>
                <a:gd name="T10" fmla="*/ 63 w 65"/>
                <a:gd name="T11" fmla="*/ 44 h 123"/>
                <a:gd name="T12" fmla="*/ 58 w 65"/>
                <a:gd name="T13" fmla="*/ 36 h 123"/>
                <a:gd name="T14" fmla="*/ 57 w 65"/>
                <a:gd name="T15" fmla="*/ 26 h 123"/>
                <a:gd name="T16" fmla="*/ 51 w 65"/>
                <a:gd name="T17" fmla="*/ 20 h 123"/>
                <a:gd name="T18" fmla="*/ 43 w 65"/>
                <a:gd name="T19" fmla="*/ 21 h 123"/>
                <a:gd name="T20" fmla="*/ 38 w 65"/>
                <a:gd name="T21" fmla="*/ 22 h 123"/>
                <a:gd name="T22" fmla="*/ 32 w 65"/>
                <a:gd name="T23" fmla="*/ 22 h 123"/>
                <a:gd name="T24" fmla="*/ 25 w 65"/>
                <a:gd name="T25" fmla="*/ 25 h 123"/>
                <a:gd name="T26" fmla="*/ 27 w 65"/>
                <a:gd name="T27" fmla="*/ 19 h 123"/>
                <a:gd name="T28" fmla="*/ 28 w 65"/>
                <a:gd name="T29" fmla="*/ 10 h 123"/>
                <a:gd name="T30" fmla="*/ 22 w 65"/>
                <a:gd name="T31" fmla="*/ 8 h 123"/>
                <a:gd name="T32" fmla="*/ 22 w 65"/>
                <a:gd name="T33" fmla="*/ 2 h 123"/>
                <a:gd name="T34" fmla="*/ 20 w 65"/>
                <a:gd name="T35" fmla="*/ 0 h 123"/>
                <a:gd name="T36" fmla="*/ 19 w 65"/>
                <a:gd name="T37" fmla="*/ 2 h 123"/>
                <a:gd name="T38" fmla="*/ 12 w 65"/>
                <a:gd name="T39" fmla="*/ 6 h 123"/>
                <a:gd name="T40" fmla="*/ 6 w 65"/>
                <a:gd name="T41" fmla="*/ 8 h 123"/>
                <a:gd name="T42" fmla="*/ 1 w 65"/>
                <a:gd name="T43" fmla="*/ 10 h 123"/>
                <a:gd name="T44" fmla="*/ 0 w 65"/>
                <a:gd name="T45" fmla="*/ 23 h 123"/>
                <a:gd name="T46" fmla="*/ 6 w 65"/>
                <a:gd name="T47" fmla="*/ 30 h 123"/>
                <a:gd name="T48" fmla="*/ 7 w 65"/>
                <a:gd name="T49" fmla="*/ 36 h 123"/>
                <a:gd name="T50" fmla="*/ 7 w 65"/>
                <a:gd name="T51" fmla="*/ 39 h 123"/>
                <a:gd name="T52" fmla="*/ 6 w 65"/>
                <a:gd name="T53" fmla="*/ 45 h 123"/>
                <a:gd name="T54" fmla="*/ 8 w 65"/>
                <a:gd name="T55" fmla="*/ 54 h 123"/>
                <a:gd name="T56" fmla="*/ 12 w 65"/>
                <a:gd name="T57" fmla="*/ 64 h 123"/>
                <a:gd name="T58" fmla="*/ 14 w 65"/>
                <a:gd name="T59" fmla="*/ 70 h 123"/>
                <a:gd name="T60" fmla="*/ 7 w 65"/>
                <a:gd name="T61" fmla="*/ 83 h 123"/>
                <a:gd name="T62" fmla="*/ 5 w 65"/>
                <a:gd name="T63" fmla="*/ 95 h 123"/>
                <a:gd name="T64" fmla="*/ 5 w 65"/>
                <a:gd name="T65" fmla="*/ 102 h 123"/>
                <a:gd name="T66" fmla="*/ 16 w 65"/>
                <a:gd name="T67" fmla="*/ 112 h 123"/>
                <a:gd name="T68" fmla="*/ 18 w 65"/>
                <a:gd name="T69" fmla="*/ 116 h 123"/>
                <a:gd name="T70" fmla="*/ 23 w 65"/>
                <a:gd name="T71" fmla="*/ 116 h 123"/>
                <a:gd name="T72" fmla="*/ 27 w 65"/>
                <a:gd name="T73" fmla="*/ 121 h 123"/>
                <a:gd name="T74" fmla="*/ 33 w 65"/>
                <a:gd name="T75" fmla="*/ 122 h 123"/>
                <a:gd name="T76" fmla="*/ 36 w 65"/>
                <a:gd name="T77" fmla="*/ 119 h 123"/>
                <a:gd name="T78" fmla="*/ 27 w 65"/>
                <a:gd name="T79" fmla="*/ 113 h 123"/>
                <a:gd name="T80" fmla="*/ 21 w 65"/>
                <a:gd name="T81" fmla="*/ 104 h 123"/>
                <a:gd name="T82" fmla="*/ 18 w 65"/>
                <a:gd name="T83" fmla="*/ 97 h 123"/>
                <a:gd name="T84" fmla="*/ 13 w 65"/>
                <a:gd name="T85" fmla="*/ 93 h 123"/>
                <a:gd name="T86" fmla="*/ 14 w 65"/>
                <a:gd name="T87" fmla="*/ 80 h 123"/>
                <a:gd name="T88" fmla="*/ 18 w 65"/>
                <a:gd name="T89" fmla="*/ 64 h 123"/>
                <a:gd name="T90" fmla="*/ 25 w 65"/>
                <a:gd name="T91" fmla="*/ 62 h 123"/>
                <a:gd name="T92" fmla="*/ 31 w 65"/>
                <a:gd name="T93" fmla="*/ 66 h 123"/>
                <a:gd name="T94" fmla="*/ 40 w 65"/>
                <a:gd name="T95" fmla="*/ 71 h 123"/>
                <a:gd name="T96" fmla="*/ 40 w 65"/>
                <a:gd name="T97" fmla="*/ 71 h 123"/>
                <a:gd name="T98" fmla="*/ 40 w 65"/>
                <a:gd name="T99" fmla="*/ 71 h 123"/>
                <a:gd name="T100" fmla="*/ 39 w 65"/>
                <a:gd name="T101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3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3" name="Freeform 67"/>
            <p:cNvSpPr>
              <a:spLocks/>
            </p:cNvSpPr>
            <p:nvPr/>
          </p:nvSpPr>
          <p:spPr bwMode="auto">
            <a:xfrm>
              <a:off x="5283114" y="2585151"/>
              <a:ext cx="176213" cy="144463"/>
            </a:xfrm>
            <a:custGeom>
              <a:avLst/>
              <a:gdLst>
                <a:gd name="T0" fmla="*/ 2 w 78"/>
                <a:gd name="T1" fmla="*/ 14 h 64"/>
                <a:gd name="T2" fmla="*/ 2 w 78"/>
                <a:gd name="T3" fmla="*/ 22 h 64"/>
                <a:gd name="T4" fmla="*/ 2 w 78"/>
                <a:gd name="T5" fmla="*/ 25 h 64"/>
                <a:gd name="T6" fmla="*/ 4 w 78"/>
                <a:gd name="T7" fmla="*/ 29 h 64"/>
                <a:gd name="T8" fmla="*/ 5 w 78"/>
                <a:gd name="T9" fmla="*/ 33 h 64"/>
                <a:gd name="T10" fmla="*/ 7 w 78"/>
                <a:gd name="T11" fmla="*/ 40 h 64"/>
                <a:gd name="T12" fmla="*/ 7 w 78"/>
                <a:gd name="T13" fmla="*/ 44 h 64"/>
                <a:gd name="T14" fmla="*/ 12 w 78"/>
                <a:gd name="T15" fmla="*/ 46 h 64"/>
                <a:gd name="T16" fmla="*/ 17 w 78"/>
                <a:gd name="T17" fmla="*/ 50 h 64"/>
                <a:gd name="T18" fmla="*/ 21 w 78"/>
                <a:gd name="T19" fmla="*/ 52 h 64"/>
                <a:gd name="T20" fmla="*/ 26 w 78"/>
                <a:gd name="T21" fmla="*/ 51 h 64"/>
                <a:gd name="T22" fmla="*/ 28 w 78"/>
                <a:gd name="T23" fmla="*/ 54 h 64"/>
                <a:gd name="T24" fmla="*/ 33 w 78"/>
                <a:gd name="T25" fmla="*/ 55 h 64"/>
                <a:gd name="T26" fmla="*/ 37 w 78"/>
                <a:gd name="T27" fmla="*/ 60 h 64"/>
                <a:gd name="T28" fmla="*/ 42 w 78"/>
                <a:gd name="T29" fmla="*/ 59 h 64"/>
                <a:gd name="T30" fmla="*/ 49 w 78"/>
                <a:gd name="T31" fmla="*/ 60 h 64"/>
                <a:gd name="T32" fmla="*/ 55 w 78"/>
                <a:gd name="T33" fmla="*/ 61 h 64"/>
                <a:gd name="T34" fmla="*/ 62 w 78"/>
                <a:gd name="T35" fmla="*/ 62 h 64"/>
                <a:gd name="T36" fmla="*/ 66 w 78"/>
                <a:gd name="T37" fmla="*/ 64 h 64"/>
                <a:gd name="T38" fmla="*/ 66 w 78"/>
                <a:gd name="T39" fmla="*/ 58 h 64"/>
                <a:gd name="T40" fmla="*/ 74 w 78"/>
                <a:gd name="T41" fmla="*/ 51 h 64"/>
                <a:gd name="T42" fmla="*/ 77 w 78"/>
                <a:gd name="T43" fmla="*/ 48 h 64"/>
                <a:gd name="T44" fmla="*/ 74 w 78"/>
                <a:gd name="T45" fmla="*/ 40 h 64"/>
                <a:gd name="T46" fmla="*/ 73 w 78"/>
                <a:gd name="T47" fmla="*/ 33 h 64"/>
                <a:gd name="T48" fmla="*/ 71 w 78"/>
                <a:gd name="T49" fmla="*/ 29 h 64"/>
                <a:gd name="T50" fmla="*/ 75 w 78"/>
                <a:gd name="T51" fmla="*/ 25 h 64"/>
                <a:gd name="T52" fmla="*/ 75 w 78"/>
                <a:gd name="T53" fmla="*/ 18 h 64"/>
                <a:gd name="T54" fmla="*/ 74 w 78"/>
                <a:gd name="T55" fmla="*/ 12 h 64"/>
                <a:gd name="T56" fmla="*/ 68 w 78"/>
                <a:gd name="T57" fmla="*/ 7 h 64"/>
                <a:gd name="T58" fmla="*/ 67 w 78"/>
                <a:gd name="T59" fmla="*/ 7 h 64"/>
                <a:gd name="T60" fmla="*/ 46 w 78"/>
                <a:gd name="T61" fmla="*/ 6 h 64"/>
                <a:gd name="T62" fmla="*/ 42 w 78"/>
                <a:gd name="T63" fmla="*/ 4 h 64"/>
                <a:gd name="T64" fmla="*/ 38 w 78"/>
                <a:gd name="T65" fmla="*/ 7 h 64"/>
                <a:gd name="T66" fmla="*/ 34 w 78"/>
                <a:gd name="T67" fmla="*/ 2 h 64"/>
                <a:gd name="T68" fmla="*/ 17 w 78"/>
                <a:gd name="T69" fmla="*/ 7 h 64"/>
                <a:gd name="T70" fmla="*/ 4 w 78"/>
                <a:gd name="T71" fmla="*/ 11 h 64"/>
                <a:gd name="T72" fmla="*/ 2 w 78"/>
                <a:gd name="T73" fmla="*/ 13 h 64"/>
                <a:gd name="T74" fmla="*/ 2 w 78"/>
                <a:gd name="T75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4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5310101" y="2818514"/>
              <a:ext cx="65088" cy="63500"/>
            </a:xfrm>
            <a:custGeom>
              <a:avLst/>
              <a:gdLst>
                <a:gd name="T0" fmla="*/ 21 w 29"/>
                <a:gd name="T1" fmla="*/ 25 h 28"/>
                <a:gd name="T2" fmla="*/ 27 w 29"/>
                <a:gd name="T3" fmla="*/ 16 h 28"/>
                <a:gd name="T4" fmla="*/ 28 w 29"/>
                <a:gd name="T5" fmla="*/ 6 h 28"/>
                <a:gd name="T6" fmla="*/ 21 w 29"/>
                <a:gd name="T7" fmla="*/ 2 h 28"/>
                <a:gd name="T8" fmla="*/ 9 w 29"/>
                <a:gd name="T9" fmla="*/ 1 h 28"/>
                <a:gd name="T10" fmla="*/ 4 w 29"/>
                <a:gd name="T11" fmla="*/ 2 h 28"/>
                <a:gd name="T12" fmla="*/ 0 w 29"/>
                <a:gd name="T13" fmla="*/ 4 h 28"/>
                <a:gd name="T14" fmla="*/ 4 w 29"/>
                <a:gd name="T15" fmla="*/ 10 h 28"/>
                <a:gd name="T16" fmla="*/ 10 w 29"/>
                <a:gd name="T17" fmla="*/ 18 h 28"/>
                <a:gd name="T18" fmla="*/ 17 w 29"/>
                <a:gd name="T19" fmla="*/ 25 h 28"/>
                <a:gd name="T20" fmla="*/ 21 w 29"/>
                <a:gd name="T21" fmla="*/ 28 h 28"/>
                <a:gd name="T22" fmla="*/ 21 w 29"/>
                <a:gd name="T2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5" name="Freeform 69"/>
            <p:cNvSpPr>
              <a:spLocks/>
            </p:cNvSpPr>
            <p:nvPr/>
          </p:nvSpPr>
          <p:spPr bwMode="auto">
            <a:xfrm>
              <a:off x="5275176" y="2788351"/>
              <a:ext cx="98425" cy="87313"/>
            </a:xfrm>
            <a:custGeom>
              <a:avLst/>
              <a:gdLst>
                <a:gd name="T0" fmla="*/ 25 w 43"/>
                <a:gd name="T1" fmla="*/ 31 h 38"/>
                <a:gd name="T2" fmla="*/ 19 w 43"/>
                <a:gd name="T3" fmla="*/ 23 h 38"/>
                <a:gd name="T4" fmla="*/ 15 w 43"/>
                <a:gd name="T5" fmla="*/ 17 h 38"/>
                <a:gd name="T6" fmla="*/ 19 w 43"/>
                <a:gd name="T7" fmla="*/ 15 h 38"/>
                <a:gd name="T8" fmla="*/ 24 w 43"/>
                <a:gd name="T9" fmla="*/ 14 h 38"/>
                <a:gd name="T10" fmla="*/ 36 w 43"/>
                <a:gd name="T11" fmla="*/ 15 h 38"/>
                <a:gd name="T12" fmla="*/ 43 w 43"/>
                <a:gd name="T13" fmla="*/ 19 h 38"/>
                <a:gd name="T14" fmla="*/ 43 w 43"/>
                <a:gd name="T15" fmla="*/ 17 h 38"/>
                <a:gd name="T16" fmla="*/ 40 w 43"/>
                <a:gd name="T17" fmla="*/ 11 h 38"/>
                <a:gd name="T18" fmla="*/ 38 w 43"/>
                <a:gd name="T19" fmla="*/ 6 h 38"/>
                <a:gd name="T20" fmla="*/ 36 w 43"/>
                <a:gd name="T21" fmla="*/ 7 h 38"/>
                <a:gd name="T22" fmla="*/ 27 w 43"/>
                <a:gd name="T23" fmla="*/ 5 h 38"/>
                <a:gd name="T24" fmla="*/ 21 w 43"/>
                <a:gd name="T25" fmla="*/ 0 h 38"/>
                <a:gd name="T26" fmla="*/ 16 w 43"/>
                <a:gd name="T27" fmla="*/ 4 h 38"/>
                <a:gd name="T28" fmla="*/ 14 w 43"/>
                <a:gd name="T29" fmla="*/ 8 h 38"/>
                <a:gd name="T30" fmla="*/ 11 w 43"/>
                <a:gd name="T31" fmla="*/ 11 h 38"/>
                <a:gd name="T32" fmla="*/ 6 w 43"/>
                <a:gd name="T33" fmla="*/ 11 h 38"/>
                <a:gd name="T34" fmla="*/ 0 w 43"/>
                <a:gd name="T35" fmla="*/ 12 h 38"/>
                <a:gd name="T36" fmla="*/ 2 w 43"/>
                <a:gd name="T37" fmla="*/ 15 h 38"/>
                <a:gd name="T38" fmla="*/ 8 w 43"/>
                <a:gd name="T39" fmla="*/ 18 h 38"/>
                <a:gd name="T40" fmla="*/ 15 w 43"/>
                <a:gd name="T41" fmla="*/ 29 h 38"/>
                <a:gd name="T42" fmla="*/ 22 w 43"/>
                <a:gd name="T43" fmla="*/ 33 h 38"/>
                <a:gd name="T44" fmla="*/ 28 w 43"/>
                <a:gd name="T45" fmla="*/ 36 h 38"/>
                <a:gd name="T46" fmla="*/ 32 w 43"/>
                <a:gd name="T47" fmla="*/ 38 h 38"/>
                <a:gd name="T48" fmla="*/ 25 w 43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auto">
            <a:xfrm>
              <a:off x="5370426" y="2878839"/>
              <a:ext cx="34925" cy="66675"/>
            </a:xfrm>
            <a:custGeom>
              <a:avLst/>
              <a:gdLst>
                <a:gd name="T0" fmla="*/ 10 w 15"/>
                <a:gd name="T1" fmla="*/ 25 h 29"/>
                <a:gd name="T2" fmla="*/ 12 w 15"/>
                <a:gd name="T3" fmla="*/ 22 h 29"/>
                <a:gd name="T4" fmla="*/ 14 w 15"/>
                <a:gd name="T5" fmla="*/ 17 h 29"/>
                <a:gd name="T6" fmla="*/ 15 w 15"/>
                <a:gd name="T7" fmla="*/ 17 h 29"/>
                <a:gd name="T8" fmla="*/ 10 w 15"/>
                <a:gd name="T9" fmla="*/ 12 h 29"/>
                <a:gd name="T10" fmla="*/ 11 w 15"/>
                <a:gd name="T11" fmla="*/ 4 h 29"/>
                <a:gd name="T12" fmla="*/ 4 w 15"/>
                <a:gd name="T13" fmla="*/ 0 h 29"/>
                <a:gd name="T14" fmla="*/ 0 w 15"/>
                <a:gd name="T15" fmla="*/ 5 h 29"/>
                <a:gd name="T16" fmla="*/ 2 w 15"/>
                <a:gd name="T17" fmla="*/ 10 h 29"/>
                <a:gd name="T18" fmla="*/ 2 w 15"/>
                <a:gd name="T19" fmla="*/ 22 h 29"/>
                <a:gd name="T20" fmla="*/ 7 w 15"/>
                <a:gd name="T21" fmla="*/ 29 h 29"/>
                <a:gd name="T22" fmla="*/ 10 w 15"/>
                <a:gd name="T2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9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7" name="Freeform 71"/>
            <p:cNvSpPr>
              <a:spLocks/>
            </p:cNvSpPr>
            <p:nvPr/>
          </p:nvSpPr>
          <p:spPr bwMode="auto">
            <a:xfrm>
              <a:off x="5200564" y="2732789"/>
              <a:ext cx="136525" cy="58738"/>
            </a:xfrm>
            <a:custGeom>
              <a:avLst/>
              <a:gdLst>
                <a:gd name="T0" fmla="*/ 51 w 60"/>
                <a:gd name="T1" fmla="*/ 2 h 26"/>
                <a:gd name="T2" fmla="*/ 43 w 60"/>
                <a:gd name="T3" fmla="*/ 0 h 26"/>
                <a:gd name="T4" fmla="*/ 42 w 60"/>
                <a:gd name="T5" fmla="*/ 3 h 26"/>
                <a:gd name="T6" fmla="*/ 35 w 60"/>
                <a:gd name="T7" fmla="*/ 4 h 26"/>
                <a:gd name="T8" fmla="*/ 31 w 60"/>
                <a:gd name="T9" fmla="*/ 7 h 26"/>
                <a:gd name="T10" fmla="*/ 27 w 60"/>
                <a:gd name="T11" fmla="*/ 12 h 26"/>
                <a:gd name="T12" fmla="*/ 24 w 60"/>
                <a:gd name="T13" fmla="*/ 14 h 26"/>
                <a:gd name="T14" fmla="*/ 16 w 60"/>
                <a:gd name="T15" fmla="*/ 16 h 26"/>
                <a:gd name="T16" fmla="*/ 11 w 60"/>
                <a:gd name="T17" fmla="*/ 16 h 26"/>
                <a:gd name="T18" fmla="*/ 7 w 60"/>
                <a:gd name="T19" fmla="*/ 17 h 26"/>
                <a:gd name="T20" fmla="*/ 2 w 60"/>
                <a:gd name="T21" fmla="*/ 15 h 26"/>
                <a:gd name="T22" fmla="*/ 1 w 60"/>
                <a:gd name="T23" fmla="*/ 20 h 26"/>
                <a:gd name="T24" fmla="*/ 5 w 60"/>
                <a:gd name="T25" fmla="*/ 22 h 26"/>
                <a:gd name="T26" fmla="*/ 10 w 60"/>
                <a:gd name="T27" fmla="*/ 23 h 26"/>
                <a:gd name="T28" fmla="*/ 15 w 60"/>
                <a:gd name="T29" fmla="*/ 21 h 26"/>
                <a:gd name="T30" fmla="*/ 22 w 60"/>
                <a:gd name="T31" fmla="*/ 20 h 26"/>
                <a:gd name="T32" fmla="*/ 23 w 60"/>
                <a:gd name="T33" fmla="*/ 24 h 26"/>
                <a:gd name="T34" fmla="*/ 30 w 60"/>
                <a:gd name="T35" fmla="*/ 25 h 26"/>
                <a:gd name="T36" fmla="*/ 39 w 60"/>
                <a:gd name="T37" fmla="*/ 26 h 26"/>
                <a:gd name="T38" fmla="*/ 46 w 60"/>
                <a:gd name="T39" fmla="*/ 24 h 26"/>
                <a:gd name="T40" fmla="*/ 52 w 60"/>
                <a:gd name="T41" fmla="*/ 22 h 26"/>
                <a:gd name="T42" fmla="*/ 52 w 60"/>
                <a:gd name="T43" fmla="*/ 22 h 26"/>
                <a:gd name="T44" fmla="*/ 53 w 60"/>
                <a:gd name="T45" fmla="*/ 20 h 26"/>
                <a:gd name="T46" fmla="*/ 54 w 60"/>
                <a:gd name="T47" fmla="*/ 17 h 26"/>
                <a:gd name="T48" fmla="*/ 55 w 60"/>
                <a:gd name="T49" fmla="*/ 14 h 26"/>
                <a:gd name="T50" fmla="*/ 59 w 60"/>
                <a:gd name="T51" fmla="*/ 12 h 26"/>
                <a:gd name="T52" fmla="*/ 60 w 60"/>
                <a:gd name="T53" fmla="*/ 9 h 26"/>
                <a:gd name="T54" fmla="*/ 57 w 60"/>
                <a:gd name="T55" fmla="*/ 3 h 26"/>
                <a:gd name="T56" fmla="*/ 51 w 60"/>
                <a:gd name="T5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26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8" name="Freeform 72"/>
            <p:cNvSpPr>
              <a:spLocks/>
            </p:cNvSpPr>
            <p:nvPr/>
          </p:nvSpPr>
          <p:spPr bwMode="auto">
            <a:xfrm>
              <a:off x="5318039" y="2739139"/>
              <a:ext cx="119063" cy="68263"/>
            </a:xfrm>
            <a:custGeom>
              <a:avLst/>
              <a:gdLst>
                <a:gd name="T0" fmla="*/ 50 w 52"/>
                <a:gd name="T1" fmla="*/ 6 h 30"/>
                <a:gd name="T2" fmla="*/ 48 w 52"/>
                <a:gd name="T3" fmla="*/ 4 h 30"/>
                <a:gd name="T4" fmla="*/ 43 w 52"/>
                <a:gd name="T5" fmla="*/ 3 h 30"/>
                <a:gd name="T6" fmla="*/ 36 w 52"/>
                <a:gd name="T7" fmla="*/ 0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6 h 30"/>
                <a:gd name="T16" fmla="*/ 7 w 52"/>
                <a:gd name="T17" fmla="*/ 9 h 30"/>
                <a:gd name="T18" fmla="*/ 3 w 52"/>
                <a:gd name="T19" fmla="*/ 11 h 30"/>
                <a:gd name="T20" fmla="*/ 2 w 52"/>
                <a:gd name="T21" fmla="*/ 14 h 30"/>
                <a:gd name="T22" fmla="*/ 1 w 52"/>
                <a:gd name="T23" fmla="*/ 17 h 30"/>
                <a:gd name="T24" fmla="*/ 0 w 52"/>
                <a:gd name="T25" fmla="*/ 19 h 30"/>
                <a:gd name="T26" fmla="*/ 2 w 52"/>
                <a:gd name="T27" fmla="*/ 22 h 30"/>
                <a:gd name="T28" fmla="*/ 2 w 52"/>
                <a:gd name="T29" fmla="*/ 22 h 30"/>
                <a:gd name="T30" fmla="*/ 8 w 52"/>
                <a:gd name="T31" fmla="*/ 27 h 30"/>
                <a:gd name="T32" fmla="*/ 17 w 52"/>
                <a:gd name="T33" fmla="*/ 29 h 30"/>
                <a:gd name="T34" fmla="*/ 28 w 52"/>
                <a:gd name="T35" fmla="*/ 26 h 30"/>
                <a:gd name="T36" fmla="*/ 31 w 52"/>
                <a:gd name="T37" fmla="*/ 27 h 30"/>
                <a:gd name="T38" fmla="*/ 33 w 52"/>
                <a:gd name="T39" fmla="*/ 27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8 h 30"/>
                <a:gd name="T46" fmla="*/ 50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9" name="Freeform 73"/>
            <p:cNvSpPr>
              <a:spLocks/>
            </p:cNvSpPr>
            <p:nvPr/>
          </p:nvSpPr>
          <p:spPr bwMode="auto">
            <a:xfrm>
              <a:off x="5248189" y="2681989"/>
              <a:ext cx="115888" cy="58738"/>
            </a:xfrm>
            <a:custGeom>
              <a:avLst/>
              <a:gdLst>
                <a:gd name="T0" fmla="*/ 48 w 51"/>
                <a:gd name="T1" fmla="*/ 12 h 26"/>
                <a:gd name="T2" fmla="*/ 43 w 51"/>
                <a:gd name="T3" fmla="*/ 11 h 26"/>
                <a:gd name="T4" fmla="*/ 41 w 51"/>
                <a:gd name="T5" fmla="*/ 8 h 26"/>
                <a:gd name="T6" fmla="*/ 36 w 51"/>
                <a:gd name="T7" fmla="*/ 9 h 26"/>
                <a:gd name="T8" fmla="*/ 32 w 51"/>
                <a:gd name="T9" fmla="*/ 7 h 26"/>
                <a:gd name="T10" fmla="*/ 27 w 51"/>
                <a:gd name="T11" fmla="*/ 3 h 26"/>
                <a:gd name="T12" fmla="*/ 22 w 51"/>
                <a:gd name="T13" fmla="*/ 1 h 26"/>
                <a:gd name="T14" fmla="*/ 22 w 51"/>
                <a:gd name="T15" fmla="*/ 1 h 26"/>
                <a:gd name="T16" fmla="*/ 17 w 51"/>
                <a:gd name="T17" fmla="*/ 2 h 26"/>
                <a:gd name="T18" fmla="*/ 11 w 51"/>
                <a:gd name="T19" fmla="*/ 5 h 26"/>
                <a:gd name="T20" fmla="*/ 2 w 51"/>
                <a:gd name="T21" fmla="*/ 8 h 26"/>
                <a:gd name="T22" fmla="*/ 3 w 51"/>
                <a:gd name="T23" fmla="*/ 12 h 26"/>
                <a:gd name="T24" fmla="*/ 6 w 51"/>
                <a:gd name="T25" fmla="*/ 19 h 26"/>
                <a:gd name="T26" fmla="*/ 14 w 51"/>
                <a:gd name="T27" fmla="*/ 25 h 26"/>
                <a:gd name="T28" fmla="*/ 14 w 51"/>
                <a:gd name="T29" fmla="*/ 26 h 26"/>
                <a:gd name="T30" fmla="*/ 21 w 51"/>
                <a:gd name="T31" fmla="*/ 25 h 26"/>
                <a:gd name="T32" fmla="*/ 22 w 51"/>
                <a:gd name="T33" fmla="*/ 22 h 26"/>
                <a:gd name="T34" fmla="*/ 30 w 51"/>
                <a:gd name="T35" fmla="*/ 24 h 26"/>
                <a:gd name="T36" fmla="*/ 36 w 51"/>
                <a:gd name="T37" fmla="*/ 25 h 26"/>
                <a:gd name="T38" fmla="*/ 36 w 51"/>
                <a:gd name="T39" fmla="*/ 26 h 26"/>
                <a:gd name="T40" fmla="*/ 39 w 51"/>
                <a:gd name="T41" fmla="*/ 24 h 26"/>
                <a:gd name="T42" fmla="*/ 46 w 51"/>
                <a:gd name="T43" fmla="*/ 20 h 26"/>
                <a:gd name="T44" fmla="*/ 51 w 51"/>
                <a:gd name="T45" fmla="*/ 16 h 26"/>
                <a:gd name="T46" fmla="*/ 48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0" name="Freeform 74"/>
            <p:cNvSpPr>
              <a:spLocks/>
            </p:cNvSpPr>
            <p:nvPr/>
          </p:nvSpPr>
          <p:spPr bwMode="auto">
            <a:xfrm>
              <a:off x="5330739" y="2718501"/>
              <a:ext cx="101600" cy="42863"/>
            </a:xfrm>
            <a:custGeom>
              <a:avLst/>
              <a:gdLst>
                <a:gd name="T0" fmla="*/ 34 w 45"/>
                <a:gd name="T1" fmla="*/ 2 h 19"/>
                <a:gd name="T2" fmla="*/ 28 w 45"/>
                <a:gd name="T3" fmla="*/ 1 h 19"/>
                <a:gd name="T4" fmla="*/ 21 w 45"/>
                <a:gd name="T5" fmla="*/ 0 h 19"/>
                <a:gd name="T6" fmla="*/ 16 w 45"/>
                <a:gd name="T7" fmla="*/ 1 h 19"/>
                <a:gd name="T8" fmla="*/ 15 w 45"/>
                <a:gd name="T9" fmla="*/ 0 h 19"/>
                <a:gd name="T10" fmla="*/ 10 w 45"/>
                <a:gd name="T11" fmla="*/ 4 h 19"/>
                <a:gd name="T12" fmla="*/ 3 w 45"/>
                <a:gd name="T13" fmla="*/ 8 h 19"/>
                <a:gd name="T14" fmla="*/ 0 w 45"/>
                <a:gd name="T15" fmla="*/ 10 h 19"/>
                <a:gd name="T16" fmla="*/ 4 w 45"/>
                <a:gd name="T17" fmla="*/ 17 h 19"/>
                <a:gd name="T18" fmla="*/ 15 w 45"/>
                <a:gd name="T19" fmla="*/ 17 h 19"/>
                <a:gd name="T20" fmla="*/ 24 w 45"/>
                <a:gd name="T21" fmla="*/ 14 h 19"/>
                <a:gd name="T22" fmla="*/ 31 w 45"/>
                <a:gd name="T23" fmla="*/ 9 h 19"/>
                <a:gd name="T24" fmla="*/ 38 w 45"/>
                <a:gd name="T25" fmla="*/ 12 h 19"/>
                <a:gd name="T26" fmla="*/ 43 w 45"/>
                <a:gd name="T27" fmla="*/ 13 h 19"/>
                <a:gd name="T28" fmla="*/ 42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1 w 45"/>
                <a:gd name="T35" fmla="*/ 3 h 19"/>
                <a:gd name="T36" fmla="*/ 34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1" name="Freeform 75"/>
            <p:cNvSpPr>
              <a:spLocks/>
            </p:cNvSpPr>
            <p:nvPr/>
          </p:nvSpPr>
          <p:spPr bwMode="auto">
            <a:xfrm>
              <a:off x="4848139" y="2888364"/>
              <a:ext cx="66675" cy="114300"/>
            </a:xfrm>
            <a:custGeom>
              <a:avLst/>
              <a:gdLst>
                <a:gd name="T0" fmla="*/ 22 w 30"/>
                <a:gd name="T1" fmla="*/ 41 h 50"/>
                <a:gd name="T2" fmla="*/ 20 w 30"/>
                <a:gd name="T3" fmla="*/ 37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5 h 50"/>
                <a:gd name="T10" fmla="*/ 23 w 30"/>
                <a:gd name="T11" fmla="*/ 19 h 50"/>
                <a:gd name="T12" fmla="*/ 23 w 30"/>
                <a:gd name="T13" fmla="*/ 12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2 h 50"/>
                <a:gd name="T26" fmla="*/ 8 w 30"/>
                <a:gd name="T27" fmla="*/ 3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50 h 50"/>
                <a:gd name="T38" fmla="*/ 20 w 30"/>
                <a:gd name="T39" fmla="*/ 48 h 50"/>
                <a:gd name="T40" fmla="*/ 19 w 30"/>
                <a:gd name="T41" fmla="*/ 46 h 50"/>
                <a:gd name="T42" fmla="*/ 22 w 30"/>
                <a:gd name="T43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2" name="Freeform 76"/>
            <p:cNvSpPr>
              <a:spLocks/>
            </p:cNvSpPr>
            <p:nvPr/>
          </p:nvSpPr>
          <p:spPr bwMode="auto">
            <a:xfrm>
              <a:off x="5084676" y="2623251"/>
              <a:ext cx="76200" cy="65088"/>
            </a:xfrm>
            <a:custGeom>
              <a:avLst/>
              <a:gdLst>
                <a:gd name="T0" fmla="*/ 10 w 33"/>
                <a:gd name="T1" fmla="*/ 22 h 29"/>
                <a:gd name="T2" fmla="*/ 16 w 33"/>
                <a:gd name="T3" fmla="*/ 23 h 29"/>
                <a:gd name="T4" fmla="*/ 21 w 33"/>
                <a:gd name="T5" fmla="*/ 27 h 29"/>
                <a:gd name="T6" fmla="*/ 23 w 33"/>
                <a:gd name="T7" fmla="*/ 29 h 29"/>
                <a:gd name="T8" fmla="*/ 24 w 33"/>
                <a:gd name="T9" fmla="*/ 23 h 29"/>
                <a:gd name="T10" fmla="*/ 25 w 33"/>
                <a:gd name="T11" fmla="*/ 19 h 29"/>
                <a:gd name="T12" fmla="*/ 29 w 33"/>
                <a:gd name="T13" fmla="*/ 17 h 29"/>
                <a:gd name="T14" fmla="*/ 31 w 33"/>
                <a:gd name="T15" fmla="*/ 14 h 29"/>
                <a:gd name="T16" fmla="*/ 28 w 33"/>
                <a:gd name="T17" fmla="*/ 10 h 29"/>
                <a:gd name="T18" fmla="*/ 32 w 33"/>
                <a:gd name="T19" fmla="*/ 6 h 29"/>
                <a:gd name="T20" fmla="*/ 32 w 33"/>
                <a:gd name="T21" fmla="*/ 0 h 29"/>
                <a:gd name="T22" fmla="*/ 30 w 33"/>
                <a:gd name="T23" fmla="*/ 1 h 29"/>
                <a:gd name="T24" fmla="*/ 22 w 33"/>
                <a:gd name="T25" fmla="*/ 2 h 29"/>
                <a:gd name="T26" fmla="*/ 18 w 33"/>
                <a:gd name="T27" fmla="*/ 7 h 29"/>
                <a:gd name="T28" fmla="*/ 15 w 33"/>
                <a:gd name="T29" fmla="*/ 7 h 29"/>
                <a:gd name="T30" fmla="*/ 11 w 33"/>
                <a:gd name="T31" fmla="*/ 9 h 29"/>
                <a:gd name="T32" fmla="*/ 7 w 33"/>
                <a:gd name="T33" fmla="*/ 16 h 29"/>
                <a:gd name="T34" fmla="*/ 1 w 33"/>
                <a:gd name="T35" fmla="*/ 23 h 29"/>
                <a:gd name="T36" fmla="*/ 0 w 33"/>
                <a:gd name="T37" fmla="*/ 24 h 29"/>
                <a:gd name="T38" fmla="*/ 3 w 33"/>
                <a:gd name="T39" fmla="*/ 25 h 29"/>
                <a:gd name="T40" fmla="*/ 10 w 33"/>
                <a:gd name="T4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9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3" name="Freeform 77"/>
            <p:cNvSpPr>
              <a:spLocks/>
            </p:cNvSpPr>
            <p:nvPr/>
          </p:nvSpPr>
          <p:spPr bwMode="auto">
            <a:xfrm>
              <a:off x="5132301" y="2704214"/>
              <a:ext cx="12700" cy="19050"/>
            </a:xfrm>
            <a:custGeom>
              <a:avLst/>
              <a:gdLst>
                <a:gd name="T0" fmla="*/ 3 w 5"/>
                <a:gd name="T1" fmla="*/ 0 h 8"/>
                <a:gd name="T2" fmla="*/ 0 w 5"/>
                <a:gd name="T3" fmla="*/ 7 h 8"/>
                <a:gd name="T4" fmla="*/ 5 w 5"/>
                <a:gd name="T5" fmla="*/ 8 h 8"/>
                <a:gd name="T6" fmla="*/ 3 w 5"/>
                <a:gd name="T7" fmla="*/ 1 h 8"/>
                <a:gd name="T8" fmla="*/ 3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4" name="Freeform 78"/>
            <p:cNvSpPr>
              <a:spLocks/>
            </p:cNvSpPr>
            <p:nvPr/>
          </p:nvSpPr>
          <p:spPr bwMode="auto">
            <a:xfrm>
              <a:off x="5071976" y="2670876"/>
              <a:ext cx="73025" cy="52388"/>
            </a:xfrm>
            <a:custGeom>
              <a:avLst/>
              <a:gdLst>
                <a:gd name="T0" fmla="*/ 1 w 32"/>
                <a:gd name="T1" fmla="*/ 6 h 23"/>
                <a:gd name="T2" fmla="*/ 4 w 32"/>
                <a:gd name="T3" fmla="*/ 9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1 w 32"/>
                <a:gd name="T13" fmla="*/ 20 h 23"/>
                <a:gd name="T14" fmla="*/ 26 w 32"/>
                <a:gd name="T15" fmla="*/ 22 h 23"/>
                <a:gd name="T16" fmla="*/ 27 w 32"/>
                <a:gd name="T17" fmla="*/ 22 h 23"/>
                <a:gd name="T18" fmla="*/ 30 w 32"/>
                <a:gd name="T19" fmla="*/ 15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7 w 32"/>
                <a:gd name="T27" fmla="*/ 6 h 23"/>
                <a:gd name="T28" fmla="*/ 22 w 32"/>
                <a:gd name="T29" fmla="*/ 2 h 23"/>
                <a:gd name="T30" fmla="*/ 16 w 32"/>
                <a:gd name="T31" fmla="*/ 1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5 h 23"/>
                <a:gd name="T38" fmla="*/ 1 w 32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5" name="Freeform 79"/>
            <p:cNvSpPr>
              <a:spLocks/>
            </p:cNvSpPr>
            <p:nvPr/>
          </p:nvSpPr>
          <p:spPr bwMode="auto">
            <a:xfrm>
              <a:off x="5394239" y="2745489"/>
              <a:ext cx="165100" cy="109538"/>
            </a:xfrm>
            <a:custGeom>
              <a:avLst/>
              <a:gdLst>
                <a:gd name="T0" fmla="*/ 65 w 73"/>
                <a:gd name="T1" fmla="*/ 32 h 48"/>
                <a:gd name="T2" fmla="*/ 62 w 73"/>
                <a:gd name="T3" fmla="*/ 30 h 48"/>
                <a:gd name="T4" fmla="*/ 62 w 73"/>
                <a:gd name="T5" fmla="*/ 30 h 48"/>
                <a:gd name="T6" fmla="*/ 61 w 73"/>
                <a:gd name="T7" fmla="*/ 21 h 48"/>
                <a:gd name="T8" fmla="*/ 56 w 73"/>
                <a:gd name="T9" fmla="*/ 10 h 48"/>
                <a:gd name="T10" fmla="*/ 51 w 73"/>
                <a:gd name="T11" fmla="*/ 0 h 48"/>
                <a:gd name="T12" fmla="*/ 47 w 73"/>
                <a:gd name="T13" fmla="*/ 2 h 48"/>
                <a:gd name="T14" fmla="*/ 42 w 73"/>
                <a:gd name="T15" fmla="*/ 5 h 48"/>
                <a:gd name="T16" fmla="*/ 38 w 73"/>
                <a:gd name="T17" fmla="*/ 5 h 48"/>
                <a:gd name="T18" fmla="*/ 35 w 73"/>
                <a:gd name="T19" fmla="*/ 6 h 48"/>
                <a:gd name="T20" fmla="*/ 30 w 73"/>
                <a:gd name="T21" fmla="*/ 5 h 48"/>
                <a:gd name="T22" fmla="*/ 22 w 73"/>
                <a:gd name="T23" fmla="*/ 3 h 48"/>
                <a:gd name="T24" fmla="*/ 19 w 73"/>
                <a:gd name="T25" fmla="*/ 4 h 48"/>
                <a:gd name="T26" fmla="*/ 18 w 73"/>
                <a:gd name="T27" fmla="*/ 5 h 48"/>
                <a:gd name="T28" fmla="*/ 13 w 73"/>
                <a:gd name="T29" fmla="*/ 9 h 48"/>
                <a:gd name="T30" fmla="*/ 5 w 73"/>
                <a:gd name="T31" fmla="*/ 21 h 48"/>
                <a:gd name="T32" fmla="*/ 0 w 73"/>
                <a:gd name="T33" fmla="*/ 25 h 48"/>
                <a:gd name="T34" fmla="*/ 3 w 73"/>
                <a:gd name="T35" fmla="*/ 29 h 48"/>
                <a:gd name="T36" fmla="*/ 6 w 73"/>
                <a:gd name="T37" fmla="*/ 32 h 48"/>
                <a:gd name="T38" fmla="*/ 7 w 73"/>
                <a:gd name="T39" fmla="*/ 37 h 48"/>
                <a:gd name="T40" fmla="*/ 16 w 73"/>
                <a:gd name="T41" fmla="*/ 40 h 48"/>
                <a:gd name="T42" fmla="*/ 16 w 73"/>
                <a:gd name="T43" fmla="*/ 43 h 48"/>
                <a:gd name="T44" fmla="*/ 21 w 73"/>
                <a:gd name="T45" fmla="*/ 46 h 48"/>
                <a:gd name="T46" fmla="*/ 29 w 73"/>
                <a:gd name="T47" fmla="*/ 47 h 48"/>
                <a:gd name="T48" fmla="*/ 38 w 73"/>
                <a:gd name="T49" fmla="*/ 47 h 48"/>
                <a:gd name="T50" fmla="*/ 44 w 73"/>
                <a:gd name="T51" fmla="*/ 45 h 48"/>
                <a:gd name="T52" fmla="*/ 53 w 73"/>
                <a:gd name="T53" fmla="*/ 43 h 48"/>
                <a:gd name="T54" fmla="*/ 60 w 73"/>
                <a:gd name="T55" fmla="*/ 45 h 48"/>
                <a:gd name="T56" fmla="*/ 64 w 73"/>
                <a:gd name="T57" fmla="*/ 48 h 48"/>
                <a:gd name="T58" fmla="*/ 64 w 73"/>
                <a:gd name="T59" fmla="*/ 43 h 48"/>
                <a:gd name="T60" fmla="*/ 68 w 73"/>
                <a:gd name="T61" fmla="*/ 37 h 48"/>
                <a:gd name="T62" fmla="*/ 73 w 73"/>
                <a:gd name="T63" fmla="*/ 33 h 48"/>
                <a:gd name="T64" fmla="*/ 73 w 73"/>
                <a:gd name="T65" fmla="*/ 32 h 48"/>
                <a:gd name="T66" fmla="*/ 70 w 73"/>
                <a:gd name="T67" fmla="*/ 30 h 48"/>
                <a:gd name="T68" fmla="*/ 65 w 73"/>
                <a:gd name="T6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8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6" name="Freeform 80"/>
            <p:cNvSpPr>
              <a:spLocks/>
            </p:cNvSpPr>
            <p:nvPr/>
          </p:nvSpPr>
          <p:spPr bwMode="auto">
            <a:xfrm>
              <a:off x="5508539" y="2743901"/>
              <a:ext cx="55563" cy="69850"/>
            </a:xfrm>
            <a:custGeom>
              <a:avLst/>
              <a:gdLst>
                <a:gd name="T0" fmla="*/ 18 w 24"/>
                <a:gd name="T1" fmla="*/ 8 h 31"/>
                <a:gd name="T2" fmla="*/ 12 w 24"/>
                <a:gd name="T3" fmla="*/ 4 h 31"/>
                <a:gd name="T4" fmla="*/ 5 w 24"/>
                <a:gd name="T5" fmla="*/ 0 h 31"/>
                <a:gd name="T6" fmla="*/ 0 w 24"/>
                <a:gd name="T7" fmla="*/ 1 h 31"/>
                <a:gd name="T8" fmla="*/ 5 w 24"/>
                <a:gd name="T9" fmla="*/ 11 h 31"/>
                <a:gd name="T10" fmla="*/ 10 w 24"/>
                <a:gd name="T11" fmla="*/ 22 h 31"/>
                <a:gd name="T12" fmla="*/ 11 w 24"/>
                <a:gd name="T13" fmla="*/ 31 h 31"/>
                <a:gd name="T14" fmla="*/ 16 w 24"/>
                <a:gd name="T15" fmla="*/ 24 h 31"/>
                <a:gd name="T16" fmla="*/ 19 w 24"/>
                <a:gd name="T17" fmla="*/ 20 h 31"/>
                <a:gd name="T18" fmla="*/ 24 w 24"/>
                <a:gd name="T19" fmla="*/ 21 h 31"/>
                <a:gd name="T20" fmla="*/ 23 w 24"/>
                <a:gd name="T21" fmla="*/ 16 h 31"/>
                <a:gd name="T22" fmla="*/ 18 w 24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7" name="Freeform 81"/>
            <p:cNvSpPr>
              <a:spLocks/>
            </p:cNvSpPr>
            <p:nvPr/>
          </p:nvSpPr>
          <p:spPr bwMode="auto">
            <a:xfrm>
              <a:off x="5425989" y="2843914"/>
              <a:ext cx="112713" cy="63500"/>
            </a:xfrm>
            <a:custGeom>
              <a:avLst/>
              <a:gdLst>
                <a:gd name="T0" fmla="*/ 39 w 50"/>
                <a:gd name="T1" fmla="*/ 0 h 28"/>
                <a:gd name="T2" fmla="*/ 30 w 50"/>
                <a:gd name="T3" fmla="*/ 2 h 28"/>
                <a:gd name="T4" fmla="*/ 24 w 50"/>
                <a:gd name="T5" fmla="*/ 4 h 28"/>
                <a:gd name="T6" fmla="*/ 15 w 50"/>
                <a:gd name="T7" fmla="*/ 4 h 28"/>
                <a:gd name="T8" fmla="*/ 7 w 50"/>
                <a:gd name="T9" fmla="*/ 3 h 28"/>
                <a:gd name="T10" fmla="*/ 2 w 50"/>
                <a:gd name="T11" fmla="*/ 0 h 28"/>
                <a:gd name="T12" fmla="*/ 2 w 50"/>
                <a:gd name="T13" fmla="*/ 1 h 28"/>
                <a:gd name="T14" fmla="*/ 2 w 50"/>
                <a:gd name="T15" fmla="*/ 7 h 28"/>
                <a:gd name="T16" fmla="*/ 4 w 50"/>
                <a:gd name="T17" fmla="*/ 12 h 28"/>
                <a:gd name="T18" fmla="*/ 1 w 50"/>
                <a:gd name="T19" fmla="*/ 15 h 28"/>
                <a:gd name="T20" fmla="*/ 1 w 50"/>
                <a:gd name="T21" fmla="*/ 19 h 28"/>
                <a:gd name="T22" fmla="*/ 6 w 50"/>
                <a:gd name="T23" fmla="*/ 24 h 28"/>
                <a:gd name="T24" fmla="*/ 7 w 50"/>
                <a:gd name="T25" fmla="*/ 26 h 28"/>
                <a:gd name="T26" fmla="*/ 18 w 50"/>
                <a:gd name="T27" fmla="*/ 26 h 28"/>
                <a:gd name="T28" fmla="*/ 27 w 50"/>
                <a:gd name="T29" fmla="*/ 28 h 28"/>
                <a:gd name="T30" fmla="*/ 30 w 50"/>
                <a:gd name="T31" fmla="*/ 26 h 28"/>
                <a:gd name="T32" fmla="*/ 34 w 50"/>
                <a:gd name="T33" fmla="*/ 24 h 28"/>
                <a:gd name="T34" fmla="*/ 34 w 50"/>
                <a:gd name="T35" fmla="*/ 22 h 28"/>
                <a:gd name="T36" fmla="*/ 42 w 50"/>
                <a:gd name="T37" fmla="*/ 22 h 28"/>
                <a:gd name="T38" fmla="*/ 45 w 50"/>
                <a:gd name="T39" fmla="*/ 21 h 28"/>
                <a:gd name="T40" fmla="*/ 44 w 50"/>
                <a:gd name="T41" fmla="*/ 19 h 28"/>
                <a:gd name="T42" fmla="*/ 42 w 50"/>
                <a:gd name="T43" fmla="*/ 13 h 28"/>
                <a:gd name="T44" fmla="*/ 49 w 50"/>
                <a:gd name="T45" fmla="*/ 6 h 28"/>
                <a:gd name="T46" fmla="*/ 50 w 50"/>
                <a:gd name="T47" fmla="*/ 5 h 28"/>
                <a:gd name="T48" fmla="*/ 46 w 50"/>
                <a:gd name="T49" fmla="*/ 2 h 28"/>
                <a:gd name="T50" fmla="*/ 39 w 5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28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9" name="Freeform 82"/>
            <p:cNvSpPr>
              <a:spLocks/>
            </p:cNvSpPr>
            <p:nvPr/>
          </p:nvSpPr>
          <p:spPr bwMode="auto">
            <a:xfrm>
              <a:off x="5391064" y="2882014"/>
              <a:ext cx="52388" cy="36513"/>
            </a:xfrm>
            <a:custGeom>
              <a:avLst/>
              <a:gdLst>
                <a:gd name="T0" fmla="*/ 6 w 23"/>
                <a:gd name="T1" fmla="*/ 16 h 16"/>
                <a:gd name="T2" fmla="*/ 6 w 23"/>
                <a:gd name="T3" fmla="*/ 16 h 16"/>
                <a:gd name="T4" fmla="*/ 6 w 23"/>
                <a:gd name="T5" fmla="*/ 16 h 16"/>
                <a:gd name="T6" fmla="*/ 6 w 23"/>
                <a:gd name="T7" fmla="*/ 16 h 16"/>
                <a:gd name="T8" fmla="*/ 6 w 23"/>
                <a:gd name="T9" fmla="*/ 16 h 16"/>
                <a:gd name="T10" fmla="*/ 7 w 23"/>
                <a:gd name="T11" fmla="*/ 16 h 16"/>
                <a:gd name="T12" fmla="*/ 9 w 23"/>
                <a:gd name="T13" fmla="*/ 16 h 16"/>
                <a:gd name="T14" fmla="*/ 9 w 23"/>
                <a:gd name="T15" fmla="*/ 16 h 16"/>
                <a:gd name="T16" fmla="*/ 10 w 23"/>
                <a:gd name="T17" fmla="*/ 16 h 16"/>
                <a:gd name="T18" fmla="*/ 10 w 23"/>
                <a:gd name="T19" fmla="*/ 16 h 16"/>
                <a:gd name="T20" fmla="*/ 11 w 23"/>
                <a:gd name="T21" fmla="*/ 15 h 16"/>
                <a:gd name="T22" fmla="*/ 15 w 23"/>
                <a:gd name="T23" fmla="*/ 13 h 16"/>
                <a:gd name="T24" fmla="*/ 22 w 23"/>
                <a:gd name="T25" fmla="*/ 10 h 16"/>
                <a:gd name="T26" fmla="*/ 22 w 23"/>
                <a:gd name="T27" fmla="*/ 9 h 16"/>
                <a:gd name="T28" fmla="*/ 21 w 23"/>
                <a:gd name="T29" fmla="*/ 7 h 16"/>
                <a:gd name="T30" fmla="*/ 16 w 23"/>
                <a:gd name="T31" fmla="*/ 2 h 16"/>
                <a:gd name="T32" fmla="*/ 16 w 23"/>
                <a:gd name="T33" fmla="*/ 1 h 16"/>
                <a:gd name="T34" fmla="*/ 16 w 23"/>
                <a:gd name="T35" fmla="*/ 1 h 16"/>
                <a:gd name="T36" fmla="*/ 16 w 23"/>
                <a:gd name="T37" fmla="*/ 0 h 16"/>
                <a:gd name="T38" fmla="*/ 2 w 23"/>
                <a:gd name="T39" fmla="*/ 3 h 16"/>
                <a:gd name="T40" fmla="*/ 2 w 23"/>
                <a:gd name="T41" fmla="*/ 3 h 16"/>
                <a:gd name="T42" fmla="*/ 1 w 23"/>
                <a:gd name="T43" fmla="*/ 11 h 16"/>
                <a:gd name="T44" fmla="*/ 6 w 23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0" name="Freeform 83"/>
            <p:cNvSpPr>
              <a:spLocks/>
            </p:cNvSpPr>
            <p:nvPr/>
          </p:nvSpPr>
          <p:spPr bwMode="auto">
            <a:xfrm>
              <a:off x="5425989" y="2648651"/>
              <a:ext cx="323850" cy="190500"/>
            </a:xfrm>
            <a:custGeom>
              <a:avLst/>
              <a:gdLst>
                <a:gd name="T0" fmla="*/ 134 w 143"/>
                <a:gd name="T1" fmla="*/ 48 h 84"/>
                <a:gd name="T2" fmla="*/ 142 w 143"/>
                <a:gd name="T3" fmla="*/ 43 h 84"/>
                <a:gd name="T4" fmla="*/ 143 w 143"/>
                <a:gd name="T5" fmla="*/ 38 h 84"/>
                <a:gd name="T6" fmla="*/ 143 w 143"/>
                <a:gd name="T7" fmla="*/ 33 h 84"/>
                <a:gd name="T8" fmla="*/ 132 w 143"/>
                <a:gd name="T9" fmla="*/ 28 h 84"/>
                <a:gd name="T10" fmla="*/ 121 w 143"/>
                <a:gd name="T11" fmla="*/ 23 h 84"/>
                <a:gd name="T12" fmla="*/ 113 w 143"/>
                <a:gd name="T13" fmla="*/ 23 h 84"/>
                <a:gd name="T14" fmla="*/ 106 w 143"/>
                <a:gd name="T15" fmla="*/ 20 h 84"/>
                <a:gd name="T16" fmla="*/ 96 w 143"/>
                <a:gd name="T17" fmla="*/ 12 h 84"/>
                <a:gd name="T18" fmla="*/ 94 w 143"/>
                <a:gd name="T19" fmla="*/ 2 h 84"/>
                <a:gd name="T20" fmla="*/ 82 w 143"/>
                <a:gd name="T21" fmla="*/ 1 h 84"/>
                <a:gd name="T22" fmla="*/ 76 w 143"/>
                <a:gd name="T23" fmla="*/ 2 h 84"/>
                <a:gd name="T24" fmla="*/ 66 w 143"/>
                <a:gd name="T25" fmla="*/ 9 h 84"/>
                <a:gd name="T26" fmla="*/ 57 w 143"/>
                <a:gd name="T27" fmla="*/ 11 h 84"/>
                <a:gd name="T28" fmla="*/ 46 w 143"/>
                <a:gd name="T29" fmla="*/ 9 h 84"/>
                <a:gd name="T30" fmla="*/ 34 w 143"/>
                <a:gd name="T31" fmla="*/ 7 h 84"/>
                <a:gd name="T32" fmla="*/ 15 w 143"/>
                <a:gd name="T33" fmla="*/ 8 h 84"/>
                <a:gd name="T34" fmla="*/ 11 w 143"/>
                <a:gd name="T35" fmla="*/ 12 h 84"/>
                <a:gd name="T36" fmla="*/ 11 w 143"/>
                <a:gd name="T37" fmla="*/ 23 h 84"/>
                <a:gd name="T38" fmla="*/ 3 w 143"/>
                <a:gd name="T39" fmla="*/ 36 h 84"/>
                <a:gd name="T40" fmla="*/ 3 w 143"/>
                <a:gd name="T41" fmla="*/ 46 h 84"/>
                <a:gd name="T42" fmla="*/ 8 w 143"/>
                <a:gd name="T43" fmla="*/ 46 h 84"/>
                <a:gd name="T44" fmla="*/ 21 w 143"/>
                <a:gd name="T45" fmla="*/ 49 h 84"/>
                <a:gd name="T46" fmla="*/ 28 w 143"/>
                <a:gd name="T47" fmla="*/ 48 h 84"/>
                <a:gd name="T48" fmla="*/ 42 w 143"/>
                <a:gd name="T49" fmla="*/ 42 h 84"/>
                <a:gd name="T50" fmla="*/ 55 w 143"/>
                <a:gd name="T51" fmla="*/ 50 h 84"/>
                <a:gd name="T52" fmla="*/ 61 w 143"/>
                <a:gd name="T53" fmla="*/ 63 h 84"/>
                <a:gd name="T54" fmla="*/ 53 w 143"/>
                <a:gd name="T55" fmla="*/ 66 h 84"/>
                <a:gd name="T56" fmla="*/ 51 w 143"/>
                <a:gd name="T57" fmla="*/ 75 h 84"/>
                <a:gd name="T58" fmla="*/ 59 w 143"/>
                <a:gd name="T59" fmla="*/ 75 h 84"/>
                <a:gd name="T60" fmla="*/ 69 w 143"/>
                <a:gd name="T61" fmla="*/ 61 h 84"/>
                <a:gd name="T62" fmla="*/ 79 w 143"/>
                <a:gd name="T63" fmla="*/ 65 h 84"/>
                <a:gd name="T64" fmla="*/ 81 w 143"/>
                <a:gd name="T65" fmla="*/ 73 h 84"/>
                <a:gd name="T66" fmla="*/ 90 w 143"/>
                <a:gd name="T67" fmla="*/ 83 h 84"/>
                <a:gd name="T68" fmla="*/ 104 w 143"/>
                <a:gd name="T69" fmla="*/ 78 h 84"/>
                <a:gd name="T70" fmla="*/ 107 w 143"/>
                <a:gd name="T71" fmla="*/ 74 h 84"/>
                <a:gd name="T72" fmla="*/ 110 w 143"/>
                <a:gd name="T73" fmla="*/ 61 h 84"/>
                <a:gd name="T74" fmla="*/ 127 w 143"/>
                <a:gd name="T75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4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1" name="Freeform 84"/>
            <p:cNvSpPr>
              <a:spLocks/>
            </p:cNvSpPr>
            <p:nvPr/>
          </p:nvSpPr>
          <p:spPr bwMode="auto">
            <a:xfrm>
              <a:off x="5443451" y="2553401"/>
              <a:ext cx="169863" cy="123825"/>
            </a:xfrm>
            <a:custGeom>
              <a:avLst/>
              <a:gdLst>
                <a:gd name="T0" fmla="*/ 71 w 75"/>
                <a:gd name="T1" fmla="*/ 27 h 55"/>
                <a:gd name="T2" fmla="*/ 66 w 75"/>
                <a:gd name="T3" fmla="*/ 22 h 55"/>
                <a:gd name="T4" fmla="*/ 62 w 75"/>
                <a:gd name="T5" fmla="*/ 17 h 55"/>
                <a:gd name="T6" fmla="*/ 61 w 75"/>
                <a:gd name="T7" fmla="*/ 11 h 55"/>
                <a:gd name="T8" fmla="*/ 61 w 75"/>
                <a:gd name="T9" fmla="*/ 6 h 55"/>
                <a:gd name="T10" fmla="*/ 53 w 75"/>
                <a:gd name="T11" fmla="*/ 4 h 55"/>
                <a:gd name="T12" fmla="*/ 49 w 75"/>
                <a:gd name="T13" fmla="*/ 4 h 55"/>
                <a:gd name="T14" fmla="*/ 45 w 75"/>
                <a:gd name="T15" fmla="*/ 2 h 55"/>
                <a:gd name="T16" fmla="*/ 40 w 75"/>
                <a:gd name="T17" fmla="*/ 1 h 55"/>
                <a:gd name="T18" fmla="*/ 40 w 75"/>
                <a:gd name="T19" fmla="*/ 0 h 55"/>
                <a:gd name="T20" fmla="*/ 38 w 75"/>
                <a:gd name="T21" fmla="*/ 1 h 55"/>
                <a:gd name="T22" fmla="*/ 34 w 75"/>
                <a:gd name="T23" fmla="*/ 4 h 55"/>
                <a:gd name="T24" fmla="*/ 29 w 75"/>
                <a:gd name="T25" fmla="*/ 5 h 55"/>
                <a:gd name="T26" fmla="*/ 27 w 75"/>
                <a:gd name="T27" fmla="*/ 9 h 55"/>
                <a:gd name="T28" fmla="*/ 26 w 75"/>
                <a:gd name="T29" fmla="*/ 12 h 55"/>
                <a:gd name="T30" fmla="*/ 23 w 75"/>
                <a:gd name="T31" fmla="*/ 14 h 55"/>
                <a:gd name="T32" fmla="*/ 19 w 75"/>
                <a:gd name="T33" fmla="*/ 18 h 55"/>
                <a:gd name="T34" fmla="*/ 18 w 75"/>
                <a:gd name="T35" fmla="*/ 22 h 55"/>
                <a:gd name="T36" fmla="*/ 13 w 75"/>
                <a:gd name="T37" fmla="*/ 23 h 55"/>
                <a:gd name="T38" fmla="*/ 9 w 75"/>
                <a:gd name="T39" fmla="*/ 25 h 55"/>
                <a:gd name="T40" fmla="*/ 3 w 75"/>
                <a:gd name="T41" fmla="*/ 25 h 55"/>
                <a:gd name="T42" fmla="*/ 3 w 75"/>
                <a:gd name="T43" fmla="*/ 26 h 55"/>
                <a:gd name="T44" fmla="*/ 4 w 75"/>
                <a:gd name="T45" fmla="*/ 32 h 55"/>
                <a:gd name="T46" fmla="*/ 4 w 75"/>
                <a:gd name="T47" fmla="*/ 39 h 55"/>
                <a:gd name="T48" fmla="*/ 0 w 75"/>
                <a:gd name="T49" fmla="*/ 43 h 55"/>
                <a:gd name="T50" fmla="*/ 2 w 75"/>
                <a:gd name="T51" fmla="*/ 47 h 55"/>
                <a:gd name="T52" fmla="*/ 2 w 75"/>
                <a:gd name="T53" fmla="*/ 51 h 55"/>
                <a:gd name="T54" fmla="*/ 7 w 75"/>
                <a:gd name="T55" fmla="*/ 50 h 55"/>
                <a:gd name="T56" fmla="*/ 12 w 75"/>
                <a:gd name="T57" fmla="*/ 47 h 55"/>
                <a:gd name="T58" fmla="*/ 26 w 75"/>
                <a:gd name="T59" fmla="*/ 49 h 55"/>
                <a:gd name="T60" fmla="*/ 33 w 75"/>
                <a:gd name="T61" fmla="*/ 50 h 55"/>
                <a:gd name="T62" fmla="*/ 38 w 75"/>
                <a:gd name="T63" fmla="*/ 51 h 55"/>
                <a:gd name="T64" fmla="*/ 44 w 75"/>
                <a:gd name="T65" fmla="*/ 51 h 55"/>
                <a:gd name="T66" fmla="*/ 49 w 75"/>
                <a:gd name="T67" fmla="*/ 53 h 55"/>
                <a:gd name="T68" fmla="*/ 56 w 75"/>
                <a:gd name="T69" fmla="*/ 53 h 55"/>
                <a:gd name="T70" fmla="*/ 58 w 75"/>
                <a:gd name="T71" fmla="*/ 51 h 55"/>
                <a:gd name="T72" fmla="*/ 63 w 75"/>
                <a:gd name="T73" fmla="*/ 45 h 55"/>
                <a:gd name="T74" fmla="*/ 68 w 75"/>
                <a:gd name="T75" fmla="*/ 44 h 55"/>
                <a:gd name="T76" fmla="*/ 66 w 75"/>
                <a:gd name="T77" fmla="*/ 41 h 55"/>
                <a:gd name="T78" fmla="*/ 65 w 75"/>
                <a:gd name="T79" fmla="*/ 34 h 55"/>
                <a:gd name="T80" fmla="*/ 71 w 75"/>
                <a:gd name="T81" fmla="*/ 34 h 55"/>
                <a:gd name="T82" fmla="*/ 75 w 75"/>
                <a:gd name="T83" fmla="*/ 31 h 55"/>
                <a:gd name="T84" fmla="*/ 71 w 75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5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2" name="Freeform 85"/>
            <p:cNvSpPr>
              <a:spLocks/>
            </p:cNvSpPr>
            <p:nvPr/>
          </p:nvSpPr>
          <p:spPr bwMode="auto">
            <a:xfrm>
              <a:off x="5400589" y="2502601"/>
              <a:ext cx="133350" cy="63500"/>
            </a:xfrm>
            <a:custGeom>
              <a:avLst/>
              <a:gdLst>
                <a:gd name="T0" fmla="*/ 20 w 59"/>
                <a:gd name="T1" fmla="*/ 20 h 28"/>
                <a:gd name="T2" fmla="*/ 30 w 59"/>
                <a:gd name="T3" fmla="*/ 20 h 28"/>
                <a:gd name="T4" fmla="*/ 35 w 59"/>
                <a:gd name="T5" fmla="*/ 22 h 28"/>
                <a:gd name="T6" fmla="*/ 42 w 59"/>
                <a:gd name="T7" fmla="*/ 26 h 28"/>
                <a:gd name="T8" fmla="*/ 46 w 59"/>
                <a:gd name="T9" fmla="*/ 28 h 28"/>
                <a:gd name="T10" fmla="*/ 48 w 59"/>
                <a:gd name="T11" fmla="*/ 27 h 28"/>
                <a:gd name="T12" fmla="*/ 53 w 59"/>
                <a:gd name="T13" fmla="*/ 26 h 28"/>
                <a:gd name="T14" fmla="*/ 57 w 59"/>
                <a:gd name="T15" fmla="*/ 23 h 28"/>
                <a:gd name="T16" fmla="*/ 59 w 59"/>
                <a:gd name="T17" fmla="*/ 22 h 28"/>
                <a:gd name="T18" fmla="*/ 57 w 59"/>
                <a:gd name="T19" fmla="*/ 17 h 28"/>
                <a:gd name="T20" fmla="*/ 55 w 59"/>
                <a:gd name="T21" fmla="*/ 12 h 28"/>
                <a:gd name="T22" fmla="*/ 54 w 59"/>
                <a:gd name="T23" fmla="*/ 8 h 28"/>
                <a:gd name="T24" fmla="*/ 53 w 59"/>
                <a:gd name="T25" fmla="*/ 6 h 28"/>
                <a:gd name="T26" fmla="*/ 45 w 59"/>
                <a:gd name="T27" fmla="*/ 5 h 28"/>
                <a:gd name="T28" fmla="*/ 37 w 59"/>
                <a:gd name="T29" fmla="*/ 1 h 28"/>
                <a:gd name="T30" fmla="*/ 28 w 59"/>
                <a:gd name="T31" fmla="*/ 1 h 28"/>
                <a:gd name="T32" fmla="*/ 27 w 59"/>
                <a:gd name="T33" fmla="*/ 9 h 28"/>
                <a:gd name="T34" fmla="*/ 21 w 59"/>
                <a:gd name="T35" fmla="*/ 12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2 h 28"/>
                <a:gd name="T46" fmla="*/ 8 w 59"/>
                <a:gd name="T47" fmla="*/ 20 h 28"/>
                <a:gd name="T48" fmla="*/ 20 w 59"/>
                <a:gd name="T4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3" name="Freeform 86"/>
            <p:cNvSpPr>
              <a:spLocks/>
            </p:cNvSpPr>
            <p:nvPr/>
          </p:nvSpPr>
          <p:spPr bwMode="auto">
            <a:xfrm>
              <a:off x="5400589" y="2543876"/>
              <a:ext cx="103188" cy="68263"/>
            </a:xfrm>
            <a:custGeom>
              <a:avLst/>
              <a:gdLst>
                <a:gd name="T0" fmla="*/ 6 w 46"/>
                <a:gd name="T1" fmla="*/ 15 h 30"/>
                <a:gd name="T2" fmla="*/ 11 w 46"/>
                <a:gd name="T3" fmla="*/ 17 h 30"/>
                <a:gd name="T4" fmla="*/ 16 w 46"/>
                <a:gd name="T5" fmla="*/ 19 h 30"/>
                <a:gd name="T6" fmla="*/ 16 w 46"/>
                <a:gd name="T7" fmla="*/ 25 h 30"/>
                <a:gd name="T8" fmla="*/ 22 w 46"/>
                <a:gd name="T9" fmla="*/ 29 h 30"/>
                <a:gd name="T10" fmla="*/ 28 w 46"/>
                <a:gd name="T11" fmla="*/ 29 h 30"/>
                <a:gd name="T12" fmla="*/ 32 w 46"/>
                <a:gd name="T13" fmla="*/ 27 h 30"/>
                <a:gd name="T14" fmla="*/ 37 w 46"/>
                <a:gd name="T15" fmla="*/ 26 h 30"/>
                <a:gd name="T16" fmla="*/ 38 w 46"/>
                <a:gd name="T17" fmla="*/ 22 h 30"/>
                <a:gd name="T18" fmla="*/ 42 w 46"/>
                <a:gd name="T19" fmla="*/ 18 h 30"/>
                <a:gd name="T20" fmla="*/ 45 w 46"/>
                <a:gd name="T21" fmla="*/ 16 h 30"/>
                <a:gd name="T22" fmla="*/ 46 w 46"/>
                <a:gd name="T23" fmla="*/ 13 h 30"/>
                <a:gd name="T24" fmla="*/ 46 w 46"/>
                <a:gd name="T25" fmla="*/ 10 h 30"/>
                <a:gd name="T26" fmla="*/ 42 w 46"/>
                <a:gd name="T27" fmla="*/ 8 h 30"/>
                <a:gd name="T28" fmla="*/ 35 w 46"/>
                <a:gd name="T29" fmla="*/ 4 h 30"/>
                <a:gd name="T30" fmla="*/ 30 w 46"/>
                <a:gd name="T31" fmla="*/ 2 h 30"/>
                <a:gd name="T32" fmla="*/ 20 w 46"/>
                <a:gd name="T33" fmla="*/ 2 h 30"/>
                <a:gd name="T34" fmla="*/ 8 w 46"/>
                <a:gd name="T35" fmla="*/ 2 h 30"/>
                <a:gd name="T36" fmla="*/ 2 w 46"/>
                <a:gd name="T37" fmla="*/ 4 h 30"/>
                <a:gd name="T38" fmla="*/ 1 w 46"/>
                <a:gd name="T39" fmla="*/ 12 h 30"/>
                <a:gd name="T40" fmla="*/ 1 w 46"/>
                <a:gd name="T41" fmla="*/ 14 h 30"/>
                <a:gd name="T42" fmla="*/ 6 w 46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4" name="Freeform 87"/>
            <p:cNvSpPr>
              <a:spLocks/>
            </p:cNvSpPr>
            <p:nvPr/>
          </p:nvSpPr>
          <p:spPr bwMode="auto">
            <a:xfrm>
              <a:off x="5140239" y="2764539"/>
              <a:ext cx="80963" cy="44450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2 h 20"/>
                <a:gd name="T6" fmla="*/ 23 w 36"/>
                <a:gd name="T7" fmla="*/ 0 h 20"/>
                <a:gd name="T8" fmla="*/ 18 w 36"/>
                <a:gd name="T9" fmla="*/ 0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5 h 20"/>
                <a:gd name="T16" fmla="*/ 1 w 36"/>
                <a:gd name="T17" fmla="*/ 12 h 20"/>
                <a:gd name="T18" fmla="*/ 2 w 36"/>
                <a:gd name="T19" fmla="*/ 14 h 20"/>
                <a:gd name="T20" fmla="*/ 5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8 h 20"/>
                <a:gd name="T28" fmla="*/ 18 w 36"/>
                <a:gd name="T29" fmla="*/ 13 h 20"/>
                <a:gd name="T30" fmla="*/ 22 w 36"/>
                <a:gd name="T31" fmla="*/ 18 h 20"/>
                <a:gd name="T32" fmla="*/ 24 w 36"/>
                <a:gd name="T33" fmla="*/ 15 h 20"/>
                <a:gd name="T34" fmla="*/ 27 w 36"/>
                <a:gd name="T35" fmla="*/ 14 h 20"/>
                <a:gd name="T36" fmla="*/ 31 w 36"/>
                <a:gd name="T37" fmla="*/ 13 h 20"/>
                <a:gd name="T38" fmla="*/ 33 w 36"/>
                <a:gd name="T39" fmla="*/ 12 h 20"/>
                <a:gd name="T40" fmla="*/ 35 w 36"/>
                <a:gd name="T41" fmla="*/ 10 h 20"/>
                <a:gd name="T42" fmla="*/ 36 w 36"/>
                <a:gd name="T43" fmla="*/ 8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5" name="Freeform 88"/>
            <p:cNvSpPr>
              <a:spLocks/>
            </p:cNvSpPr>
            <p:nvPr/>
          </p:nvSpPr>
          <p:spPr bwMode="auto">
            <a:xfrm>
              <a:off x="5137064" y="2589914"/>
              <a:ext cx="163513" cy="182563"/>
            </a:xfrm>
            <a:custGeom>
              <a:avLst/>
              <a:gdLst>
                <a:gd name="T0" fmla="*/ 9 w 72"/>
                <a:gd name="T1" fmla="*/ 21 h 81"/>
                <a:gd name="T2" fmla="*/ 5 w 72"/>
                <a:gd name="T3" fmla="*/ 25 h 81"/>
                <a:gd name="T4" fmla="*/ 8 w 72"/>
                <a:gd name="T5" fmla="*/ 29 h 81"/>
                <a:gd name="T6" fmla="*/ 6 w 72"/>
                <a:gd name="T7" fmla="*/ 32 h 81"/>
                <a:gd name="T8" fmla="*/ 2 w 72"/>
                <a:gd name="T9" fmla="*/ 34 h 81"/>
                <a:gd name="T10" fmla="*/ 1 w 72"/>
                <a:gd name="T11" fmla="*/ 38 h 81"/>
                <a:gd name="T12" fmla="*/ 0 w 72"/>
                <a:gd name="T13" fmla="*/ 44 h 81"/>
                <a:gd name="T14" fmla="*/ 2 w 72"/>
                <a:gd name="T15" fmla="*/ 49 h 81"/>
                <a:gd name="T16" fmla="*/ 1 w 72"/>
                <a:gd name="T17" fmla="*/ 52 h 81"/>
                <a:gd name="T18" fmla="*/ 3 w 72"/>
                <a:gd name="T19" fmla="*/ 59 h 81"/>
                <a:gd name="T20" fmla="*/ 5 w 72"/>
                <a:gd name="T21" fmla="*/ 60 h 81"/>
                <a:gd name="T22" fmla="*/ 10 w 72"/>
                <a:gd name="T23" fmla="*/ 62 h 81"/>
                <a:gd name="T24" fmla="*/ 14 w 72"/>
                <a:gd name="T25" fmla="*/ 64 h 81"/>
                <a:gd name="T26" fmla="*/ 16 w 72"/>
                <a:gd name="T27" fmla="*/ 66 h 81"/>
                <a:gd name="T28" fmla="*/ 13 w 72"/>
                <a:gd name="T29" fmla="*/ 73 h 81"/>
                <a:gd name="T30" fmla="*/ 12 w 72"/>
                <a:gd name="T31" fmla="*/ 78 h 81"/>
                <a:gd name="T32" fmla="*/ 19 w 72"/>
                <a:gd name="T33" fmla="*/ 77 h 81"/>
                <a:gd name="T34" fmla="*/ 24 w 72"/>
                <a:gd name="T35" fmla="*/ 77 h 81"/>
                <a:gd name="T36" fmla="*/ 29 w 72"/>
                <a:gd name="T37" fmla="*/ 79 h 81"/>
                <a:gd name="T38" fmla="*/ 30 w 72"/>
                <a:gd name="T39" fmla="*/ 78 h 81"/>
                <a:gd name="T40" fmla="*/ 35 w 72"/>
                <a:gd name="T41" fmla="*/ 80 h 81"/>
                <a:gd name="T42" fmla="*/ 39 w 72"/>
                <a:gd name="T43" fmla="*/ 79 h 81"/>
                <a:gd name="T44" fmla="*/ 44 w 72"/>
                <a:gd name="T45" fmla="*/ 79 h 81"/>
                <a:gd name="T46" fmla="*/ 52 w 72"/>
                <a:gd name="T47" fmla="*/ 77 h 81"/>
                <a:gd name="T48" fmla="*/ 55 w 72"/>
                <a:gd name="T49" fmla="*/ 75 h 81"/>
                <a:gd name="T50" fmla="*/ 59 w 72"/>
                <a:gd name="T51" fmla="*/ 70 h 81"/>
                <a:gd name="T52" fmla="*/ 63 w 72"/>
                <a:gd name="T53" fmla="*/ 66 h 81"/>
                <a:gd name="T54" fmla="*/ 55 w 72"/>
                <a:gd name="T55" fmla="*/ 60 h 81"/>
                <a:gd name="T56" fmla="*/ 52 w 72"/>
                <a:gd name="T57" fmla="*/ 53 h 81"/>
                <a:gd name="T58" fmla="*/ 51 w 72"/>
                <a:gd name="T59" fmla="*/ 49 h 81"/>
                <a:gd name="T60" fmla="*/ 60 w 72"/>
                <a:gd name="T61" fmla="*/ 46 h 81"/>
                <a:gd name="T62" fmla="*/ 66 w 72"/>
                <a:gd name="T63" fmla="*/ 43 h 81"/>
                <a:gd name="T64" fmla="*/ 71 w 72"/>
                <a:gd name="T65" fmla="*/ 42 h 81"/>
                <a:gd name="T66" fmla="*/ 71 w 72"/>
                <a:gd name="T67" fmla="*/ 38 h 81"/>
                <a:gd name="T68" fmla="*/ 69 w 72"/>
                <a:gd name="T69" fmla="*/ 31 h 81"/>
                <a:gd name="T70" fmla="*/ 68 w 72"/>
                <a:gd name="T71" fmla="*/ 27 h 81"/>
                <a:gd name="T72" fmla="*/ 66 w 72"/>
                <a:gd name="T73" fmla="*/ 23 h 81"/>
                <a:gd name="T74" fmla="*/ 66 w 72"/>
                <a:gd name="T75" fmla="*/ 20 h 81"/>
                <a:gd name="T76" fmla="*/ 66 w 72"/>
                <a:gd name="T77" fmla="*/ 12 h 81"/>
                <a:gd name="T78" fmla="*/ 66 w 72"/>
                <a:gd name="T79" fmla="*/ 11 h 81"/>
                <a:gd name="T80" fmla="*/ 65 w 72"/>
                <a:gd name="T81" fmla="*/ 10 h 81"/>
                <a:gd name="T82" fmla="*/ 60 w 72"/>
                <a:gd name="T83" fmla="*/ 7 h 81"/>
                <a:gd name="T84" fmla="*/ 61 w 72"/>
                <a:gd name="T85" fmla="*/ 2 h 81"/>
                <a:gd name="T86" fmla="*/ 54 w 72"/>
                <a:gd name="T87" fmla="*/ 4 h 81"/>
                <a:gd name="T88" fmla="*/ 45 w 72"/>
                <a:gd name="T89" fmla="*/ 10 h 81"/>
                <a:gd name="T90" fmla="*/ 41 w 72"/>
                <a:gd name="T91" fmla="*/ 7 h 81"/>
                <a:gd name="T92" fmla="*/ 38 w 72"/>
                <a:gd name="T93" fmla="*/ 5 h 81"/>
                <a:gd name="T94" fmla="*/ 32 w 72"/>
                <a:gd name="T95" fmla="*/ 2 h 81"/>
                <a:gd name="T96" fmla="*/ 31 w 72"/>
                <a:gd name="T97" fmla="*/ 0 h 81"/>
                <a:gd name="T98" fmla="*/ 28 w 72"/>
                <a:gd name="T99" fmla="*/ 0 h 81"/>
                <a:gd name="T100" fmla="*/ 21 w 72"/>
                <a:gd name="T101" fmla="*/ 0 h 81"/>
                <a:gd name="T102" fmla="*/ 22 w 72"/>
                <a:gd name="T103" fmla="*/ 4 h 81"/>
                <a:gd name="T104" fmla="*/ 25 w 72"/>
                <a:gd name="T105" fmla="*/ 10 h 81"/>
                <a:gd name="T106" fmla="*/ 21 w 72"/>
                <a:gd name="T107" fmla="*/ 14 h 81"/>
                <a:gd name="T108" fmla="*/ 15 w 72"/>
                <a:gd name="T109" fmla="*/ 13 h 81"/>
                <a:gd name="T110" fmla="*/ 9 w 72"/>
                <a:gd name="T111" fmla="*/ 14 h 81"/>
                <a:gd name="T112" fmla="*/ 9 w 72"/>
                <a:gd name="T113" fmla="*/ 15 h 81"/>
                <a:gd name="T114" fmla="*/ 9 w 72"/>
                <a:gd name="T1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1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6" name="Freeform 89"/>
            <p:cNvSpPr>
              <a:spLocks/>
            </p:cNvSpPr>
            <p:nvPr/>
          </p:nvSpPr>
          <p:spPr bwMode="auto">
            <a:xfrm>
              <a:off x="5402176" y="2145414"/>
              <a:ext cx="193675" cy="304800"/>
            </a:xfrm>
            <a:custGeom>
              <a:avLst/>
              <a:gdLst>
                <a:gd name="T0" fmla="*/ 72 w 85"/>
                <a:gd name="T1" fmla="*/ 113 h 135"/>
                <a:gd name="T2" fmla="*/ 84 w 85"/>
                <a:gd name="T3" fmla="*/ 102 h 135"/>
                <a:gd name="T4" fmla="*/ 82 w 85"/>
                <a:gd name="T5" fmla="*/ 96 h 135"/>
                <a:gd name="T6" fmla="*/ 72 w 85"/>
                <a:gd name="T7" fmla="*/ 88 h 135"/>
                <a:gd name="T8" fmla="*/ 77 w 85"/>
                <a:gd name="T9" fmla="*/ 83 h 135"/>
                <a:gd name="T10" fmla="*/ 72 w 85"/>
                <a:gd name="T11" fmla="*/ 79 h 135"/>
                <a:gd name="T12" fmla="*/ 74 w 85"/>
                <a:gd name="T13" fmla="*/ 75 h 135"/>
                <a:gd name="T14" fmla="*/ 70 w 85"/>
                <a:gd name="T15" fmla="*/ 72 h 135"/>
                <a:gd name="T16" fmla="*/ 71 w 85"/>
                <a:gd name="T17" fmla="*/ 70 h 135"/>
                <a:gd name="T18" fmla="*/ 70 w 85"/>
                <a:gd name="T19" fmla="*/ 64 h 135"/>
                <a:gd name="T20" fmla="*/ 73 w 85"/>
                <a:gd name="T21" fmla="*/ 59 h 135"/>
                <a:gd name="T22" fmla="*/ 65 w 85"/>
                <a:gd name="T23" fmla="*/ 47 h 135"/>
                <a:gd name="T24" fmla="*/ 68 w 85"/>
                <a:gd name="T25" fmla="*/ 42 h 135"/>
                <a:gd name="T26" fmla="*/ 73 w 85"/>
                <a:gd name="T27" fmla="*/ 36 h 135"/>
                <a:gd name="T28" fmla="*/ 67 w 85"/>
                <a:gd name="T29" fmla="*/ 30 h 135"/>
                <a:gd name="T30" fmla="*/ 62 w 85"/>
                <a:gd name="T31" fmla="*/ 27 h 135"/>
                <a:gd name="T32" fmla="*/ 61 w 85"/>
                <a:gd name="T33" fmla="*/ 23 h 135"/>
                <a:gd name="T34" fmla="*/ 62 w 85"/>
                <a:gd name="T35" fmla="*/ 19 h 135"/>
                <a:gd name="T36" fmla="*/ 65 w 85"/>
                <a:gd name="T37" fmla="*/ 16 h 135"/>
                <a:gd name="T38" fmla="*/ 67 w 85"/>
                <a:gd name="T39" fmla="*/ 13 h 135"/>
                <a:gd name="T40" fmla="*/ 67 w 85"/>
                <a:gd name="T41" fmla="*/ 9 h 135"/>
                <a:gd name="T42" fmla="*/ 58 w 85"/>
                <a:gd name="T43" fmla="*/ 3 h 135"/>
                <a:gd name="T44" fmla="*/ 52 w 85"/>
                <a:gd name="T45" fmla="*/ 3 h 135"/>
                <a:gd name="T46" fmla="*/ 44 w 85"/>
                <a:gd name="T47" fmla="*/ 5 h 135"/>
                <a:gd name="T48" fmla="*/ 39 w 85"/>
                <a:gd name="T49" fmla="*/ 10 h 135"/>
                <a:gd name="T50" fmla="*/ 37 w 85"/>
                <a:gd name="T51" fmla="*/ 17 h 135"/>
                <a:gd name="T52" fmla="*/ 34 w 85"/>
                <a:gd name="T53" fmla="*/ 22 h 135"/>
                <a:gd name="T54" fmla="*/ 29 w 85"/>
                <a:gd name="T55" fmla="*/ 21 h 135"/>
                <a:gd name="T56" fmla="*/ 23 w 85"/>
                <a:gd name="T57" fmla="*/ 20 h 135"/>
                <a:gd name="T58" fmla="*/ 14 w 85"/>
                <a:gd name="T59" fmla="*/ 20 h 135"/>
                <a:gd name="T60" fmla="*/ 6 w 85"/>
                <a:gd name="T61" fmla="*/ 13 h 135"/>
                <a:gd name="T62" fmla="*/ 0 w 85"/>
                <a:gd name="T63" fmla="*/ 17 h 135"/>
                <a:gd name="T64" fmla="*/ 9 w 85"/>
                <a:gd name="T65" fmla="*/ 24 h 135"/>
                <a:gd name="T66" fmla="*/ 21 w 85"/>
                <a:gd name="T67" fmla="*/ 31 h 135"/>
                <a:gd name="T68" fmla="*/ 21 w 85"/>
                <a:gd name="T69" fmla="*/ 38 h 135"/>
                <a:gd name="T70" fmla="*/ 23 w 85"/>
                <a:gd name="T71" fmla="*/ 45 h 135"/>
                <a:gd name="T72" fmla="*/ 23 w 85"/>
                <a:gd name="T73" fmla="*/ 52 h 135"/>
                <a:gd name="T74" fmla="*/ 24 w 85"/>
                <a:gd name="T75" fmla="*/ 57 h 135"/>
                <a:gd name="T76" fmla="*/ 25 w 85"/>
                <a:gd name="T77" fmla="*/ 61 h 135"/>
                <a:gd name="T78" fmla="*/ 32 w 85"/>
                <a:gd name="T79" fmla="*/ 63 h 135"/>
                <a:gd name="T80" fmla="*/ 34 w 85"/>
                <a:gd name="T81" fmla="*/ 69 h 135"/>
                <a:gd name="T82" fmla="*/ 33 w 85"/>
                <a:gd name="T83" fmla="*/ 72 h 135"/>
                <a:gd name="T84" fmla="*/ 29 w 85"/>
                <a:gd name="T85" fmla="*/ 76 h 135"/>
                <a:gd name="T86" fmla="*/ 20 w 85"/>
                <a:gd name="T87" fmla="*/ 84 h 135"/>
                <a:gd name="T88" fmla="*/ 16 w 85"/>
                <a:gd name="T89" fmla="*/ 88 h 135"/>
                <a:gd name="T90" fmla="*/ 11 w 85"/>
                <a:gd name="T91" fmla="*/ 92 h 135"/>
                <a:gd name="T92" fmla="*/ 6 w 85"/>
                <a:gd name="T93" fmla="*/ 95 h 135"/>
                <a:gd name="T94" fmla="*/ 2 w 85"/>
                <a:gd name="T95" fmla="*/ 100 h 135"/>
                <a:gd name="T96" fmla="*/ 3 w 85"/>
                <a:gd name="T97" fmla="*/ 104 h 135"/>
                <a:gd name="T98" fmla="*/ 3 w 85"/>
                <a:gd name="T99" fmla="*/ 110 h 135"/>
                <a:gd name="T100" fmla="*/ 5 w 85"/>
                <a:gd name="T101" fmla="*/ 119 h 135"/>
                <a:gd name="T102" fmla="*/ 3 w 85"/>
                <a:gd name="T103" fmla="*/ 127 h 135"/>
                <a:gd name="T104" fmla="*/ 10 w 85"/>
                <a:gd name="T105" fmla="*/ 130 h 135"/>
                <a:gd name="T106" fmla="*/ 15 w 85"/>
                <a:gd name="T107" fmla="*/ 133 h 135"/>
                <a:gd name="T108" fmla="*/ 24 w 85"/>
                <a:gd name="T109" fmla="*/ 135 h 135"/>
                <a:gd name="T110" fmla="*/ 49 w 85"/>
                <a:gd name="T111" fmla="*/ 129 h 135"/>
                <a:gd name="T112" fmla="*/ 56 w 85"/>
                <a:gd name="T113" fmla="*/ 128 h 135"/>
                <a:gd name="T114" fmla="*/ 60 w 85"/>
                <a:gd name="T115" fmla="*/ 123 h 135"/>
                <a:gd name="T116" fmla="*/ 72 w 85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13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7" name="Freeform 90"/>
            <p:cNvSpPr>
              <a:spLocks/>
            </p:cNvSpPr>
            <p:nvPr/>
          </p:nvSpPr>
          <p:spPr bwMode="auto">
            <a:xfrm>
              <a:off x="5646651" y="3101089"/>
              <a:ext cx="385763" cy="309563"/>
            </a:xfrm>
            <a:custGeom>
              <a:avLst/>
              <a:gdLst>
                <a:gd name="T0" fmla="*/ 102 w 170"/>
                <a:gd name="T1" fmla="*/ 29 h 136"/>
                <a:gd name="T2" fmla="*/ 87 w 170"/>
                <a:gd name="T3" fmla="*/ 27 h 136"/>
                <a:gd name="T4" fmla="*/ 78 w 170"/>
                <a:gd name="T5" fmla="*/ 24 h 136"/>
                <a:gd name="T6" fmla="*/ 59 w 170"/>
                <a:gd name="T7" fmla="*/ 10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3 h 136"/>
                <a:gd name="T14" fmla="*/ 20 w 170"/>
                <a:gd name="T15" fmla="*/ 8 h 136"/>
                <a:gd name="T16" fmla="*/ 26 w 170"/>
                <a:gd name="T17" fmla="*/ 15 h 136"/>
                <a:gd name="T18" fmla="*/ 21 w 170"/>
                <a:gd name="T19" fmla="*/ 19 h 136"/>
                <a:gd name="T20" fmla="*/ 16 w 170"/>
                <a:gd name="T21" fmla="*/ 21 h 136"/>
                <a:gd name="T22" fmla="*/ 10 w 170"/>
                <a:gd name="T23" fmla="*/ 26 h 136"/>
                <a:gd name="T24" fmla="*/ 2 w 170"/>
                <a:gd name="T25" fmla="*/ 22 h 136"/>
                <a:gd name="T26" fmla="*/ 1 w 170"/>
                <a:gd name="T27" fmla="*/ 25 h 136"/>
                <a:gd name="T28" fmla="*/ 1 w 170"/>
                <a:gd name="T29" fmla="*/ 27 h 136"/>
                <a:gd name="T30" fmla="*/ 2 w 170"/>
                <a:gd name="T31" fmla="*/ 36 h 136"/>
                <a:gd name="T32" fmla="*/ 8 w 170"/>
                <a:gd name="T33" fmla="*/ 44 h 136"/>
                <a:gd name="T34" fmla="*/ 20 w 170"/>
                <a:gd name="T35" fmla="*/ 62 h 136"/>
                <a:gd name="T36" fmla="*/ 26 w 170"/>
                <a:gd name="T37" fmla="*/ 71 h 136"/>
                <a:gd name="T38" fmla="*/ 33 w 170"/>
                <a:gd name="T39" fmla="*/ 80 h 136"/>
                <a:gd name="T40" fmla="*/ 36 w 170"/>
                <a:gd name="T41" fmla="*/ 89 h 136"/>
                <a:gd name="T42" fmla="*/ 42 w 170"/>
                <a:gd name="T43" fmla="*/ 102 h 136"/>
                <a:gd name="T44" fmla="*/ 51 w 170"/>
                <a:gd name="T45" fmla="*/ 113 h 136"/>
                <a:gd name="T46" fmla="*/ 59 w 170"/>
                <a:gd name="T47" fmla="*/ 125 h 136"/>
                <a:gd name="T48" fmla="*/ 61 w 170"/>
                <a:gd name="T49" fmla="*/ 131 h 136"/>
                <a:gd name="T50" fmla="*/ 64 w 170"/>
                <a:gd name="T51" fmla="*/ 136 h 136"/>
                <a:gd name="T52" fmla="*/ 68 w 170"/>
                <a:gd name="T53" fmla="*/ 134 h 136"/>
                <a:gd name="T54" fmla="*/ 68 w 170"/>
                <a:gd name="T55" fmla="*/ 130 h 136"/>
                <a:gd name="T56" fmla="*/ 71 w 170"/>
                <a:gd name="T57" fmla="*/ 127 h 136"/>
                <a:gd name="T58" fmla="*/ 77 w 170"/>
                <a:gd name="T59" fmla="*/ 128 h 136"/>
                <a:gd name="T60" fmla="*/ 87 w 170"/>
                <a:gd name="T61" fmla="*/ 129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7 h 136"/>
                <a:gd name="T70" fmla="*/ 164 w 170"/>
                <a:gd name="T71" fmla="*/ 106 h 136"/>
                <a:gd name="T72" fmla="*/ 170 w 170"/>
                <a:gd name="T73" fmla="*/ 89 h 136"/>
                <a:gd name="T74" fmla="*/ 166 w 170"/>
                <a:gd name="T75" fmla="*/ 83 h 136"/>
                <a:gd name="T76" fmla="*/ 145 w 170"/>
                <a:gd name="T77" fmla="*/ 81 h 136"/>
                <a:gd name="T78" fmla="*/ 139 w 170"/>
                <a:gd name="T79" fmla="*/ 73 h 136"/>
                <a:gd name="T80" fmla="*/ 136 w 170"/>
                <a:gd name="T81" fmla="*/ 67 h 136"/>
                <a:gd name="T82" fmla="*/ 129 w 170"/>
                <a:gd name="T83" fmla="*/ 63 h 136"/>
                <a:gd name="T84" fmla="*/ 125 w 170"/>
                <a:gd name="T85" fmla="*/ 54 h 136"/>
                <a:gd name="T86" fmla="*/ 121 w 170"/>
                <a:gd name="T87" fmla="*/ 45 h 136"/>
                <a:gd name="T88" fmla="*/ 113 w 170"/>
                <a:gd name="T89" fmla="*/ 36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8" name="Freeform 91"/>
            <p:cNvSpPr>
              <a:spLocks/>
            </p:cNvSpPr>
            <p:nvPr/>
          </p:nvSpPr>
          <p:spPr bwMode="auto">
            <a:xfrm>
              <a:off x="5964151" y="3243964"/>
              <a:ext cx="144463" cy="163513"/>
            </a:xfrm>
            <a:custGeom>
              <a:avLst/>
              <a:gdLst>
                <a:gd name="T0" fmla="*/ 32 w 64"/>
                <a:gd name="T1" fmla="*/ 1 h 72"/>
                <a:gd name="T2" fmla="*/ 32 w 64"/>
                <a:gd name="T3" fmla="*/ 7 h 72"/>
                <a:gd name="T4" fmla="*/ 27 w 64"/>
                <a:gd name="T5" fmla="*/ 14 h 72"/>
                <a:gd name="T6" fmla="*/ 24 w 64"/>
                <a:gd name="T7" fmla="*/ 20 h 72"/>
                <a:gd name="T8" fmla="*/ 26 w 64"/>
                <a:gd name="T9" fmla="*/ 20 h 72"/>
                <a:gd name="T10" fmla="*/ 30 w 64"/>
                <a:gd name="T11" fmla="*/ 26 h 72"/>
                <a:gd name="T12" fmla="*/ 24 w 64"/>
                <a:gd name="T13" fmla="*/ 43 h 72"/>
                <a:gd name="T14" fmla="*/ 0 w 64"/>
                <a:gd name="T15" fmla="*/ 51 h 72"/>
                <a:gd name="T16" fmla="*/ 10 w 64"/>
                <a:gd name="T17" fmla="*/ 72 h 72"/>
                <a:gd name="T18" fmla="*/ 12 w 64"/>
                <a:gd name="T19" fmla="*/ 71 h 72"/>
                <a:gd name="T20" fmla="*/ 25 w 64"/>
                <a:gd name="T21" fmla="*/ 68 h 72"/>
                <a:gd name="T22" fmla="*/ 28 w 64"/>
                <a:gd name="T23" fmla="*/ 62 h 72"/>
                <a:gd name="T24" fmla="*/ 37 w 64"/>
                <a:gd name="T25" fmla="*/ 61 h 72"/>
                <a:gd name="T26" fmla="*/ 42 w 64"/>
                <a:gd name="T27" fmla="*/ 53 h 72"/>
                <a:gd name="T28" fmla="*/ 47 w 64"/>
                <a:gd name="T29" fmla="*/ 51 h 72"/>
                <a:gd name="T30" fmla="*/ 50 w 64"/>
                <a:gd name="T31" fmla="*/ 40 h 72"/>
                <a:gd name="T32" fmla="*/ 56 w 64"/>
                <a:gd name="T33" fmla="*/ 35 h 72"/>
                <a:gd name="T34" fmla="*/ 63 w 64"/>
                <a:gd name="T35" fmla="*/ 26 h 72"/>
                <a:gd name="T36" fmla="*/ 62 w 64"/>
                <a:gd name="T37" fmla="*/ 22 h 72"/>
                <a:gd name="T38" fmla="*/ 55 w 64"/>
                <a:gd name="T39" fmla="*/ 13 h 72"/>
                <a:gd name="T40" fmla="*/ 42 w 64"/>
                <a:gd name="T41" fmla="*/ 8 h 72"/>
                <a:gd name="T42" fmla="*/ 38 w 64"/>
                <a:gd name="T43" fmla="*/ 0 h 72"/>
                <a:gd name="T44" fmla="*/ 35 w 64"/>
                <a:gd name="T45" fmla="*/ 1 h 72"/>
                <a:gd name="T46" fmla="*/ 32 w 64"/>
                <a:gd name="T4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2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9" name="Freeform 92"/>
            <p:cNvSpPr>
              <a:spLocks/>
            </p:cNvSpPr>
            <p:nvPr/>
          </p:nvSpPr>
          <p:spPr bwMode="auto">
            <a:xfrm>
              <a:off x="5938751" y="3224914"/>
              <a:ext cx="23813" cy="31750"/>
            </a:xfrm>
            <a:custGeom>
              <a:avLst/>
              <a:gdLst>
                <a:gd name="T0" fmla="*/ 7 w 10"/>
                <a:gd name="T1" fmla="*/ 13 h 14"/>
                <a:gd name="T2" fmla="*/ 7 w 10"/>
                <a:gd name="T3" fmla="*/ 11 h 14"/>
                <a:gd name="T4" fmla="*/ 6 w 10"/>
                <a:gd name="T5" fmla="*/ 1 h 14"/>
                <a:gd name="T6" fmla="*/ 1 w 10"/>
                <a:gd name="T7" fmla="*/ 9 h 14"/>
                <a:gd name="T8" fmla="*/ 0 w 10"/>
                <a:gd name="T9" fmla="*/ 9 h 14"/>
                <a:gd name="T10" fmla="*/ 7 w 10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0" name="Freeform 93"/>
            <p:cNvSpPr>
              <a:spLocks/>
            </p:cNvSpPr>
            <p:nvPr/>
          </p:nvSpPr>
          <p:spPr bwMode="auto">
            <a:xfrm>
              <a:off x="5962564" y="3220151"/>
              <a:ext cx="87313" cy="69850"/>
            </a:xfrm>
            <a:custGeom>
              <a:avLst/>
              <a:gdLst>
                <a:gd name="T0" fmla="*/ 6 w 39"/>
                <a:gd name="T1" fmla="*/ 29 h 31"/>
                <a:gd name="T2" fmla="*/ 25 w 39"/>
                <a:gd name="T3" fmla="*/ 31 h 31"/>
                <a:gd name="T4" fmla="*/ 28 w 39"/>
                <a:gd name="T5" fmla="*/ 25 h 31"/>
                <a:gd name="T6" fmla="*/ 33 w 39"/>
                <a:gd name="T7" fmla="*/ 18 h 31"/>
                <a:gd name="T8" fmla="*/ 33 w 39"/>
                <a:gd name="T9" fmla="*/ 12 h 31"/>
                <a:gd name="T10" fmla="*/ 36 w 39"/>
                <a:gd name="T11" fmla="*/ 12 h 31"/>
                <a:gd name="T12" fmla="*/ 39 w 39"/>
                <a:gd name="T13" fmla="*/ 11 h 31"/>
                <a:gd name="T14" fmla="*/ 36 w 39"/>
                <a:gd name="T15" fmla="*/ 1 h 31"/>
                <a:gd name="T16" fmla="*/ 27 w 39"/>
                <a:gd name="T17" fmla="*/ 11 h 31"/>
                <a:gd name="T18" fmla="*/ 12 w 39"/>
                <a:gd name="T19" fmla="*/ 19 h 31"/>
                <a:gd name="T20" fmla="*/ 2 w 39"/>
                <a:gd name="T21" fmla="*/ 21 h 31"/>
                <a:gd name="T22" fmla="*/ 0 w 39"/>
                <a:gd name="T23" fmla="*/ 21 h 31"/>
                <a:gd name="T24" fmla="*/ 6 w 39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1" name="Freeform 94"/>
            <p:cNvSpPr>
              <a:spLocks noEditPoints="1"/>
            </p:cNvSpPr>
            <p:nvPr/>
          </p:nvSpPr>
          <p:spPr bwMode="auto">
            <a:xfrm>
              <a:off x="6822989" y="3593214"/>
              <a:ext cx="355600" cy="109538"/>
            </a:xfrm>
            <a:custGeom>
              <a:avLst/>
              <a:gdLst>
                <a:gd name="T0" fmla="*/ 29 w 157"/>
                <a:gd name="T1" fmla="*/ 17 h 48"/>
                <a:gd name="T2" fmla="*/ 22 w 157"/>
                <a:gd name="T3" fmla="*/ 9 h 48"/>
                <a:gd name="T4" fmla="*/ 19 w 157"/>
                <a:gd name="T5" fmla="*/ 5 h 48"/>
                <a:gd name="T6" fmla="*/ 18 w 157"/>
                <a:gd name="T7" fmla="*/ 4 h 48"/>
                <a:gd name="T8" fmla="*/ 15 w 157"/>
                <a:gd name="T9" fmla="*/ 7 h 48"/>
                <a:gd name="T10" fmla="*/ 9 w 157"/>
                <a:gd name="T11" fmla="*/ 6 h 48"/>
                <a:gd name="T12" fmla="*/ 5 w 157"/>
                <a:gd name="T13" fmla="*/ 1 h 48"/>
                <a:gd name="T14" fmla="*/ 0 w 157"/>
                <a:gd name="T15" fmla="*/ 1 h 48"/>
                <a:gd name="T16" fmla="*/ 3 w 157"/>
                <a:gd name="T17" fmla="*/ 13 h 48"/>
                <a:gd name="T18" fmla="*/ 11 w 157"/>
                <a:gd name="T19" fmla="*/ 29 h 48"/>
                <a:gd name="T20" fmla="*/ 19 w 157"/>
                <a:gd name="T21" fmla="*/ 36 h 48"/>
                <a:gd name="T22" fmla="*/ 34 w 157"/>
                <a:gd name="T23" fmla="*/ 44 h 48"/>
                <a:gd name="T24" fmla="*/ 29 w 157"/>
                <a:gd name="T25" fmla="*/ 33 h 48"/>
                <a:gd name="T26" fmla="*/ 29 w 157"/>
                <a:gd name="T27" fmla="*/ 17 h 48"/>
                <a:gd name="T28" fmla="*/ 150 w 157"/>
                <a:gd name="T29" fmla="*/ 8 h 48"/>
                <a:gd name="T30" fmla="*/ 143 w 157"/>
                <a:gd name="T31" fmla="*/ 6 h 48"/>
                <a:gd name="T32" fmla="*/ 136 w 157"/>
                <a:gd name="T33" fmla="*/ 0 h 48"/>
                <a:gd name="T34" fmla="*/ 129 w 157"/>
                <a:gd name="T35" fmla="*/ 8 h 48"/>
                <a:gd name="T36" fmla="*/ 125 w 157"/>
                <a:gd name="T37" fmla="*/ 14 h 48"/>
                <a:gd name="T38" fmla="*/ 123 w 157"/>
                <a:gd name="T39" fmla="*/ 16 h 48"/>
                <a:gd name="T40" fmla="*/ 123 w 157"/>
                <a:gd name="T41" fmla="*/ 20 h 48"/>
                <a:gd name="T42" fmla="*/ 118 w 157"/>
                <a:gd name="T43" fmla="*/ 22 h 48"/>
                <a:gd name="T44" fmla="*/ 114 w 157"/>
                <a:gd name="T45" fmla="*/ 17 h 48"/>
                <a:gd name="T46" fmla="*/ 114 w 157"/>
                <a:gd name="T47" fmla="*/ 17 h 48"/>
                <a:gd name="T48" fmla="*/ 106 w 157"/>
                <a:gd name="T49" fmla="*/ 28 h 48"/>
                <a:gd name="T50" fmla="*/ 95 w 157"/>
                <a:gd name="T51" fmla="*/ 31 h 48"/>
                <a:gd name="T52" fmla="*/ 90 w 157"/>
                <a:gd name="T53" fmla="*/ 42 h 48"/>
                <a:gd name="T54" fmla="*/ 78 w 157"/>
                <a:gd name="T55" fmla="*/ 39 h 48"/>
                <a:gd name="T56" fmla="*/ 80 w 157"/>
                <a:gd name="T57" fmla="*/ 44 h 48"/>
                <a:gd name="T58" fmla="*/ 87 w 157"/>
                <a:gd name="T59" fmla="*/ 47 h 48"/>
                <a:gd name="T60" fmla="*/ 97 w 157"/>
                <a:gd name="T61" fmla="*/ 46 h 48"/>
                <a:gd name="T62" fmla="*/ 105 w 157"/>
                <a:gd name="T63" fmla="*/ 43 h 48"/>
                <a:gd name="T64" fmla="*/ 113 w 157"/>
                <a:gd name="T65" fmla="*/ 44 h 48"/>
                <a:gd name="T66" fmla="*/ 120 w 157"/>
                <a:gd name="T67" fmla="*/ 39 h 48"/>
                <a:gd name="T68" fmla="*/ 122 w 157"/>
                <a:gd name="T69" fmla="*/ 32 h 48"/>
                <a:gd name="T70" fmla="*/ 127 w 157"/>
                <a:gd name="T71" fmla="*/ 25 h 48"/>
                <a:gd name="T72" fmla="*/ 140 w 157"/>
                <a:gd name="T73" fmla="*/ 19 h 48"/>
                <a:gd name="T74" fmla="*/ 143 w 157"/>
                <a:gd name="T75" fmla="*/ 21 h 48"/>
                <a:gd name="T76" fmla="*/ 148 w 157"/>
                <a:gd name="T77" fmla="*/ 16 h 48"/>
                <a:gd name="T78" fmla="*/ 156 w 157"/>
                <a:gd name="T79" fmla="*/ 13 h 48"/>
                <a:gd name="T80" fmla="*/ 150 w 157"/>
                <a:gd name="T81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48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2" name="Freeform 95"/>
            <p:cNvSpPr>
              <a:spLocks/>
            </p:cNvSpPr>
            <p:nvPr/>
          </p:nvSpPr>
          <p:spPr bwMode="auto">
            <a:xfrm>
              <a:off x="7081751" y="3629726"/>
              <a:ext cx="22225" cy="14288"/>
            </a:xfrm>
            <a:custGeom>
              <a:avLst/>
              <a:gdLst>
                <a:gd name="T0" fmla="*/ 4 w 10"/>
                <a:gd name="T1" fmla="*/ 6 h 6"/>
                <a:gd name="T2" fmla="*/ 9 w 10"/>
                <a:gd name="T3" fmla="*/ 4 h 6"/>
                <a:gd name="T4" fmla="*/ 9 w 10"/>
                <a:gd name="T5" fmla="*/ 0 h 6"/>
                <a:gd name="T6" fmla="*/ 5 w 10"/>
                <a:gd name="T7" fmla="*/ 2 h 6"/>
                <a:gd name="T8" fmla="*/ 0 w 10"/>
                <a:gd name="T9" fmla="*/ 1 h 6"/>
                <a:gd name="T10" fmla="*/ 4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3" name="Freeform 96"/>
            <p:cNvSpPr>
              <a:spLocks/>
            </p:cNvSpPr>
            <p:nvPr/>
          </p:nvSpPr>
          <p:spPr bwMode="auto">
            <a:xfrm>
              <a:off x="5724439" y="2989964"/>
              <a:ext cx="179388" cy="174625"/>
            </a:xfrm>
            <a:custGeom>
              <a:avLst/>
              <a:gdLst>
                <a:gd name="T0" fmla="*/ 66 w 79"/>
                <a:gd name="T1" fmla="*/ 70 h 77"/>
                <a:gd name="T2" fmla="*/ 70 w 79"/>
                <a:gd name="T3" fmla="*/ 67 h 77"/>
                <a:gd name="T4" fmla="*/ 75 w 79"/>
                <a:gd name="T5" fmla="*/ 70 h 77"/>
                <a:gd name="T6" fmla="*/ 79 w 79"/>
                <a:gd name="T7" fmla="*/ 68 h 77"/>
                <a:gd name="T8" fmla="*/ 74 w 79"/>
                <a:gd name="T9" fmla="*/ 62 h 77"/>
                <a:gd name="T10" fmla="*/ 71 w 79"/>
                <a:gd name="T11" fmla="*/ 56 h 77"/>
                <a:gd name="T12" fmla="*/ 72 w 79"/>
                <a:gd name="T13" fmla="*/ 51 h 77"/>
                <a:gd name="T14" fmla="*/ 68 w 79"/>
                <a:gd name="T15" fmla="*/ 46 h 77"/>
                <a:gd name="T16" fmla="*/ 59 w 79"/>
                <a:gd name="T17" fmla="*/ 40 h 77"/>
                <a:gd name="T18" fmla="*/ 55 w 79"/>
                <a:gd name="T19" fmla="*/ 36 h 77"/>
                <a:gd name="T20" fmla="*/ 54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5 w 79"/>
                <a:gd name="T27" fmla="*/ 14 h 77"/>
                <a:gd name="T28" fmla="*/ 51 w 79"/>
                <a:gd name="T29" fmla="*/ 10 h 77"/>
                <a:gd name="T30" fmla="*/ 48 w 79"/>
                <a:gd name="T31" fmla="*/ 3 h 77"/>
                <a:gd name="T32" fmla="*/ 40 w 79"/>
                <a:gd name="T33" fmla="*/ 2 h 77"/>
                <a:gd name="T34" fmla="*/ 32 w 79"/>
                <a:gd name="T35" fmla="*/ 1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7 h 77"/>
                <a:gd name="T42" fmla="*/ 19 w 79"/>
                <a:gd name="T43" fmla="*/ 11 h 77"/>
                <a:gd name="T44" fmla="*/ 20 w 79"/>
                <a:gd name="T45" fmla="*/ 17 h 77"/>
                <a:gd name="T46" fmla="*/ 19 w 79"/>
                <a:gd name="T47" fmla="*/ 24 h 77"/>
                <a:gd name="T48" fmla="*/ 17 w 79"/>
                <a:gd name="T49" fmla="*/ 28 h 77"/>
                <a:gd name="T50" fmla="*/ 0 w 79"/>
                <a:gd name="T51" fmla="*/ 38 h 77"/>
                <a:gd name="T52" fmla="*/ 1 w 79"/>
                <a:gd name="T53" fmla="*/ 42 h 77"/>
                <a:gd name="T54" fmla="*/ 2 w 79"/>
                <a:gd name="T55" fmla="*/ 49 h 77"/>
                <a:gd name="T56" fmla="*/ 9 w 79"/>
                <a:gd name="T57" fmla="*/ 49 h 77"/>
                <a:gd name="T58" fmla="*/ 25 w 79"/>
                <a:gd name="T59" fmla="*/ 59 h 77"/>
                <a:gd name="T60" fmla="*/ 44 w 79"/>
                <a:gd name="T61" fmla="*/ 73 h 77"/>
                <a:gd name="T62" fmla="*/ 53 w 79"/>
                <a:gd name="T63" fmla="*/ 76 h 77"/>
                <a:gd name="T64" fmla="*/ 63 w 79"/>
                <a:gd name="T65" fmla="*/ 77 h 77"/>
                <a:gd name="T66" fmla="*/ 66 w 79"/>
                <a:gd name="T67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4" name="Freeform 97"/>
            <p:cNvSpPr>
              <a:spLocks/>
            </p:cNvSpPr>
            <p:nvPr/>
          </p:nvSpPr>
          <p:spPr bwMode="auto">
            <a:xfrm>
              <a:off x="5867314" y="3142364"/>
              <a:ext cx="33338" cy="31750"/>
            </a:xfrm>
            <a:custGeom>
              <a:avLst/>
              <a:gdLst>
                <a:gd name="T0" fmla="*/ 5 w 15"/>
                <a:gd name="T1" fmla="*/ 11 h 14"/>
                <a:gd name="T2" fmla="*/ 9 w 15"/>
                <a:gd name="T3" fmla="*/ 14 h 14"/>
                <a:gd name="T4" fmla="*/ 15 w 15"/>
                <a:gd name="T5" fmla="*/ 14 h 14"/>
                <a:gd name="T6" fmla="*/ 11 w 15"/>
                <a:gd name="T7" fmla="*/ 4 h 14"/>
                <a:gd name="T8" fmla="*/ 12 w 15"/>
                <a:gd name="T9" fmla="*/ 3 h 14"/>
                <a:gd name="T10" fmla="*/ 7 w 15"/>
                <a:gd name="T11" fmla="*/ 0 h 14"/>
                <a:gd name="T12" fmla="*/ 3 w 15"/>
                <a:gd name="T13" fmla="*/ 3 h 14"/>
                <a:gd name="T14" fmla="*/ 0 w 15"/>
                <a:gd name="T15" fmla="*/ 10 h 14"/>
                <a:gd name="T16" fmla="*/ 5 w 15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5" name="Freeform 98"/>
            <p:cNvSpPr>
              <a:spLocks noEditPoints="1"/>
            </p:cNvSpPr>
            <p:nvPr/>
          </p:nvSpPr>
          <p:spPr bwMode="auto">
            <a:xfrm>
              <a:off x="4935451" y="2681989"/>
              <a:ext cx="268288" cy="225425"/>
            </a:xfrm>
            <a:custGeom>
              <a:avLst/>
              <a:gdLst>
                <a:gd name="T0" fmla="*/ 103 w 118"/>
                <a:gd name="T1" fmla="*/ 23 h 99"/>
                <a:gd name="T2" fmla="*/ 99 w 118"/>
                <a:gd name="T3" fmla="*/ 21 h 99"/>
                <a:gd name="T4" fmla="*/ 94 w 118"/>
                <a:gd name="T5" fmla="*/ 19 h 99"/>
                <a:gd name="T6" fmla="*/ 86 w 118"/>
                <a:gd name="T7" fmla="*/ 17 h 99"/>
                <a:gd name="T8" fmla="*/ 81 w 118"/>
                <a:gd name="T9" fmla="*/ 15 h 99"/>
                <a:gd name="T10" fmla="*/ 79 w 118"/>
                <a:gd name="T11" fmla="*/ 11 h 99"/>
                <a:gd name="T12" fmla="*/ 76 w 118"/>
                <a:gd name="T13" fmla="*/ 13 h 99"/>
                <a:gd name="T14" fmla="*/ 73 w 118"/>
                <a:gd name="T15" fmla="*/ 10 h 99"/>
                <a:gd name="T16" fmla="*/ 68 w 118"/>
                <a:gd name="T17" fmla="*/ 7 h 99"/>
                <a:gd name="T18" fmla="*/ 64 w 118"/>
                <a:gd name="T19" fmla="*/ 4 h 99"/>
                <a:gd name="T20" fmla="*/ 61 w 118"/>
                <a:gd name="T21" fmla="*/ 1 h 99"/>
                <a:gd name="T22" fmla="*/ 60 w 118"/>
                <a:gd name="T23" fmla="*/ 0 h 99"/>
                <a:gd name="T24" fmla="*/ 58 w 118"/>
                <a:gd name="T25" fmla="*/ 0 h 99"/>
                <a:gd name="T26" fmla="*/ 54 w 118"/>
                <a:gd name="T27" fmla="*/ 7 h 99"/>
                <a:gd name="T28" fmla="*/ 45 w 118"/>
                <a:gd name="T29" fmla="*/ 13 h 99"/>
                <a:gd name="T30" fmla="*/ 40 w 118"/>
                <a:gd name="T31" fmla="*/ 19 h 99"/>
                <a:gd name="T32" fmla="*/ 30 w 118"/>
                <a:gd name="T33" fmla="*/ 15 h 99"/>
                <a:gd name="T34" fmla="*/ 25 w 118"/>
                <a:gd name="T35" fmla="*/ 18 h 99"/>
                <a:gd name="T36" fmla="*/ 26 w 118"/>
                <a:gd name="T37" fmla="*/ 27 h 99"/>
                <a:gd name="T38" fmla="*/ 19 w 118"/>
                <a:gd name="T39" fmla="*/ 27 h 99"/>
                <a:gd name="T40" fmla="*/ 14 w 118"/>
                <a:gd name="T41" fmla="*/ 24 h 99"/>
                <a:gd name="T42" fmla="*/ 7 w 118"/>
                <a:gd name="T43" fmla="*/ 25 h 99"/>
                <a:gd name="T44" fmla="*/ 2 w 118"/>
                <a:gd name="T45" fmla="*/ 29 h 99"/>
                <a:gd name="T46" fmla="*/ 3 w 118"/>
                <a:gd name="T47" fmla="*/ 34 h 99"/>
                <a:gd name="T48" fmla="*/ 13 w 118"/>
                <a:gd name="T49" fmla="*/ 37 h 99"/>
                <a:gd name="T50" fmla="*/ 20 w 118"/>
                <a:gd name="T51" fmla="*/ 39 h 99"/>
                <a:gd name="T52" fmla="*/ 23 w 118"/>
                <a:gd name="T53" fmla="*/ 43 h 99"/>
                <a:gd name="T54" fmla="*/ 29 w 118"/>
                <a:gd name="T55" fmla="*/ 50 h 99"/>
                <a:gd name="T56" fmla="*/ 31 w 118"/>
                <a:gd name="T57" fmla="*/ 56 h 99"/>
                <a:gd name="T58" fmla="*/ 30 w 118"/>
                <a:gd name="T59" fmla="*/ 66 h 99"/>
                <a:gd name="T60" fmla="*/ 26 w 118"/>
                <a:gd name="T61" fmla="*/ 80 h 99"/>
                <a:gd name="T62" fmla="*/ 26 w 118"/>
                <a:gd name="T63" fmla="*/ 80 h 99"/>
                <a:gd name="T64" fmla="*/ 30 w 118"/>
                <a:gd name="T65" fmla="*/ 82 h 99"/>
                <a:gd name="T66" fmla="*/ 38 w 118"/>
                <a:gd name="T67" fmla="*/ 86 h 99"/>
                <a:gd name="T68" fmla="*/ 45 w 118"/>
                <a:gd name="T69" fmla="*/ 86 h 99"/>
                <a:gd name="T70" fmla="*/ 48 w 118"/>
                <a:gd name="T71" fmla="*/ 86 h 99"/>
                <a:gd name="T72" fmla="*/ 58 w 118"/>
                <a:gd name="T73" fmla="*/ 89 h 99"/>
                <a:gd name="T74" fmla="*/ 66 w 118"/>
                <a:gd name="T75" fmla="*/ 89 h 99"/>
                <a:gd name="T76" fmla="*/ 66 w 118"/>
                <a:gd name="T77" fmla="*/ 87 h 99"/>
                <a:gd name="T78" fmla="*/ 72 w 118"/>
                <a:gd name="T79" fmla="*/ 79 h 99"/>
                <a:gd name="T80" fmla="*/ 87 w 118"/>
                <a:gd name="T81" fmla="*/ 82 h 99"/>
                <a:gd name="T82" fmla="*/ 96 w 118"/>
                <a:gd name="T83" fmla="*/ 79 h 99"/>
                <a:gd name="T84" fmla="*/ 101 w 118"/>
                <a:gd name="T85" fmla="*/ 76 h 99"/>
                <a:gd name="T86" fmla="*/ 102 w 118"/>
                <a:gd name="T87" fmla="*/ 73 h 99"/>
                <a:gd name="T88" fmla="*/ 99 w 118"/>
                <a:gd name="T89" fmla="*/ 72 h 99"/>
                <a:gd name="T90" fmla="*/ 97 w 118"/>
                <a:gd name="T91" fmla="*/ 68 h 99"/>
                <a:gd name="T92" fmla="*/ 94 w 118"/>
                <a:gd name="T93" fmla="*/ 64 h 99"/>
                <a:gd name="T94" fmla="*/ 96 w 118"/>
                <a:gd name="T95" fmla="*/ 62 h 99"/>
                <a:gd name="T96" fmla="*/ 98 w 118"/>
                <a:gd name="T97" fmla="*/ 59 h 99"/>
                <a:gd name="T98" fmla="*/ 97 w 118"/>
                <a:gd name="T99" fmla="*/ 55 h 99"/>
                <a:gd name="T100" fmla="*/ 95 w 118"/>
                <a:gd name="T101" fmla="*/ 51 h 99"/>
                <a:gd name="T102" fmla="*/ 92 w 118"/>
                <a:gd name="T103" fmla="*/ 50 h 99"/>
                <a:gd name="T104" fmla="*/ 91 w 118"/>
                <a:gd name="T105" fmla="*/ 48 h 99"/>
                <a:gd name="T106" fmla="*/ 96 w 118"/>
                <a:gd name="T107" fmla="*/ 41 h 99"/>
                <a:gd name="T108" fmla="*/ 100 w 118"/>
                <a:gd name="T109" fmla="*/ 38 h 99"/>
                <a:gd name="T110" fmla="*/ 102 w 118"/>
                <a:gd name="T111" fmla="*/ 32 h 99"/>
                <a:gd name="T112" fmla="*/ 105 w 118"/>
                <a:gd name="T113" fmla="*/ 25 h 99"/>
                <a:gd name="T114" fmla="*/ 103 w 118"/>
                <a:gd name="T115" fmla="*/ 23 h 99"/>
                <a:gd name="T116" fmla="*/ 116 w 118"/>
                <a:gd name="T117" fmla="*/ 83 h 99"/>
                <a:gd name="T118" fmla="*/ 111 w 118"/>
                <a:gd name="T119" fmla="*/ 87 h 99"/>
                <a:gd name="T120" fmla="*/ 114 w 118"/>
                <a:gd name="T121" fmla="*/ 98 h 99"/>
                <a:gd name="T122" fmla="*/ 116 w 118"/>
                <a:gd name="T123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9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6" name="Freeform 100"/>
            <p:cNvSpPr>
              <a:spLocks/>
            </p:cNvSpPr>
            <p:nvPr/>
          </p:nvSpPr>
          <p:spPr bwMode="auto">
            <a:xfrm>
              <a:off x="3384464" y="3415414"/>
              <a:ext cx="112713" cy="60325"/>
            </a:xfrm>
            <a:custGeom>
              <a:avLst/>
              <a:gdLst>
                <a:gd name="T0" fmla="*/ 21 w 50"/>
                <a:gd name="T1" fmla="*/ 24 h 27"/>
                <a:gd name="T2" fmla="*/ 24 w 50"/>
                <a:gd name="T3" fmla="*/ 19 h 27"/>
                <a:gd name="T4" fmla="*/ 32 w 50"/>
                <a:gd name="T5" fmla="*/ 15 h 27"/>
                <a:gd name="T6" fmla="*/ 40 w 50"/>
                <a:gd name="T7" fmla="*/ 14 h 27"/>
                <a:gd name="T8" fmla="*/ 50 w 50"/>
                <a:gd name="T9" fmla="*/ 10 h 27"/>
                <a:gd name="T10" fmla="*/ 41 w 50"/>
                <a:gd name="T11" fmla="*/ 3 h 27"/>
                <a:gd name="T12" fmla="*/ 23 w 50"/>
                <a:gd name="T13" fmla="*/ 3 h 27"/>
                <a:gd name="T14" fmla="*/ 8 w 50"/>
                <a:gd name="T15" fmla="*/ 4 h 27"/>
                <a:gd name="T16" fmla="*/ 8 w 50"/>
                <a:gd name="T17" fmla="*/ 4 h 27"/>
                <a:gd name="T18" fmla="*/ 4 w 50"/>
                <a:gd name="T19" fmla="*/ 9 h 27"/>
                <a:gd name="T20" fmla="*/ 0 w 50"/>
                <a:gd name="T21" fmla="*/ 15 h 27"/>
                <a:gd name="T22" fmla="*/ 4 w 50"/>
                <a:gd name="T23" fmla="*/ 17 h 27"/>
                <a:gd name="T24" fmla="*/ 13 w 50"/>
                <a:gd name="T25" fmla="*/ 19 h 27"/>
                <a:gd name="T26" fmla="*/ 13 w 50"/>
                <a:gd name="T27" fmla="*/ 24 h 27"/>
                <a:gd name="T28" fmla="*/ 15 w 50"/>
                <a:gd name="T29" fmla="*/ 24 h 27"/>
                <a:gd name="T30" fmla="*/ 16 w 50"/>
                <a:gd name="T31" fmla="*/ 27 h 27"/>
                <a:gd name="T32" fmla="*/ 19 w 50"/>
                <a:gd name="T33" fmla="*/ 26 h 27"/>
                <a:gd name="T34" fmla="*/ 21 w 50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7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7" name="Freeform 101"/>
            <p:cNvSpPr>
              <a:spLocks/>
            </p:cNvSpPr>
            <p:nvPr/>
          </p:nvSpPr>
          <p:spPr bwMode="auto">
            <a:xfrm>
              <a:off x="2879639" y="3093151"/>
              <a:ext cx="554038" cy="344488"/>
            </a:xfrm>
            <a:custGeom>
              <a:avLst/>
              <a:gdLst>
                <a:gd name="T0" fmla="*/ 214 w 245"/>
                <a:gd name="T1" fmla="*/ 142 h 152"/>
                <a:gd name="T2" fmla="*/ 211 w 245"/>
                <a:gd name="T3" fmla="*/ 128 h 152"/>
                <a:gd name="T4" fmla="*/ 231 w 245"/>
                <a:gd name="T5" fmla="*/ 123 h 152"/>
                <a:gd name="T6" fmla="*/ 238 w 245"/>
                <a:gd name="T7" fmla="*/ 115 h 152"/>
                <a:gd name="T8" fmla="*/ 244 w 245"/>
                <a:gd name="T9" fmla="*/ 99 h 152"/>
                <a:gd name="T10" fmla="*/ 224 w 245"/>
                <a:gd name="T11" fmla="*/ 98 h 152"/>
                <a:gd name="T12" fmla="*/ 212 w 245"/>
                <a:gd name="T13" fmla="*/ 114 h 152"/>
                <a:gd name="T14" fmla="*/ 200 w 245"/>
                <a:gd name="T15" fmla="*/ 121 h 152"/>
                <a:gd name="T16" fmla="*/ 172 w 245"/>
                <a:gd name="T17" fmla="*/ 121 h 152"/>
                <a:gd name="T18" fmla="*/ 159 w 245"/>
                <a:gd name="T19" fmla="*/ 102 h 152"/>
                <a:gd name="T20" fmla="*/ 159 w 245"/>
                <a:gd name="T21" fmla="*/ 64 h 152"/>
                <a:gd name="T22" fmla="*/ 156 w 245"/>
                <a:gd name="T23" fmla="*/ 59 h 152"/>
                <a:gd name="T24" fmla="*/ 143 w 245"/>
                <a:gd name="T25" fmla="*/ 50 h 152"/>
                <a:gd name="T26" fmla="*/ 133 w 245"/>
                <a:gd name="T27" fmla="*/ 33 h 152"/>
                <a:gd name="T28" fmla="*/ 112 w 245"/>
                <a:gd name="T29" fmla="*/ 33 h 152"/>
                <a:gd name="T30" fmla="*/ 100 w 245"/>
                <a:gd name="T31" fmla="*/ 23 h 152"/>
                <a:gd name="T32" fmla="*/ 86 w 245"/>
                <a:gd name="T33" fmla="*/ 8 h 152"/>
                <a:gd name="T34" fmla="*/ 71 w 245"/>
                <a:gd name="T35" fmla="*/ 12 h 152"/>
                <a:gd name="T36" fmla="*/ 27 w 245"/>
                <a:gd name="T37" fmla="*/ 5 h 152"/>
                <a:gd name="T38" fmla="*/ 0 w 245"/>
                <a:gd name="T39" fmla="*/ 2 h 152"/>
                <a:gd name="T40" fmla="*/ 11 w 245"/>
                <a:gd name="T41" fmla="*/ 25 h 152"/>
                <a:gd name="T42" fmla="*/ 25 w 245"/>
                <a:gd name="T43" fmla="*/ 43 h 152"/>
                <a:gd name="T44" fmla="*/ 28 w 245"/>
                <a:gd name="T45" fmla="*/ 51 h 152"/>
                <a:gd name="T46" fmla="*/ 39 w 245"/>
                <a:gd name="T47" fmla="*/ 67 h 152"/>
                <a:gd name="T48" fmla="*/ 57 w 245"/>
                <a:gd name="T49" fmla="*/ 85 h 152"/>
                <a:gd name="T50" fmla="*/ 59 w 245"/>
                <a:gd name="T51" fmla="*/ 76 h 152"/>
                <a:gd name="T52" fmla="*/ 50 w 245"/>
                <a:gd name="T53" fmla="*/ 66 h 152"/>
                <a:gd name="T54" fmla="*/ 36 w 245"/>
                <a:gd name="T55" fmla="*/ 43 h 152"/>
                <a:gd name="T56" fmla="*/ 31 w 245"/>
                <a:gd name="T57" fmla="*/ 30 h 152"/>
                <a:gd name="T58" fmla="*/ 20 w 245"/>
                <a:gd name="T59" fmla="*/ 21 h 152"/>
                <a:gd name="T60" fmla="*/ 20 w 245"/>
                <a:gd name="T61" fmla="*/ 8 h 152"/>
                <a:gd name="T62" fmla="*/ 27 w 245"/>
                <a:gd name="T63" fmla="*/ 11 h 152"/>
                <a:gd name="T64" fmla="*/ 34 w 245"/>
                <a:gd name="T65" fmla="*/ 22 h 152"/>
                <a:gd name="T66" fmla="*/ 39 w 245"/>
                <a:gd name="T67" fmla="*/ 34 h 152"/>
                <a:gd name="T68" fmla="*/ 52 w 245"/>
                <a:gd name="T69" fmla="*/ 43 h 152"/>
                <a:gd name="T70" fmla="*/ 61 w 245"/>
                <a:gd name="T71" fmla="*/ 53 h 152"/>
                <a:gd name="T72" fmla="*/ 68 w 245"/>
                <a:gd name="T73" fmla="*/ 64 h 152"/>
                <a:gd name="T74" fmla="*/ 91 w 245"/>
                <a:gd name="T75" fmla="*/ 89 h 152"/>
                <a:gd name="T76" fmla="*/ 95 w 245"/>
                <a:gd name="T77" fmla="*/ 104 h 152"/>
                <a:gd name="T78" fmla="*/ 99 w 245"/>
                <a:gd name="T79" fmla="*/ 116 h 152"/>
                <a:gd name="T80" fmla="*/ 123 w 245"/>
                <a:gd name="T81" fmla="*/ 128 h 152"/>
                <a:gd name="T82" fmla="*/ 157 w 245"/>
                <a:gd name="T83" fmla="*/ 144 h 152"/>
                <a:gd name="T84" fmla="*/ 188 w 245"/>
                <a:gd name="T85" fmla="*/ 145 h 152"/>
                <a:gd name="T86" fmla="*/ 204 w 245"/>
                <a:gd name="T8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2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8" name="Freeform 104"/>
            <p:cNvSpPr>
              <a:spLocks/>
            </p:cNvSpPr>
            <p:nvPr/>
          </p:nvSpPr>
          <p:spPr bwMode="auto">
            <a:xfrm>
              <a:off x="3654339" y="3337626"/>
              <a:ext cx="53975" cy="46038"/>
            </a:xfrm>
            <a:custGeom>
              <a:avLst/>
              <a:gdLst>
                <a:gd name="T0" fmla="*/ 11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1 w 24"/>
                <a:gd name="T7" fmla="*/ 18 h 20"/>
                <a:gd name="T8" fmla="*/ 22 w 24"/>
                <a:gd name="T9" fmla="*/ 20 h 20"/>
                <a:gd name="T10" fmla="*/ 24 w 24"/>
                <a:gd name="T11" fmla="*/ 4 h 20"/>
                <a:gd name="T12" fmla="*/ 11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9" name="Freeform 105"/>
            <p:cNvSpPr>
              <a:spLocks/>
            </p:cNvSpPr>
            <p:nvPr/>
          </p:nvSpPr>
          <p:spPr bwMode="auto">
            <a:xfrm>
              <a:off x="3703551" y="3343976"/>
              <a:ext cx="63500" cy="41275"/>
            </a:xfrm>
            <a:custGeom>
              <a:avLst/>
              <a:gdLst>
                <a:gd name="T0" fmla="*/ 11 w 28"/>
                <a:gd name="T1" fmla="*/ 13 h 18"/>
                <a:gd name="T2" fmla="*/ 28 w 28"/>
                <a:gd name="T3" fmla="*/ 10 h 18"/>
                <a:gd name="T4" fmla="*/ 6 w 28"/>
                <a:gd name="T5" fmla="*/ 1 h 18"/>
                <a:gd name="T6" fmla="*/ 2 w 28"/>
                <a:gd name="T7" fmla="*/ 1 h 18"/>
                <a:gd name="T8" fmla="*/ 0 w 28"/>
                <a:gd name="T9" fmla="*/ 17 h 18"/>
                <a:gd name="T10" fmla="*/ 1 w 28"/>
                <a:gd name="T11" fmla="*/ 17 h 18"/>
                <a:gd name="T12" fmla="*/ 11 w 28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0" name="Freeform 106"/>
            <p:cNvSpPr>
              <a:spLocks/>
            </p:cNvSpPr>
            <p:nvPr/>
          </p:nvSpPr>
          <p:spPr bwMode="auto">
            <a:xfrm>
              <a:off x="3417801" y="3437639"/>
              <a:ext cx="79375" cy="79375"/>
            </a:xfrm>
            <a:custGeom>
              <a:avLst/>
              <a:gdLst>
                <a:gd name="T0" fmla="*/ 19 w 35"/>
                <a:gd name="T1" fmla="*/ 33 h 35"/>
                <a:gd name="T2" fmla="*/ 27 w 35"/>
                <a:gd name="T3" fmla="*/ 34 h 35"/>
                <a:gd name="T4" fmla="*/ 31 w 35"/>
                <a:gd name="T5" fmla="*/ 35 h 35"/>
                <a:gd name="T6" fmla="*/ 30 w 35"/>
                <a:gd name="T7" fmla="*/ 33 h 35"/>
                <a:gd name="T8" fmla="*/ 32 w 35"/>
                <a:gd name="T9" fmla="*/ 23 h 35"/>
                <a:gd name="T10" fmla="*/ 33 w 35"/>
                <a:gd name="T11" fmla="*/ 9 h 35"/>
                <a:gd name="T12" fmla="*/ 35 w 35"/>
                <a:gd name="T13" fmla="*/ 1 h 35"/>
                <a:gd name="T14" fmla="*/ 35 w 35"/>
                <a:gd name="T15" fmla="*/ 0 h 35"/>
                <a:gd name="T16" fmla="*/ 25 w 35"/>
                <a:gd name="T17" fmla="*/ 4 h 35"/>
                <a:gd name="T18" fmla="*/ 17 w 35"/>
                <a:gd name="T19" fmla="*/ 5 h 35"/>
                <a:gd name="T20" fmla="*/ 9 w 35"/>
                <a:gd name="T21" fmla="*/ 9 h 35"/>
                <a:gd name="T22" fmla="*/ 6 w 35"/>
                <a:gd name="T23" fmla="*/ 14 h 35"/>
                <a:gd name="T24" fmla="*/ 4 w 35"/>
                <a:gd name="T25" fmla="*/ 16 h 35"/>
                <a:gd name="T26" fmla="*/ 1 w 35"/>
                <a:gd name="T27" fmla="*/ 17 h 35"/>
                <a:gd name="T28" fmla="*/ 2 w 35"/>
                <a:gd name="T29" fmla="*/ 20 h 35"/>
                <a:gd name="T30" fmla="*/ 12 w 35"/>
                <a:gd name="T31" fmla="*/ 30 h 35"/>
                <a:gd name="T32" fmla="*/ 14 w 35"/>
                <a:gd name="T33" fmla="*/ 33 h 35"/>
                <a:gd name="T34" fmla="*/ 19 w 35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1" name="Freeform 107"/>
            <p:cNvSpPr>
              <a:spLocks/>
            </p:cNvSpPr>
            <p:nvPr/>
          </p:nvSpPr>
          <p:spPr bwMode="auto">
            <a:xfrm>
              <a:off x="3665451" y="3618614"/>
              <a:ext cx="727075" cy="744538"/>
            </a:xfrm>
            <a:custGeom>
              <a:avLst/>
              <a:gdLst>
                <a:gd name="T0" fmla="*/ 180 w 321"/>
                <a:gd name="T1" fmla="*/ 304 h 328"/>
                <a:gd name="T2" fmla="*/ 185 w 321"/>
                <a:gd name="T3" fmla="*/ 306 h 328"/>
                <a:gd name="T4" fmla="*/ 206 w 321"/>
                <a:gd name="T5" fmla="*/ 270 h 328"/>
                <a:gd name="T6" fmla="*/ 219 w 321"/>
                <a:gd name="T7" fmla="*/ 244 h 328"/>
                <a:gd name="T8" fmla="*/ 240 w 321"/>
                <a:gd name="T9" fmla="*/ 232 h 328"/>
                <a:gd name="T10" fmla="*/ 265 w 321"/>
                <a:gd name="T11" fmla="*/ 225 h 328"/>
                <a:gd name="T12" fmla="*/ 275 w 321"/>
                <a:gd name="T13" fmla="*/ 206 h 328"/>
                <a:gd name="T14" fmla="*/ 283 w 321"/>
                <a:gd name="T15" fmla="*/ 188 h 328"/>
                <a:gd name="T16" fmla="*/ 286 w 321"/>
                <a:gd name="T17" fmla="*/ 151 h 328"/>
                <a:gd name="T18" fmla="*/ 292 w 321"/>
                <a:gd name="T19" fmla="*/ 147 h 328"/>
                <a:gd name="T20" fmla="*/ 317 w 321"/>
                <a:gd name="T21" fmla="*/ 112 h 328"/>
                <a:gd name="T22" fmla="*/ 290 w 321"/>
                <a:gd name="T23" fmla="*/ 74 h 328"/>
                <a:gd name="T24" fmla="*/ 240 w 321"/>
                <a:gd name="T25" fmla="*/ 68 h 328"/>
                <a:gd name="T26" fmla="*/ 211 w 321"/>
                <a:gd name="T27" fmla="*/ 53 h 328"/>
                <a:gd name="T28" fmla="*/ 208 w 321"/>
                <a:gd name="T29" fmla="*/ 47 h 328"/>
                <a:gd name="T30" fmla="*/ 188 w 321"/>
                <a:gd name="T31" fmla="*/ 43 h 328"/>
                <a:gd name="T32" fmla="*/ 184 w 321"/>
                <a:gd name="T33" fmla="*/ 9 h 328"/>
                <a:gd name="T34" fmla="*/ 158 w 321"/>
                <a:gd name="T35" fmla="*/ 23 h 328"/>
                <a:gd name="T36" fmla="*/ 136 w 321"/>
                <a:gd name="T37" fmla="*/ 27 h 328"/>
                <a:gd name="T38" fmla="*/ 118 w 321"/>
                <a:gd name="T39" fmla="*/ 28 h 328"/>
                <a:gd name="T40" fmla="*/ 112 w 321"/>
                <a:gd name="T41" fmla="*/ 1 h 328"/>
                <a:gd name="T42" fmla="*/ 92 w 321"/>
                <a:gd name="T43" fmla="*/ 12 h 328"/>
                <a:gd name="T44" fmla="*/ 76 w 321"/>
                <a:gd name="T45" fmla="*/ 11 h 328"/>
                <a:gd name="T46" fmla="*/ 86 w 321"/>
                <a:gd name="T47" fmla="*/ 23 h 328"/>
                <a:gd name="T48" fmla="*/ 75 w 321"/>
                <a:gd name="T49" fmla="*/ 33 h 328"/>
                <a:gd name="T50" fmla="*/ 60 w 321"/>
                <a:gd name="T51" fmla="*/ 35 h 328"/>
                <a:gd name="T52" fmla="*/ 34 w 321"/>
                <a:gd name="T53" fmla="*/ 30 h 328"/>
                <a:gd name="T54" fmla="*/ 32 w 321"/>
                <a:gd name="T55" fmla="*/ 42 h 328"/>
                <a:gd name="T56" fmla="*/ 33 w 321"/>
                <a:gd name="T57" fmla="*/ 77 h 328"/>
                <a:gd name="T58" fmla="*/ 9 w 321"/>
                <a:gd name="T59" fmla="*/ 86 h 328"/>
                <a:gd name="T60" fmla="*/ 1 w 321"/>
                <a:gd name="T61" fmla="*/ 103 h 328"/>
                <a:gd name="T62" fmla="*/ 11 w 321"/>
                <a:gd name="T63" fmla="*/ 120 h 328"/>
                <a:gd name="T64" fmla="*/ 27 w 321"/>
                <a:gd name="T65" fmla="*/ 122 h 328"/>
                <a:gd name="T66" fmla="*/ 47 w 321"/>
                <a:gd name="T67" fmla="*/ 131 h 328"/>
                <a:gd name="T68" fmla="*/ 71 w 321"/>
                <a:gd name="T69" fmla="*/ 124 h 328"/>
                <a:gd name="T70" fmla="*/ 88 w 321"/>
                <a:gd name="T71" fmla="*/ 146 h 328"/>
                <a:gd name="T72" fmla="*/ 107 w 321"/>
                <a:gd name="T73" fmla="*/ 154 h 328"/>
                <a:gd name="T74" fmla="*/ 112 w 321"/>
                <a:gd name="T75" fmla="*/ 173 h 328"/>
                <a:gd name="T76" fmla="*/ 133 w 321"/>
                <a:gd name="T77" fmla="*/ 189 h 328"/>
                <a:gd name="T78" fmla="*/ 130 w 321"/>
                <a:gd name="T79" fmla="*/ 209 h 328"/>
                <a:gd name="T80" fmla="*/ 142 w 321"/>
                <a:gd name="T81" fmla="*/ 226 h 328"/>
                <a:gd name="T82" fmla="*/ 158 w 321"/>
                <a:gd name="T83" fmla="*/ 240 h 328"/>
                <a:gd name="T84" fmla="*/ 164 w 321"/>
                <a:gd name="T85" fmla="*/ 267 h 328"/>
                <a:gd name="T86" fmla="*/ 134 w 321"/>
                <a:gd name="T87" fmla="*/ 296 h 328"/>
                <a:gd name="T88" fmla="*/ 146 w 321"/>
                <a:gd name="T89" fmla="*/ 304 h 328"/>
                <a:gd name="T90" fmla="*/ 165 w 321"/>
                <a:gd name="T91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8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2" name="Freeform 108"/>
            <p:cNvSpPr>
              <a:spLocks/>
            </p:cNvSpPr>
            <p:nvPr/>
          </p:nvSpPr>
          <p:spPr bwMode="auto">
            <a:xfrm>
              <a:off x="3951201" y="4288539"/>
              <a:ext cx="90488" cy="98425"/>
            </a:xfrm>
            <a:custGeom>
              <a:avLst/>
              <a:gdLst>
                <a:gd name="T0" fmla="*/ 39 w 40"/>
                <a:gd name="T1" fmla="*/ 21 h 44"/>
                <a:gd name="T2" fmla="*/ 34 w 40"/>
                <a:gd name="T3" fmla="*/ 14 h 44"/>
                <a:gd name="T4" fmla="*/ 25 w 40"/>
                <a:gd name="T5" fmla="*/ 7 h 44"/>
                <a:gd name="T6" fmla="*/ 20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5 h 44"/>
                <a:gd name="T16" fmla="*/ 2 w 40"/>
                <a:gd name="T17" fmla="*/ 19 h 44"/>
                <a:gd name="T18" fmla="*/ 0 w 40"/>
                <a:gd name="T19" fmla="*/ 29 h 44"/>
                <a:gd name="T20" fmla="*/ 3 w 40"/>
                <a:gd name="T21" fmla="*/ 34 h 44"/>
                <a:gd name="T22" fmla="*/ 2 w 40"/>
                <a:gd name="T23" fmla="*/ 38 h 44"/>
                <a:gd name="T24" fmla="*/ 5 w 40"/>
                <a:gd name="T25" fmla="*/ 39 h 44"/>
                <a:gd name="T26" fmla="*/ 15 w 40"/>
                <a:gd name="T27" fmla="*/ 42 h 44"/>
                <a:gd name="T28" fmla="*/ 22 w 40"/>
                <a:gd name="T29" fmla="*/ 42 h 44"/>
                <a:gd name="T30" fmla="*/ 34 w 40"/>
                <a:gd name="T31" fmla="*/ 40 h 44"/>
                <a:gd name="T32" fmla="*/ 40 w 40"/>
                <a:gd name="T33" fmla="*/ 33 h 44"/>
                <a:gd name="T34" fmla="*/ 39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3" name="Freeform 109"/>
            <p:cNvSpPr>
              <a:spLocks noEditPoints="1"/>
            </p:cNvSpPr>
            <p:nvPr/>
          </p:nvSpPr>
          <p:spPr bwMode="auto">
            <a:xfrm>
              <a:off x="3670214" y="4120264"/>
              <a:ext cx="368300" cy="730250"/>
            </a:xfrm>
            <a:custGeom>
              <a:avLst/>
              <a:gdLst>
                <a:gd name="T0" fmla="*/ 46 w 163"/>
                <a:gd name="T1" fmla="*/ 305 h 322"/>
                <a:gd name="T2" fmla="*/ 43 w 163"/>
                <a:gd name="T3" fmla="*/ 298 h 322"/>
                <a:gd name="T4" fmla="*/ 40 w 163"/>
                <a:gd name="T5" fmla="*/ 320 h 322"/>
                <a:gd name="T6" fmla="*/ 57 w 163"/>
                <a:gd name="T7" fmla="*/ 321 h 322"/>
                <a:gd name="T8" fmla="*/ 62 w 163"/>
                <a:gd name="T9" fmla="*/ 315 h 322"/>
                <a:gd name="T10" fmla="*/ 156 w 163"/>
                <a:gd name="T11" fmla="*/ 34 h 322"/>
                <a:gd name="T12" fmla="*/ 152 w 163"/>
                <a:gd name="T13" fmla="*/ 46 h 322"/>
                <a:gd name="T14" fmla="*/ 138 w 163"/>
                <a:gd name="T15" fmla="*/ 51 h 322"/>
                <a:gd name="T16" fmla="*/ 123 w 163"/>
                <a:gd name="T17" fmla="*/ 48 h 322"/>
                <a:gd name="T18" fmla="*/ 132 w 163"/>
                <a:gd name="T19" fmla="*/ 32 h 322"/>
                <a:gd name="T20" fmla="*/ 108 w 163"/>
                <a:gd name="T21" fmla="*/ 20 h 322"/>
                <a:gd name="T22" fmla="*/ 88 w 163"/>
                <a:gd name="T23" fmla="*/ 3 h 322"/>
                <a:gd name="T24" fmla="*/ 75 w 163"/>
                <a:gd name="T25" fmla="*/ 8 h 322"/>
                <a:gd name="T26" fmla="*/ 59 w 163"/>
                <a:gd name="T27" fmla="*/ 4 h 322"/>
                <a:gd name="T28" fmla="*/ 51 w 163"/>
                <a:gd name="T29" fmla="*/ 19 h 322"/>
                <a:gd name="T30" fmla="*/ 42 w 163"/>
                <a:gd name="T31" fmla="*/ 32 h 322"/>
                <a:gd name="T32" fmla="*/ 43 w 163"/>
                <a:gd name="T33" fmla="*/ 46 h 322"/>
                <a:gd name="T34" fmla="*/ 35 w 163"/>
                <a:gd name="T35" fmla="*/ 56 h 322"/>
                <a:gd name="T36" fmla="*/ 30 w 163"/>
                <a:gd name="T37" fmla="*/ 68 h 322"/>
                <a:gd name="T38" fmla="*/ 26 w 163"/>
                <a:gd name="T39" fmla="*/ 82 h 322"/>
                <a:gd name="T40" fmla="*/ 29 w 163"/>
                <a:gd name="T41" fmla="*/ 99 h 322"/>
                <a:gd name="T42" fmla="*/ 29 w 163"/>
                <a:gd name="T43" fmla="*/ 113 h 322"/>
                <a:gd name="T44" fmla="*/ 26 w 163"/>
                <a:gd name="T45" fmla="*/ 129 h 322"/>
                <a:gd name="T46" fmla="*/ 20 w 163"/>
                <a:gd name="T47" fmla="*/ 147 h 322"/>
                <a:gd name="T48" fmla="*/ 18 w 163"/>
                <a:gd name="T49" fmla="*/ 155 h 322"/>
                <a:gd name="T50" fmla="*/ 15 w 163"/>
                <a:gd name="T51" fmla="*/ 166 h 322"/>
                <a:gd name="T52" fmla="*/ 15 w 163"/>
                <a:gd name="T53" fmla="*/ 177 h 322"/>
                <a:gd name="T54" fmla="*/ 13 w 163"/>
                <a:gd name="T55" fmla="*/ 194 h 322"/>
                <a:gd name="T56" fmla="*/ 15 w 163"/>
                <a:gd name="T57" fmla="*/ 204 h 322"/>
                <a:gd name="T58" fmla="*/ 19 w 163"/>
                <a:gd name="T59" fmla="*/ 212 h 322"/>
                <a:gd name="T60" fmla="*/ 17 w 163"/>
                <a:gd name="T61" fmla="*/ 219 h 322"/>
                <a:gd name="T62" fmla="*/ 15 w 163"/>
                <a:gd name="T63" fmla="*/ 231 h 322"/>
                <a:gd name="T64" fmla="*/ 9 w 163"/>
                <a:gd name="T65" fmla="*/ 242 h 322"/>
                <a:gd name="T66" fmla="*/ 6 w 163"/>
                <a:gd name="T67" fmla="*/ 254 h 322"/>
                <a:gd name="T68" fmla="*/ 2 w 163"/>
                <a:gd name="T69" fmla="*/ 267 h 322"/>
                <a:gd name="T70" fmla="*/ 11 w 163"/>
                <a:gd name="T71" fmla="*/ 274 h 322"/>
                <a:gd name="T72" fmla="*/ 15 w 163"/>
                <a:gd name="T73" fmla="*/ 287 h 322"/>
                <a:gd name="T74" fmla="*/ 34 w 163"/>
                <a:gd name="T75" fmla="*/ 289 h 322"/>
                <a:gd name="T76" fmla="*/ 37 w 163"/>
                <a:gd name="T77" fmla="*/ 283 h 322"/>
                <a:gd name="T78" fmla="*/ 38 w 163"/>
                <a:gd name="T79" fmla="*/ 269 h 322"/>
                <a:gd name="T80" fmla="*/ 47 w 163"/>
                <a:gd name="T81" fmla="*/ 260 h 322"/>
                <a:gd name="T82" fmla="*/ 62 w 163"/>
                <a:gd name="T83" fmla="*/ 243 h 322"/>
                <a:gd name="T84" fmla="*/ 56 w 163"/>
                <a:gd name="T85" fmla="*/ 233 h 322"/>
                <a:gd name="T86" fmla="*/ 64 w 163"/>
                <a:gd name="T87" fmla="*/ 214 h 322"/>
                <a:gd name="T88" fmla="*/ 68 w 163"/>
                <a:gd name="T89" fmla="*/ 204 h 322"/>
                <a:gd name="T90" fmla="*/ 73 w 163"/>
                <a:gd name="T91" fmla="*/ 193 h 322"/>
                <a:gd name="T92" fmla="*/ 78 w 163"/>
                <a:gd name="T93" fmla="*/ 192 h 322"/>
                <a:gd name="T94" fmla="*/ 75 w 163"/>
                <a:gd name="T95" fmla="*/ 188 h 322"/>
                <a:gd name="T96" fmla="*/ 70 w 163"/>
                <a:gd name="T97" fmla="*/ 179 h 322"/>
                <a:gd name="T98" fmla="*/ 82 w 163"/>
                <a:gd name="T99" fmla="*/ 175 h 322"/>
                <a:gd name="T100" fmla="*/ 92 w 163"/>
                <a:gd name="T101" fmla="*/ 163 h 322"/>
                <a:gd name="T102" fmla="*/ 95 w 163"/>
                <a:gd name="T103" fmla="*/ 154 h 322"/>
                <a:gd name="T104" fmla="*/ 131 w 163"/>
                <a:gd name="T105" fmla="*/ 145 h 322"/>
                <a:gd name="T106" fmla="*/ 135 w 163"/>
                <a:gd name="T107" fmla="*/ 129 h 322"/>
                <a:gd name="T108" fmla="*/ 129 w 163"/>
                <a:gd name="T109" fmla="*/ 118 h 322"/>
                <a:gd name="T110" fmla="*/ 126 w 163"/>
                <a:gd name="T111" fmla="*/ 112 h 322"/>
                <a:gd name="T112" fmla="*/ 124 w 163"/>
                <a:gd name="T113" fmla="*/ 103 h 322"/>
                <a:gd name="T114" fmla="*/ 129 w 163"/>
                <a:gd name="T115" fmla="*/ 79 h 322"/>
                <a:gd name="T116" fmla="*/ 153 w 163"/>
                <a:gd name="T117" fmla="*/ 52 h 322"/>
                <a:gd name="T118" fmla="*/ 161 w 163"/>
                <a:gd name="T119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2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4" name="Freeform 110"/>
            <p:cNvSpPr>
              <a:spLocks/>
            </p:cNvSpPr>
            <p:nvPr/>
          </p:nvSpPr>
          <p:spPr bwMode="auto">
            <a:xfrm>
              <a:off x="3630526" y="4037714"/>
              <a:ext cx="161925" cy="825500"/>
            </a:xfrm>
            <a:custGeom>
              <a:avLst/>
              <a:gdLst>
                <a:gd name="T0" fmla="*/ 28 w 71"/>
                <a:gd name="T1" fmla="*/ 310 h 364"/>
                <a:gd name="T2" fmla="*/ 19 w 71"/>
                <a:gd name="T3" fmla="*/ 295 h 364"/>
                <a:gd name="T4" fmla="*/ 26 w 71"/>
                <a:gd name="T5" fmla="*/ 278 h 364"/>
                <a:gd name="T6" fmla="*/ 32 w 71"/>
                <a:gd name="T7" fmla="*/ 261 h 364"/>
                <a:gd name="T8" fmla="*/ 36 w 71"/>
                <a:gd name="T9" fmla="*/ 248 h 364"/>
                <a:gd name="T10" fmla="*/ 31 w 71"/>
                <a:gd name="T11" fmla="*/ 235 h 364"/>
                <a:gd name="T12" fmla="*/ 32 w 71"/>
                <a:gd name="T13" fmla="*/ 213 h 364"/>
                <a:gd name="T14" fmla="*/ 34 w 71"/>
                <a:gd name="T15" fmla="*/ 197 h 364"/>
                <a:gd name="T16" fmla="*/ 37 w 71"/>
                <a:gd name="T17" fmla="*/ 183 h 364"/>
                <a:gd name="T18" fmla="*/ 43 w 71"/>
                <a:gd name="T19" fmla="*/ 155 h 364"/>
                <a:gd name="T20" fmla="*/ 46 w 71"/>
                <a:gd name="T21" fmla="*/ 135 h 364"/>
                <a:gd name="T22" fmla="*/ 47 w 71"/>
                <a:gd name="T23" fmla="*/ 112 h 364"/>
                <a:gd name="T24" fmla="*/ 52 w 71"/>
                <a:gd name="T25" fmla="*/ 92 h 364"/>
                <a:gd name="T26" fmla="*/ 59 w 71"/>
                <a:gd name="T27" fmla="*/ 76 h 364"/>
                <a:gd name="T28" fmla="*/ 68 w 71"/>
                <a:gd name="T29" fmla="*/ 55 h 364"/>
                <a:gd name="T30" fmla="*/ 63 w 71"/>
                <a:gd name="T31" fmla="*/ 38 h 364"/>
                <a:gd name="T32" fmla="*/ 59 w 71"/>
                <a:gd name="T33" fmla="*/ 18 h 364"/>
                <a:gd name="T34" fmla="*/ 50 w 71"/>
                <a:gd name="T35" fmla="*/ 2 h 364"/>
                <a:gd name="T36" fmla="*/ 45 w 71"/>
                <a:gd name="T37" fmla="*/ 17 h 364"/>
                <a:gd name="T38" fmla="*/ 44 w 71"/>
                <a:gd name="T39" fmla="*/ 54 h 364"/>
                <a:gd name="T40" fmla="*/ 37 w 71"/>
                <a:gd name="T41" fmla="*/ 91 h 364"/>
                <a:gd name="T42" fmla="*/ 33 w 71"/>
                <a:gd name="T43" fmla="*/ 117 h 364"/>
                <a:gd name="T44" fmla="*/ 29 w 71"/>
                <a:gd name="T45" fmla="*/ 150 h 364"/>
                <a:gd name="T46" fmla="*/ 18 w 71"/>
                <a:gd name="T47" fmla="*/ 179 h 364"/>
                <a:gd name="T48" fmla="*/ 17 w 71"/>
                <a:gd name="T49" fmla="*/ 204 h 364"/>
                <a:gd name="T50" fmla="*/ 11 w 71"/>
                <a:gd name="T51" fmla="*/ 228 h 364"/>
                <a:gd name="T52" fmla="*/ 22 w 71"/>
                <a:gd name="T53" fmla="*/ 215 h 364"/>
                <a:gd name="T54" fmla="*/ 24 w 71"/>
                <a:gd name="T55" fmla="*/ 229 h 364"/>
                <a:gd name="T56" fmla="*/ 21 w 71"/>
                <a:gd name="T57" fmla="*/ 244 h 364"/>
                <a:gd name="T58" fmla="*/ 17 w 71"/>
                <a:gd name="T59" fmla="*/ 255 h 364"/>
                <a:gd name="T60" fmla="*/ 16 w 71"/>
                <a:gd name="T61" fmla="*/ 253 h 364"/>
                <a:gd name="T62" fmla="*/ 10 w 71"/>
                <a:gd name="T63" fmla="*/ 255 h 364"/>
                <a:gd name="T64" fmla="*/ 1 w 71"/>
                <a:gd name="T65" fmla="*/ 267 h 364"/>
                <a:gd name="T66" fmla="*/ 11 w 71"/>
                <a:gd name="T67" fmla="*/ 268 h 364"/>
                <a:gd name="T68" fmla="*/ 17 w 71"/>
                <a:gd name="T69" fmla="*/ 278 h 364"/>
                <a:gd name="T70" fmla="*/ 7 w 71"/>
                <a:gd name="T71" fmla="*/ 280 h 364"/>
                <a:gd name="T72" fmla="*/ 8 w 71"/>
                <a:gd name="T73" fmla="*/ 286 h 364"/>
                <a:gd name="T74" fmla="*/ 3 w 71"/>
                <a:gd name="T75" fmla="*/ 294 h 364"/>
                <a:gd name="T76" fmla="*/ 10 w 71"/>
                <a:gd name="T77" fmla="*/ 297 h 364"/>
                <a:gd name="T78" fmla="*/ 11 w 71"/>
                <a:gd name="T79" fmla="*/ 305 h 364"/>
                <a:gd name="T80" fmla="*/ 6 w 71"/>
                <a:gd name="T81" fmla="*/ 315 h 364"/>
                <a:gd name="T82" fmla="*/ 16 w 71"/>
                <a:gd name="T83" fmla="*/ 317 h 364"/>
                <a:gd name="T84" fmla="*/ 20 w 71"/>
                <a:gd name="T85" fmla="*/ 320 h 364"/>
                <a:gd name="T86" fmla="*/ 15 w 71"/>
                <a:gd name="T87" fmla="*/ 330 h 364"/>
                <a:gd name="T88" fmla="*/ 28 w 71"/>
                <a:gd name="T89" fmla="*/ 330 h 364"/>
                <a:gd name="T90" fmla="*/ 19 w 71"/>
                <a:gd name="T91" fmla="*/ 337 h 364"/>
                <a:gd name="T92" fmla="*/ 30 w 71"/>
                <a:gd name="T93" fmla="*/ 335 h 364"/>
                <a:gd name="T94" fmla="*/ 18 w 71"/>
                <a:gd name="T95" fmla="*/ 344 h 364"/>
                <a:gd name="T96" fmla="*/ 28 w 71"/>
                <a:gd name="T97" fmla="*/ 345 h 364"/>
                <a:gd name="T98" fmla="*/ 45 w 71"/>
                <a:gd name="T99" fmla="*/ 329 h 364"/>
                <a:gd name="T100" fmla="*/ 50 w 71"/>
                <a:gd name="T101" fmla="*/ 338 h 364"/>
                <a:gd name="T102" fmla="*/ 43 w 71"/>
                <a:gd name="T103" fmla="*/ 341 h 364"/>
                <a:gd name="T104" fmla="*/ 35 w 71"/>
                <a:gd name="T105" fmla="*/ 347 h 364"/>
                <a:gd name="T106" fmla="*/ 41 w 71"/>
                <a:gd name="T107" fmla="*/ 359 h 364"/>
                <a:gd name="T108" fmla="*/ 52 w 71"/>
                <a:gd name="T109" fmla="*/ 357 h 364"/>
                <a:gd name="T110" fmla="*/ 64 w 71"/>
                <a:gd name="T111" fmla="*/ 358 h 364"/>
                <a:gd name="T112" fmla="*/ 57 w 71"/>
                <a:gd name="T113" fmla="*/ 356 h 364"/>
                <a:gd name="T114" fmla="*/ 50 w 71"/>
                <a:gd name="T115" fmla="*/ 326 h 364"/>
                <a:gd name="T116" fmla="*/ 32 w 71"/>
                <a:gd name="T117" fmla="*/ 32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4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5" name="Freeform 111"/>
            <p:cNvSpPr>
              <a:spLocks/>
            </p:cNvSpPr>
            <p:nvPr/>
          </p:nvSpPr>
          <p:spPr bwMode="auto">
            <a:xfrm>
              <a:off x="3868651" y="4074226"/>
              <a:ext cx="161925" cy="163513"/>
            </a:xfrm>
            <a:custGeom>
              <a:avLst/>
              <a:gdLst>
                <a:gd name="T0" fmla="*/ 68 w 71"/>
                <a:gd name="T1" fmla="*/ 39 h 72"/>
                <a:gd name="T2" fmla="*/ 62 w 71"/>
                <a:gd name="T3" fmla="*/ 41 h 72"/>
                <a:gd name="T4" fmla="*/ 58 w 71"/>
                <a:gd name="T5" fmla="*/ 32 h 72"/>
                <a:gd name="T6" fmla="*/ 52 w 71"/>
                <a:gd name="T7" fmla="*/ 25 h 72"/>
                <a:gd name="T8" fmla="*/ 45 w 71"/>
                <a:gd name="T9" fmla="*/ 24 h 72"/>
                <a:gd name="T10" fmla="*/ 41 w 71"/>
                <a:gd name="T11" fmla="*/ 18 h 72"/>
                <a:gd name="T12" fmla="*/ 40 w 71"/>
                <a:gd name="T13" fmla="*/ 8 h 72"/>
                <a:gd name="T14" fmla="*/ 39 w 71"/>
                <a:gd name="T15" fmla="*/ 3 h 72"/>
                <a:gd name="T16" fmla="*/ 38 w 71"/>
                <a:gd name="T17" fmla="*/ 4 h 72"/>
                <a:gd name="T18" fmla="*/ 30 w 71"/>
                <a:gd name="T19" fmla="*/ 1 h 72"/>
                <a:gd name="T20" fmla="*/ 21 w 71"/>
                <a:gd name="T21" fmla="*/ 2 h 72"/>
                <a:gd name="T22" fmla="*/ 11 w 71"/>
                <a:gd name="T23" fmla="*/ 3 h 72"/>
                <a:gd name="T24" fmla="*/ 5 w 71"/>
                <a:gd name="T25" fmla="*/ 11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5 h 72"/>
                <a:gd name="T32" fmla="*/ 20 w 71"/>
                <a:gd name="T33" fmla="*/ 40 h 72"/>
                <a:gd name="T34" fmla="*/ 29 w 71"/>
                <a:gd name="T35" fmla="*/ 45 h 72"/>
                <a:gd name="T36" fmla="*/ 44 w 71"/>
                <a:gd name="T37" fmla="*/ 52 h 72"/>
                <a:gd name="T38" fmla="*/ 38 w 71"/>
                <a:gd name="T39" fmla="*/ 63 h 72"/>
                <a:gd name="T40" fmla="*/ 35 w 71"/>
                <a:gd name="T41" fmla="*/ 68 h 72"/>
                <a:gd name="T42" fmla="*/ 43 w 71"/>
                <a:gd name="T43" fmla="*/ 70 h 72"/>
                <a:gd name="T44" fmla="*/ 50 w 71"/>
                <a:gd name="T45" fmla="*/ 71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8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6" name="Freeform 112"/>
            <p:cNvSpPr>
              <a:spLocks/>
            </p:cNvSpPr>
            <p:nvPr/>
          </p:nvSpPr>
          <p:spPr bwMode="auto">
            <a:xfrm>
              <a:off x="3444789" y="3512251"/>
              <a:ext cx="61913" cy="47625"/>
            </a:xfrm>
            <a:custGeom>
              <a:avLst/>
              <a:gdLst>
                <a:gd name="T0" fmla="*/ 26 w 27"/>
                <a:gd name="T1" fmla="*/ 17 h 21"/>
                <a:gd name="T2" fmla="*/ 27 w 27"/>
                <a:gd name="T3" fmla="*/ 12 h 21"/>
                <a:gd name="T4" fmla="*/ 19 w 27"/>
                <a:gd name="T5" fmla="*/ 2 h 21"/>
                <a:gd name="T6" fmla="*/ 15 w 27"/>
                <a:gd name="T7" fmla="*/ 1 h 21"/>
                <a:gd name="T8" fmla="*/ 7 w 27"/>
                <a:gd name="T9" fmla="*/ 0 h 21"/>
                <a:gd name="T10" fmla="*/ 2 w 27"/>
                <a:gd name="T11" fmla="*/ 0 h 21"/>
                <a:gd name="T12" fmla="*/ 2 w 27"/>
                <a:gd name="T13" fmla="*/ 3 h 21"/>
                <a:gd name="T14" fmla="*/ 4 w 27"/>
                <a:gd name="T15" fmla="*/ 10 h 21"/>
                <a:gd name="T16" fmla="*/ 9 w 27"/>
                <a:gd name="T17" fmla="*/ 9 h 21"/>
                <a:gd name="T18" fmla="*/ 12 w 27"/>
                <a:gd name="T19" fmla="*/ 12 h 21"/>
                <a:gd name="T20" fmla="*/ 18 w 27"/>
                <a:gd name="T21" fmla="*/ 17 h 21"/>
                <a:gd name="T22" fmla="*/ 23 w 27"/>
                <a:gd name="T23" fmla="*/ 21 h 21"/>
                <a:gd name="T24" fmla="*/ 24 w 27"/>
                <a:gd name="T25" fmla="*/ 21 h 21"/>
                <a:gd name="T26" fmla="*/ 26 w 27"/>
                <a:gd name="T2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7" name="Freeform 113"/>
            <p:cNvSpPr>
              <a:spLocks/>
            </p:cNvSpPr>
            <p:nvPr/>
          </p:nvSpPr>
          <p:spPr bwMode="auto">
            <a:xfrm>
              <a:off x="3500351" y="3534476"/>
              <a:ext cx="106363" cy="52388"/>
            </a:xfrm>
            <a:custGeom>
              <a:avLst/>
              <a:gdLst>
                <a:gd name="T0" fmla="*/ 42 w 47"/>
                <a:gd name="T1" fmla="*/ 7 h 23"/>
                <a:gd name="T2" fmla="*/ 31 w 47"/>
                <a:gd name="T3" fmla="*/ 1 h 23"/>
                <a:gd name="T4" fmla="*/ 20 w 47"/>
                <a:gd name="T5" fmla="*/ 6 h 23"/>
                <a:gd name="T6" fmla="*/ 7 w 47"/>
                <a:gd name="T7" fmla="*/ 5 h 23"/>
                <a:gd name="T8" fmla="*/ 3 w 47"/>
                <a:gd name="T9" fmla="*/ 2 h 23"/>
                <a:gd name="T10" fmla="*/ 2 w 47"/>
                <a:gd name="T11" fmla="*/ 7 h 23"/>
                <a:gd name="T12" fmla="*/ 0 w 47"/>
                <a:gd name="T13" fmla="*/ 11 h 23"/>
                <a:gd name="T14" fmla="*/ 11 w 47"/>
                <a:gd name="T15" fmla="*/ 16 h 23"/>
                <a:gd name="T16" fmla="*/ 17 w 47"/>
                <a:gd name="T17" fmla="*/ 20 h 23"/>
                <a:gd name="T18" fmla="*/ 23 w 47"/>
                <a:gd name="T19" fmla="*/ 18 h 23"/>
                <a:gd name="T20" fmla="*/ 21 w 47"/>
                <a:gd name="T21" fmla="*/ 14 h 23"/>
                <a:gd name="T22" fmla="*/ 25 w 47"/>
                <a:gd name="T23" fmla="*/ 10 h 23"/>
                <a:gd name="T24" fmla="*/ 34 w 47"/>
                <a:gd name="T25" fmla="*/ 7 h 23"/>
                <a:gd name="T26" fmla="*/ 36 w 47"/>
                <a:gd name="T27" fmla="*/ 13 h 23"/>
                <a:gd name="T28" fmla="*/ 41 w 47"/>
                <a:gd name="T29" fmla="*/ 21 h 23"/>
                <a:gd name="T30" fmla="*/ 46 w 47"/>
                <a:gd name="T31" fmla="*/ 16 h 23"/>
                <a:gd name="T32" fmla="*/ 47 w 47"/>
                <a:gd name="T33" fmla="*/ 13 h 23"/>
                <a:gd name="T34" fmla="*/ 42 w 47"/>
                <a:gd name="T3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8" name="Freeform 114"/>
            <p:cNvSpPr>
              <a:spLocks/>
            </p:cNvSpPr>
            <p:nvPr/>
          </p:nvSpPr>
          <p:spPr bwMode="auto">
            <a:xfrm>
              <a:off x="3571789" y="3482089"/>
              <a:ext cx="220663" cy="311150"/>
            </a:xfrm>
            <a:custGeom>
              <a:avLst/>
              <a:gdLst>
                <a:gd name="T0" fmla="*/ 15 w 97"/>
                <a:gd name="T1" fmla="*/ 100 h 137"/>
                <a:gd name="T2" fmla="*/ 21 w 97"/>
                <a:gd name="T3" fmla="*/ 100 h 137"/>
                <a:gd name="T4" fmla="*/ 27 w 97"/>
                <a:gd name="T5" fmla="*/ 104 h 137"/>
                <a:gd name="T6" fmla="*/ 28 w 97"/>
                <a:gd name="T7" fmla="*/ 105 h 137"/>
                <a:gd name="T8" fmla="*/ 35 w 97"/>
                <a:gd name="T9" fmla="*/ 104 h 137"/>
                <a:gd name="T10" fmla="*/ 39 w 97"/>
                <a:gd name="T11" fmla="*/ 111 h 137"/>
                <a:gd name="T12" fmla="*/ 44 w 97"/>
                <a:gd name="T13" fmla="*/ 116 h 137"/>
                <a:gd name="T14" fmla="*/ 47 w 97"/>
                <a:gd name="T15" fmla="*/ 121 h 137"/>
                <a:gd name="T16" fmla="*/ 57 w 97"/>
                <a:gd name="T17" fmla="*/ 122 h 137"/>
                <a:gd name="T18" fmla="*/ 61 w 97"/>
                <a:gd name="T19" fmla="*/ 122 h 137"/>
                <a:gd name="T20" fmla="*/ 67 w 97"/>
                <a:gd name="T21" fmla="*/ 121 h 137"/>
                <a:gd name="T22" fmla="*/ 73 w 97"/>
                <a:gd name="T23" fmla="*/ 126 h 137"/>
                <a:gd name="T24" fmla="*/ 68 w 97"/>
                <a:gd name="T25" fmla="*/ 133 h 137"/>
                <a:gd name="T26" fmla="*/ 73 w 97"/>
                <a:gd name="T27" fmla="*/ 137 h 137"/>
                <a:gd name="T28" fmla="*/ 74 w 97"/>
                <a:gd name="T29" fmla="*/ 137 h 137"/>
                <a:gd name="T30" fmla="*/ 77 w 97"/>
                <a:gd name="T31" fmla="*/ 126 h 137"/>
                <a:gd name="T32" fmla="*/ 78 w 97"/>
                <a:gd name="T33" fmla="*/ 115 h 137"/>
                <a:gd name="T34" fmla="*/ 73 w 97"/>
                <a:gd name="T35" fmla="*/ 102 h 137"/>
                <a:gd name="T36" fmla="*/ 79 w 97"/>
                <a:gd name="T37" fmla="*/ 97 h 137"/>
                <a:gd name="T38" fmla="*/ 77 w 97"/>
                <a:gd name="T39" fmla="*/ 94 h 137"/>
                <a:gd name="T40" fmla="*/ 75 w 97"/>
                <a:gd name="T41" fmla="*/ 90 h 137"/>
                <a:gd name="T42" fmla="*/ 87 w 97"/>
                <a:gd name="T43" fmla="*/ 89 h 137"/>
                <a:gd name="T44" fmla="*/ 96 w 97"/>
                <a:gd name="T45" fmla="*/ 86 h 137"/>
                <a:gd name="T46" fmla="*/ 95 w 97"/>
                <a:gd name="T47" fmla="*/ 82 h 137"/>
                <a:gd name="T48" fmla="*/ 95 w 97"/>
                <a:gd name="T49" fmla="*/ 76 h 137"/>
                <a:gd name="T50" fmla="*/ 92 w 97"/>
                <a:gd name="T51" fmla="*/ 70 h 137"/>
                <a:gd name="T52" fmla="*/ 94 w 97"/>
                <a:gd name="T53" fmla="*/ 55 h 137"/>
                <a:gd name="T54" fmla="*/ 84 w 97"/>
                <a:gd name="T55" fmla="*/ 52 h 137"/>
                <a:gd name="T56" fmla="*/ 73 w 97"/>
                <a:gd name="T57" fmla="*/ 47 h 137"/>
                <a:gd name="T58" fmla="*/ 59 w 97"/>
                <a:gd name="T59" fmla="*/ 46 h 137"/>
                <a:gd name="T60" fmla="*/ 54 w 97"/>
                <a:gd name="T61" fmla="*/ 36 h 137"/>
                <a:gd name="T62" fmla="*/ 51 w 97"/>
                <a:gd name="T63" fmla="*/ 30 h 137"/>
                <a:gd name="T64" fmla="*/ 47 w 97"/>
                <a:gd name="T65" fmla="*/ 29 h 137"/>
                <a:gd name="T66" fmla="*/ 48 w 97"/>
                <a:gd name="T67" fmla="*/ 25 h 137"/>
                <a:gd name="T68" fmla="*/ 49 w 97"/>
                <a:gd name="T69" fmla="*/ 19 h 137"/>
                <a:gd name="T70" fmla="*/ 56 w 97"/>
                <a:gd name="T71" fmla="*/ 10 h 137"/>
                <a:gd name="T72" fmla="*/ 59 w 97"/>
                <a:gd name="T73" fmla="*/ 8 h 137"/>
                <a:gd name="T74" fmla="*/ 61 w 97"/>
                <a:gd name="T75" fmla="*/ 7 h 137"/>
                <a:gd name="T76" fmla="*/ 63 w 97"/>
                <a:gd name="T77" fmla="*/ 2 h 137"/>
                <a:gd name="T78" fmla="*/ 54 w 97"/>
                <a:gd name="T79" fmla="*/ 6 h 137"/>
                <a:gd name="T80" fmla="*/ 47 w 97"/>
                <a:gd name="T81" fmla="*/ 10 h 137"/>
                <a:gd name="T82" fmla="*/ 39 w 97"/>
                <a:gd name="T83" fmla="*/ 12 h 137"/>
                <a:gd name="T84" fmla="*/ 36 w 97"/>
                <a:gd name="T85" fmla="*/ 12 h 137"/>
                <a:gd name="T86" fmla="*/ 28 w 97"/>
                <a:gd name="T87" fmla="*/ 19 h 137"/>
                <a:gd name="T88" fmla="*/ 25 w 97"/>
                <a:gd name="T89" fmla="*/ 26 h 137"/>
                <a:gd name="T90" fmla="*/ 17 w 97"/>
                <a:gd name="T91" fmla="*/ 36 h 137"/>
                <a:gd name="T92" fmla="*/ 15 w 97"/>
                <a:gd name="T93" fmla="*/ 36 h 137"/>
                <a:gd name="T94" fmla="*/ 14 w 97"/>
                <a:gd name="T95" fmla="*/ 39 h 137"/>
                <a:gd name="T96" fmla="*/ 9 w 97"/>
                <a:gd name="T97" fmla="*/ 44 h 137"/>
                <a:gd name="T98" fmla="*/ 11 w 97"/>
                <a:gd name="T99" fmla="*/ 46 h 137"/>
                <a:gd name="T100" fmla="*/ 13 w 97"/>
                <a:gd name="T101" fmla="*/ 53 h 137"/>
                <a:gd name="T102" fmla="*/ 13 w 97"/>
                <a:gd name="T103" fmla="*/ 57 h 137"/>
                <a:gd name="T104" fmla="*/ 14 w 97"/>
                <a:gd name="T105" fmla="*/ 70 h 137"/>
                <a:gd name="T106" fmla="*/ 13 w 97"/>
                <a:gd name="T107" fmla="*/ 77 h 137"/>
                <a:gd name="T108" fmla="*/ 6 w 97"/>
                <a:gd name="T109" fmla="*/ 82 h 137"/>
                <a:gd name="T110" fmla="*/ 2 w 97"/>
                <a:gd name="T111" fmla="*/ 87 h 137"/>
                <a:gd name="T112" fmla="*/ 0 w 97"/>
                <a:gd name="T113" fmla="*/ 90 h 137"/>
                <a:gd name="T114" fmla="*/ 10 w 97"/>
                <a:gd name="T115" fmla="*/ 96 h 137"/>
                <a:gd name="T116" fmla="*/ 15 w 97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3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9" name="Freeform 115"/>
            <p:cNvSpPr>
              <a:spLocks/>
            </p:cNvSpPr>
            <p:nvPr/>
          </p:nvSpPr>
          <p:spPr bwMode="auto">
            <a:xfrm>
              <a:off x="3744826" y="3893251"/>
              <a:ext cx="223838" cy="254000"/>
            </a:xfrm>
            <a:custGeom>
              <a:avLst/>
              <a:gdLst>
                <a:gd name="T0" fmla="*/ 98 w 99"/>
                <a:gd name="T1" fmla="*/ 68 h 112"/>
                <a:gd name="T2" fmla="*/ 93 w 99"/>
                <a:gd name="T3" fmla="*/ 60 h 112"/>
                <a:gd name="T4" fmla="*/ 86 w 99"/>
                <a:gd name="T5" fmla="*/ 56 h 112"/>
                <a:gd name="T6" fmla="*/ 77 w 99"/>
                <a:gd name="T7" fmla="*/ 52 h 112"/>
                <a:gd name="T8" fmla="*/ 77 w 99"/>
                <a:gd name="T9" fmla="*/ 45 h 112"/>
                <a:gd name="T10" fmla="*/ 75 w 99"/>
                <a:gd name="T11" fmla="*/ 39 h 112"/>
                <a:gd name="T12" fmla="*/ 72 w 99"/>
                <a:gd name="T13" fmla="*/ 33 h 112"/>
                <a:gd name="T14" fmla="*/ 63 w 99"/>
                <a:gd name="T15" fmla="*/ 31 h 112"/>
                <a:gd name="T16" fmla="*/ 57 w 99"/>
                <a:gd name="T17" fmla="*/ 28 h 112"/>
                <a:gd name="T18" fmla="*/ 53 w 99"/>
                <a:gd name="T19" fmla="*/ 25 h 112"/>
                <a:gd name="T20" fmla="*/ 48 w 99"/>
                <a:gd name="T21" fmla="*/ 24 h 112"/>
                <a:gd name="T22" fmla="*/ 38 w 99"/>
                <a:gd name="T23" fmla="*/ 19 h 112"/>
                <a:gd name="T24" fmla="*/ 36 w 99"/>
                <a:gd name="T25" fmla="*/ 3 h 112"/>
                <a:gd name="T26" fmla="*/ 28 w 99"/>
                <a:gd name="T27" fmla="*/ 2 h 112"/>
                <a:gd name="T28" fmla="*/ 19 w 99"/>
                <a:gd name="T29" fmla="*/ 7 h 112"/>
                <a:gd name="T30" fmla="*/ 12 w 99"/>
                <a:gd name="T31" fmla="*/ 10 h 112"/>
                <a:gd name="T32" fmla="*/ 5 w 99"/>
                <a:gd name="T33" fmla="*/ 12 h 112"/>
                <a:gd name="T34" fmla="*/ 2 w 99"/>
                <a:gd name="T35" fmla="*/ 11 h 112"/>
                <a:gd name="T36" fmla="*/ 8 w 99"/>
                <a:gd name="T37" fmla="*/ 23 h 112"/>
                <a:gd name="T38" fmla="*/ 5 w 99"/>
                <a:gd name="T39" fmla="*/ 27 h 112"/>
                <a:gd name="T40" fmla="*/ 6 w 99"/>
                <a:gd name="T41" fmla="*/ 38 h 112"/>
                <a:gd name="T42" fmla="*/ 4 w 99"/>
                <a:gd name="T43" fmla="*/ 45 h 112"/>
                <a:gd name="T44" fmla="*/ 2 w 99"/>
                <a:gd name="T45" fmla="*/ 52 h 112"/>
                <a:gd name="T46" fmla="*/ 5 w 99"/>
                <a:gd name="T47" fmla="*/ 56 h 112"/>
                <a:gd name="T48" fmla="*/ 1 w 99"/>
                <a:gd name="T49" fmla="*/ 62 h 112"/>
                <a:gd name="T50" fmla="*/ 0 w 99"/>
                <a:gd name="T51" fmla="*/ 65 h 112"/>
                <a:gd name="T52" fmla="*/ 4 w 99"/>
                <a:gd name="T53" fmla="*/ 69 h 112"/>
                <a:gd name="T54" fmla="*/ 6 w 99"/>
                <a:gd name="T55" fmla="*/ 78 h 112"/>
                <a:gd name="T56" fmla="*/ 9 w 99"/>
                <a:gd name="T57" fmla="*/ 82 h 112"/>
                <a:gd name="T58" fmla="*/ 7 w 99"/>
                <a:gd name="T59" fmla="*/ 88 h 112"/>
                <a:gd name="T60" fmla="*/ 10 w 99"/>
                <a:gd name="T61" fmla="*/ 95 h 112"/>
                <a:gd name="T62" fmla="*/ 13 w 99"/>
                <a:gd name="T63" fmla="*/ 102 h 112"/>
                <a:gd name="T64" fmla="*/ 15 w 99"/>
                <a:gd name="T65" fmla="*/ 111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8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1 h 112"/>
                <a:gd name="T78" fmla="*/ 66 w 99"/>
                <a:gd name="T79" fmla="*/ 83 h 112"/>
                <a:gd name="T80" fmla="*/ 76 w 99"/>
                <a:gd name="T81" fmla="*/ 82 h 112"/>
                <a:gd name="T82" fmla="*/ 85 w 99"/>
                <a:gd name="T83" fmla="*/ 81 h 112"/>
                <a:gd name="T84" fmla="*/ 93 w 99"/>
                <a:gd name="T85" fmla="*/ 84 h 112"/>
                <a:gd name="T86" fmla="*/ 97 w 99"/>
                <a:gd name="T87" fmla="*/ 78 h 112"/>
                <a:gd name="T88" fmla="*/ 98 w 99"/>
                <a:gd name="T8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0" name="Freeform 116"/>
            <p:cNvSpPr>
              <a:spLocks/>
            </p:cNvSpPr>
            <p:nvPr/>
          </p:nvSpPr>
          <p:spPr bwMode="auto">
            <a:xfrm>
              <a:off x="3527339" y="3718626"/>
              <a:ext cx="238125" cy="339725"/>
            </a:xfrm>
            <a:custGeom>
              <a:avLst/>
              <a:gdLst>
                <a:gd name="T0" fmla="*/ 96 w 105"/>
                <a:gd name="T1" fmla="*/ 143 h 150"/>
                <a:gd name="T2" fmla="*/ 96 w 105"/>
                <a:gd name="T3" fmla="*/ 142 h 150"/>
                <a:gd name="T4" fmla="*/ 97 w 105"/>
                <a:gd name="T5" fmla="*/ 139 h 150"/>
                <a:gd name="T6" fmla="*/ 101 w 105"/>
                <a:gd name="T7" fmla="*/ 133 h 150"/>
                <a:gd name="T8" fmla="*/ 98 w 105"/>
                <a:gd name="T9" fmla="*/ 129 h 150"/>
                <a:gd name="T10" fmla="*/ 100 w 105"/>
                <a:gd name="T11" fmla="*/ 122 h 150"/>
                <a:gd name="T12" fmla="*/ 102 w 105"/>
                <a:gd name="T13" fmla="*/ 115 h 150"/>
                <a:gd name="T14" fmla="*/ 101 w 105"/>
                <a:gd name="T15" fmla="*/ 104 h 150"/>
                <a:gd name="T16" fmla="*/ 104 w 105"/>
                <a:gd name="T17" fmla="*/ 100 h 150"/>
                <a:gd name="T18" fmla="*/ 98 w 105"/>
                <a:gd name="T19" fmla="*/ 88 h 150"/>
                <a:gd name="T20" fmla="*/ 90 w 105"/>
                <a:gd name="T21" fmla="*/ 89 h 150"/>
                <a:gd name="T22" fmla="*/ 88 w 105"/>
                <a:gd name="T23" fmla="*/ 78 h 150"/>
                <a:gd name="T24" fmla="*/ 85 w 105"/>
                <a:gd name="T25" fmla="*/ 79 h 150"/>
                <a:gd name="T26" fmla="*/ 76 w 105"/>
                <a:gd name="T27" fmla="*/ 80 h 150"/>
                <a:gd name="T28" fmla="*/ 72 w 105"/>
                <a:gd name="T29" fmla="*/ 76 h 150"/>
                <a:gd name="T30" fmla="*/ 68 w 105"/>
                <a:gd name="T31" fmla="*/ 72 h 150"/>
                <a:gd name="T32" fmla="*/ 65 w 105"/>
                <a:gd name="T33" fmla="*/ 66 h 150"/>
                <a:gd name="T34" fmla="*/ 62 w 105"/>
                <a:gd name="T35" fmla="*/ 59 h 150"/>
                <a:gd name="T36" fmla="*/ 64 w 105"/>
                <a:gd name="T37" fmla="*/ 53 h 150"/>
                <a:gd name="T38" fmla="*/ 67 w 105"/>
                <a:gd name="T39" fmla="*/ 49 h 150"/>
                <a:gd name="T40" fmla="*/ 70 w 105"/>
                <a:gd name="T41" fmla="*/ 42 h 150"/>
                <a:gd name="T42" fmla="*/ 77 w 105"/>
                <a:gd name="T43" fmla="*/ 37 h 150"/>
                <a:gd name="T44" fmla="*/ 87 w 105"/>
                <a:gd name="T45" fmla="*/ 33 h 150"/>
                <a:gd name="T46" fmla="*/ 93 w 105"/>
                <a:gd name="T47" fmla="*/ 33 h 150"/>
                <a:gd name="T48" fmla="*/ 88 w 105"/>
                <a:gd name="T49" fmla="*/ 29 h 150"/>
                <a:gd name="T50" fmla="*/ 93 w 105"/>
                <a:gd name="T51" fmla="*/ 22 h 150"/>
                <a:gd name="T52" fmla="*/ 87 w 105"/>
                <a:gd name="T53" fmla="*/ 17 h 150"/>
                <a:gd name="T54" fmla="*/ 81 w 105"/>
                <a:gd name="T55" fmla="*/ 18 h 150"/>
                <a:gd name="T56" fmla="*/ 77 w 105"/>
                <a:gd name="T57" fmla="*/ 18 h 150"/>
                <a:gd name="T58" fmla="*/ 67 w 105"/>
                <a:gd name="T59" fmla="*/ 17 h 150"/>
                <a:gd name="T60" fmla="*/ 64 w 105"/>
                <a:gd name="T61" fmla="*/ 12 h 150"/>
                <a:gd name="T62" fmla="*/ 59 w 105"/>
                <a:gd name="T63" fmla="*/ 7 h 150"/>
                <a:gd name="T64" fmla="*/ 55 w 105"/>
                <a:gd name="T65" fmla="*/ 0 h 150"/>
                <a:gd name="T66" fmla="*/ 48 w 105"/>
                <a:gd name="T67" fmla="*/ 1 h 150"/>
                <a:gd name="T68" fmla="*/ 49 w 105"/>
                <a:gd name="T69" fmla="*/ 6 h 150"/>
                <a:gd name="T70" fmla="*/ 45 w 105"/>
                <a:gd name="T71" fmla="*/ 15 h 150"/>
                <a:gd name="T72" fmla="*/ 29 w 105"/>
                <a:gd name="T73" fmla="*/ 23 h 150"/>
                <a:gd name="T74" fmla="*/ 22 w 105"/>
                <a:gd name="T75" fmla="*/ 36 h 150"/>
                <a:gd name="T76" fmla="*/ 16 w 105"/>
                <a:gd name="T77" fmla="*/ 36 h 150"/>
                <a:gd name="T78" fmla="*/ 10 w 105"/>
                <a:gd name="T79" fmla="*/ 35 h 150"/>
                <a:gd name="T80" fmla="*/ 10 w 105"/>
                <a:gd name="T81" fmla="*/ 31 h 150"/>
                <a:gd name="T82" fmla="*/ 9 w 105"/>
                <a:gd name="T83" fmla="*/ 26 h 150"/>
                <a:gd name="T84" fmla="*/ 2 w 105"/>
                <a:gd name="T85" fmla="*/ 33 h 150"/>
                <a:gd name="T86" fmla="*/ 5 w 105"/>
                <a:gd name="T87" fmla="*/ 44 h 150"/>
                <a:gd name="T88" fmla="*/ 2 w 105"/>
                <a:gd name="T89" fmla="*/ 47 h 150"/>
                <a:gd name="T90" fmla="*/ 11 w 105"/>
                <a:gd name="T91" fmla="*/ 54 h 150"/>
                <a:gd name="T92" fmla="*/ 19 w 105"/>
                <a:gd name="T93" fmla="*/ 65 h 150"/>
                <a:gd name="T94" fmla="*/ 25 w 105"/>
                <a:gd name="T95" fmla="*/ 77 h 150"/>
                <a:gd name="T96" fmla="*/ 37 w 105"/>
                <a:gd name="T97" fmla="*/ 101 h 150"/>
                <a:gd name="T98" fmla="*/ 42 w 105"/>
                <a:gd name="T99" fmla="*/ 111 h 150"/>
                <a:gd name="T100" fmla="*/ 45 w 105"/>
                <a:gd name="T101" fmla="*/ 118 h 150"/>
                <a:gd name="T102" fmla="*/ 58 w 105"/>
                <a:gd name="T103" fmla="*/ 127 h 150"/>
                <a:gd name="T104" fmla="*/ 81 w 105"/>
                <a:gd name="T105" fmla="*/ 141 h 150"/>
                <a:gd name="T106" fmla="*/ 91 w 105"/>
                <a:gd name="T107" fmla="*/ 149 h 150"/>
                <a:gd name="T108" fmla="*/ 91 w 105"/>
                <a:gd name="T109" fmla="*/ 150 h 150"/>
                <a:gd name="T110" fmla="*/ 93 w 105"/>
                <a:gd name="T111" fmla="*/ 149 h 150"/>
                <a:gd name="T112" fmla="*/ 96 w 105"/>
                <a:gd name="T1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50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1" name="Freeform 117"/>
            <p:cNvSpPr>
              <a:spLocks/>
            </p:cNvSpPr>
            <p:nvPr/>
          </p:nvSpPr>
          <p:spPr bwMode="auto">
            <a:xfrm>
              <a:off x="3674976" y="3491614"/>
              <a:ext cx="252413" cy="212725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6 h 94"/>
                <a:gd name="T10" fmla="*/ 9 w 112"/>
                <a:gd name="T11" fmla="*/ 32 h 94"/>
                <a:gd name="T12" fmla="*/ 14 w 112"/>
                <a:gd name="T13" fmla="*/ 42 h 94"/>
                <a:gd name="T14" fmla="*/ 28 w 112"/>
                <a:gd name="T15" fmla="*/ 43 h 94"/>
                <a:gd name="T16" fmla="*/ 39 w 112"/>
                <a:gd name="T17" fmla="*/ 48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6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5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8 h 94"/>
                <a:gd name="T56" fmla="*/ 93 w 112"/>
                <a:gd name="T57" fmla="*/ 65 h 94"/>
                <a:gd name="T58" fmla="*/ 103 w 112"/>
                <a:gd name="T59" fmla="*/ 61 h 94"/>
                <a:gd name="T60" fmla="*/ 105 w 112"/>
                <a:gd name="T61" fmla="*/ 58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39 h 94"/>
                <a:gd name="T70" fmla="*/ 109 w 112"/>
                <a:gd name="T71" fmla="*/ 34 h 94"/>
                <a:gd name="T72" fmla="*/ 112 w 112"/>
                <a:gd name="T73" fmla="*/ 30 h 94"/>
                <a:gd name="T74" fmla="*/ 100 w 112"/>
                <a:gd name="T75" fmla="*/ 29 h 94"/>
                <a:gd name="T76" fmla="*/ 102 w 112"/>
                <a:gd name="T77" fmla="*/ 22 h 94"/>
                <a:gd name="T78" fmla="*/ 90 w 112"/>
                <a:gd name="T79" fmla="*/ 18 h 94"/>
                <a:gd name="T80" fmla="*/ 91 w 112"/>
                <a:gd name="T81" fmla="*/ 13 h 94"/>
                <a:gd name="T82" fmla="*/ 85 w 112"/>
                <a:gd name="T83" fmla="*/ 11 h 94"/>
                <a:gd name="T84" fmla="*/ 69 w 112"/>
                <a:gd name="T85" fmla="*/ 17 h 94"/>
                <a:gd name="T86" fmla="*/ 54 w 112"/>
                <a:gd name="T87" fmla="*/ 12 h 94"/>
                <a:gd name="T88" fmla="*/ 43 w 112"/>
                <a:gd name="T89" fmla="*/ 11 h 94"/>
                <a:gd name="T90" fmla="*/ 37 w 112"/>
                <a:gd name="T91" fmla="*/ 4 h 94"/>
                <a:gd name="T92" fmla="*/ 30 w 112"/>
                <a:gd name="T93" fmla="*/ 0 h 94"/>
                <a:gd name="T94" fmla="*/ 28 w 112"/>
                <a:gd name="T95" fmla="*/ 5 h 94"/>
                <a:gd name="T96" fmla="*/ 17 w 112"/>
                <a:gd name="T97" fmla="*/ 11 h 94"/>
                <a:gd name="T98" fmla="*/ 20 w 112"/>
                <a:gd name="T99" fmla="*/ 23 h 94"/>
                <a:gd name="T100" fmla="*/ 11 w 112"/>
                <a:gd name="T101" fmla="*/ 20 h 94"/>
                <a:gd name="T102" fmla="*/ 15 w 112"/>
                <a:gd name="T103" fmla="*/ 10 h 94"/>
                <a:gd name="T104" fmla="*/ 14 w 112"/>
                <a:gd name="T105" fmla="*/ 4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2" name="Freeform 118"/>
            <p:cNvSpPr>
              <a:spLocks/>
            </p:cNvSpPr>
            <p:nvPr/>
          </p:nvSpPr>
          <p:spPr bwMode="auto">
            <a:xfrm>
              <a:off x="3957551" y="3601151"/>
              <a:ext cx="76200" cy="80963"/>
            </a:xfrm>
            <a:custGeom>
              <a:avLst/>
              <a:gdLst>
                <a:gd name="T0" fmla="*/ 8 w 34"/>
                <a:gd name="T1" fmla="*/ 7 h 36"/>
                <a:gd name="T2" fmla="*/ 5 w 34"/>
                <a:gd name="T3" fmla="*/ 11 h 36"/>
                <a:gd name="T4" fmla="*/ 1 w 34"/>
                <a:gd name="T5" fmla="*/ 18 h 36"/>
                <a:gd name="T6" fmla="*/ 8 w 34"/>
                <a:gd name="T7" fmla="*/ 26 h 36"/>
                <a:gd name="T8" fmla="*/ 13 w 34"/>
                <a:gd name="T9" fmla="*/ 35 h 36"/>
                <a:gd name="T10" fmla="*/ 17 w 34"/>
                <a:gd name="T11" fmla="*/ 36 h 36"/>
                <a:gd name="T12" fmla="*/ 20 w 34"/>
                <a:gd name="T13" fmla="*/ 31 h 36"/>
                <a:gd name="T14" fmla="*/ 29 w 34"/>
                <a:gd name="T15" fmla="*/ 31 h 36"/>
                <a:gd name="T16" fmla="*/ 30 w 34"/>
                <a:gd name="T17" fmla="*/ 32 h 36"/>
                <a:gd name="T18" fmla="*/ 32 w 34"/>
                <a:gd name="T19" fmla="*/ 28 h 36"/>
                <a:gd name="T20" fmla="*/ 31 w 34"/>
                <a:gd name="T21" fmla="*/ 17 h 36"/>
                <a:gd name="T22" fmla="*/ 33 w 34"/>
                <a:gd name="T23" fmla="*/ 8 h 36"/>
                <a:gd name="T24" fmla="*/ 34 w 34"/>
                <a:gd name="T25" fmla="*/ 4 h 36"/>
                <a:gd name="T26" fmla="*/ 26 w 34"/>
                <a:gd name="T27" fmla="*/ 2 h 36"/>
                <a:gd name="T28" fmla="*/ 16 w 34"/>
                <a:gd name="T29" fmla="*/ 2 h 36"/>
                <a:gd name="T30" fmla="*/ 10 w 34"/>
                <a:gd name="T31" fmla="*/ 2 h 36"/>
                <a:gd name="T32" fmla="*/ 9 w 34"/>
                <a:gd name="T33" fmla="*/ 2 h 36"/>
                <a:gd name="T34" fmla="*/ 8 w 34"/>
                <a:gd name="T3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6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3" name="Freeform 119"/>
            <p:cNvSpPr>
              <a:spLocks/>
            </p:cNvSpPr>
            <p:nvPr/>
          </p:nvSpPr>
          <p:spPr bwMode="auto">
            <a:xfrm>
              <a:off x="3895639" y="3559876"/>
              <a:ext cx="90488" cy="133350"/>
            </a:xfrm>
            <a:custGeom>
              <a:avLst/>
              <a:gdLst>
                <a:gd name="T0" fmla="*/ 11 w 40"/>
                <a:gd name="T1" fmla="*/ 4 h 59"/>
                <a:gd name="T2" fmla="*/ 8 w 40"/>
                <a:gd name="T3" fmla="*/ 9 h 59"/>
                <a:gd name="T4" fmla="*/ 7 w 40"/>
                <a:gd name="T5" fmla="*/ 14 h 59"/>
                <a:gd name="T6" fmla="*/ 3 w 40"/>
                <a:gd name="T7" fmla="*/ 18 h 59"/>
                <a:gd name="T8" fmla="*/ 2 w 40"/>
                <a:gd name="T9" fmla="*/ 22 h 59"/>
                <a:gd name="T10" fmla="*/ 7 w 40"/>
                <a:gd name="T11" fmla="*/ 28 h 59"/>
                <a:gd name="T12" fmla="*/ 10 w 40"/>
                <a:gd name="T13" fmla="*/ 27 h 59"/>
                <a:gd name="T14" fmla="*/ 14 w 40"/>
                <a:gd name="T15" fmla="*/ 33 h 59"/>
                <a:gd name="T16" fmla="*/ 14 w 40"/>
                <a:gd name="T17" fmla="*/ 40 h 59"/>
                <a:gd name="T18" fmla="*/ 16 w 40"/>
                <a:gd name="T19" fmla="*/ 54 h 59"/>
                <a:gd name="T20" fmla="*/ 25 w 40"/>
                <a:gd name="T21" fmla="*/ 57 h 59"/>
                <a:gd name="T22" fmla="*/ 30 w 40"/>
                <a:gd name="T23" fmla="*/ 55 h 59"/>
                <a:gd name="T24" fmla="*/ 34 w 40"/>
                <a:gd name="T25" fmla="*/ 53 h 59"/>
                <a:gd name="T26" fmla="*/ 40 w 40"/>
                <a:gd name="T27" fmla="*/ 53 h 59"/>
                <a:gd name="T28" fmla="*/ 35 w 40"/>
                <a:gd name="T29" fmla="*/ 44 h 59"/>
                <a:gd name="T30" fmla="*/ 28 w 40"/>
                <a:gd name="T31" fmla="*/ 36 h 59"/>
                <a:gd name="T32" fmla="*/ 32 w 40"/>
                <a:gd name="T33" fmla="*/ 29 h 59"/>
                <a:gd name="T34" fmla="*/ 35 w 40"/>
                <a:gd name="T35" fmla="*/ 25 h 59"/>
                <a:gd name="T36" fmla="*/ 36 w 40"/>
                <a:gd name="T37" fmla="*/ 20 h 59"/>
                <a:gd name="T38" fmla="*/ 29 w 40"/>
                <a:gd name="T39" fmla="*/ 14 h 59"/>
                <a:gd name="T40" fmla="*/ 25 w 40"/>
                <a:gd name="T41" fmla="*/ 9 h 59"/>
                <a:gd name="T42" fmla="*/ 17 w 40"/>
                <a:gd name="T43" fmla="*/ 2 h 59"/>
                <a:gd name="T44" fmla="*/ 14 w 40"/>
                <a:gd name="T45" fmla="*/ 0 h 59"/>
                <a:gd name="T46" fmla="*/ 11 w 40"/>
                <a:gd name="T4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9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4" name="Freeform 120"/>
            <p:cNvSpPr>
              <a:spLocks/>
            </p:cNvSpPr>
            <p:nvPr/>
          </p:nvSpPr>
          <p:spPr bwMode="auto">
            <a:xfrm>
              <a:off x="4025814" y="3609089"/>
              <a:ext cx="55563" cy="71438"/>
            </a:xfrm>
            <a:custGeom>
              <a:avLst/>
              <a:gdLst>
                <a:gd name="T0" fmla="*/ 1 w 25"/>
                <a:gd name="T1" fmla="*/ 13 h 31"/>
                <a:gd name="T2" fmla="*/ 2 w 25"/>
                <a:gd name="T3" fmla="*/ 24 h 31"/>
                <a:gd name="T4" fmla="*/ 0 w 25"/>
                <a:gd name="T5" fmla="*/ 28 h 31"/>
                <a:gd name="T6" fmla="*/ 7 w 25"/>
                <a:gd name="T7" fmla="*/ 29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4 w 25"/>
                <a:gd name="T17" fmla="*/ 0 h 31"/>
                <a:gd name="T18" fmla="*/ 3 w 25"/>
                <a:gd name="T19" fmla="*/ 4 h 31"/>
                <a:gd name="T20" fmla="*/ 1 w 25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5" name="Freeform 121"/>
            <p:cNvSpPr>
              <a:spLocks/>
            </p:cNvSpPr>
            <p:nvPr/>
          </p:nvSpPr>
          <p:spPr bwMode="auto">
            <a:xfrm>
              <a:off x="3468601" y="3275714"/>
              <a:ext cx="193675" cy="68263"/>
            </a:xfrm>
            <a:custGeom>
              <a:avLst/>
              <a:gdLst>
                <a:gd name="T0" fmla="*/ 69 w 86"/>
                <a:gd name="T1" fmla="*/ 19 h 30"/>
                <a:gd name="T2" fmla="*/ 31 w 86"/>
                <a:gd name="T3" fmla="*/ 3 h 30"/>
                <a:gd name="T4" fmla="*/ 2 w 86"/>
                <a:gd name="T5" fmla="*/ 13 h 30"/>
                <a:gd name="T6" fmla="*/ 16 w 86"/>
                <a:gd name="T7" fmla="*/ 7 h 30"/>
                <a:gd name="T8" fmla="*/ 24 w 86"/>
                <a:gd name="T9" fmla="*/ 10 h 30"/>
                <a:gd name="T10" fmla="*/ 37 w 86"/>
                <a:gd name="T11" fmla="*/ 13 h 30"/>
                <a:gd name="T12" fmla="*/ 54 w 86"/>
                <a:gd name="T13" fmla="*/ 22 h 30"/>
                <a:gd name="T14" fmla="*/ 58 w 86"/>
                <a:gd name="T15" fmla="*/ 28 h 30"/>
                <a:gd name="T16" fmla="*/ 84 w 86"/>
                <a:gd name="T17" fmla="*/ 28 h 30"/>
                <a:gd name="T18" fmla="*/ 69 w 86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0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6" name="Freeform 122"/>
            <p:cNvSpPr>
              <a:spLocks/>
            </p:cNvSpPr>
            <p:nvPr/>
          </p:nvSpPr>
          <p:spPr bwMode="auto">
            <a:xfrm>
              <a:off x="3579726" y="3367789"/>
              <a:ext cx="44450" cy="22225"/>
            </a:xfrm>
            <a:custGeom>
              <a:avLst/>
              <a:gdLst>
                <a:gd name="T0" fmla="*/ 2 w 20"/>
                <a:gd name="T1" fmla="*/ 3 h 10"/>
                <a:gd name="T2" fmla="*/ 19 w 20"/>
                <a:gd name="T3" fmla="*/ 6 h 10"/>
                <a:gd name="T4" fmla="*/ 2 w 20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7" name="Freeform 123"/>
            <p:cNvSpPr>
              <a:spLocks/>
            </p:cNvSpPr>
            <p:nvPr/>
          </p:nvSpPr>
          <p:spPr bwMode="auto">
            <a:xfrm>
              <a:off x="3784514" y="3364614"/>
              <a:ext cx="41275" cy="22225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8" name="Freeform 124"/>
            <p:cNvSpPr>
              <a:spLocks/>
            </p:cNvSpPr>
            <p:nvPr/>
          </p:nvSpPr>
          <p:spPr bwMode="auto">
            <a:xfrm>
              <a:off x="3533689" y="3686876"/>
              <a:ext cx="109538" cy="125413"/>
            </a:xfrm>
            <a:custGeom>
              <a:avLst/>
              <a:gdLst>
                <a:gd name="T0" fmla="*/ 44 w 48"/>
                <a:gd name="T1" fmla="*/ 14 h 55"/>
                <a:gd name="T2" fmla="*/ 38 w 48"/>
                <a:gd name="T3" fmla="*/ 10 h 55"/>
                <a:gd name="T4" fmla="*/ 32 w 48"/>
                <a:gd name="T5" fmla="*/ 10 h 55"/>
                <a:gd name="T6" fmla="*/ 27 w 48"/>
                <a:gd name="T7" fmla="*/ 6 h 55"/>
                <a:gd name="T8" fmla="*/ 17 w 48"/>
                <a:gd name="T9" fmla="*/ 0 h 55"/>
                <a:gd name="T10" fmla="*/ 17 w 48"/>
                <a:gd name="T11" fmla="*/ 2 h 55"/>
                <a:gd name="T12" fmla="*/ 12 w 48"/>
                <a:gd name="T13" fmla="*/ 4 h 55"/>
                <a:gd name="T14" fmla="*/ 9 w 48"/>
                <a:gd name="T15" fmla="*/ 10 h 55"/>
                <a:gd name="T16" fmla="*/ 6 w 48"/>
                <a:gd name="T17" fmla="*/ 15 h 55"/>
                <a:gd name="T18" fmla="*/ 3 w 48"/>
                <a:gd name="T19" fmla="*/ 19 h 55"/>
                <a:gd name="T20" fmla="*/ 2 w 48"/>
                <a:gd name="T21" fmla="*/ 25 h 55"/>
                <a:gd name="T22" fmla="*/ 1 w 48"/>
                <a:gd name="T23" fmla="*/ 30 h 55"/>
                <a:gd name="T24" fmla="*/ 6 w 48"/>
                <a:gd name="T25" fmla="*/ 34 h 55"/>
                <a:gd name="T26" fmla="*/ 10 w 48"/>
                <a:gd name="T27" fmla="*/ 35 h 55"/>
                <a:gd name="T28" fmla="*/ 6 w 48"/>
                <a:gd name="T29" fmla="*/ 40 h 55"/>
                <a:gd name="T30" fmla="*/ 6 w 48"/>
                <a:gd name="T31" fmla="*/ 40 h 55"/>
                <a:gd name="T32" fmla="*/ 7 w 48"/>
                <a:gd name="T33" fmla="*/ 45 h 55"/>
                <a:gd name="T34" fmla="*/ 7 w 48"/>
                <a:gd name="T35" fmla="*/ 49 h 55"/>
                <a:gd name="T36" fmla="*/ 13 w 48"/>
                <a:gd name="T37" fmla="*/ 50 h 55"/>
                <a:gd name="T38" fmla="*/ 19 w 48"/>
                <a:gd name="T39" fmla="*/ 50 h 55"/>
                <a:gd name="T40" fmla="*/ 26 w 48"/>
                <a:gd name="T41" fmla="*/ 37 h 55"/>
                <a:gd name="T42" fmla="*/ 42 w 48"/>
                <a:gd name="T43" fmla="*/ 29 h 55"/>
                <a:gd name="T44" fmla="*/ 46 w 48"/>
                <a:gd name="T45" fmla="*/ 20 h 55"/>
                <a:gd name="T46" fmla="*/ 44 w 48"/>
                <a:gd name="T4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5">
                  <a:moveTo>
                    <a:pt x="44" y="14"/>
                  </a:moveTo>
                  <a:cubicBezTo>
                    <a:pt x="41" y="11"/>
                    <a:pt x="39" y="9"/>
                    <a:pt x="38" y="10"/>
                  </a:cubicBezTo>
                  <a:cubicBezTo>
                    <a:pt x="38" y="11"/>
                    <a:pt x="35" y="11"/>
                    <a:pt x="32" y="10"/>
                  </a:cubicBezTo>
                  <a:cubicBezTo>
                    <a:pt x="30" y="8"/>
                    <a:pt x="29" y="6"/>
                    <a:pt x="27" y="6"/>
                  </a:cubicBezTo>
                  <a:cubicBezTo>
                    <a:pt x="26" y="6"/>
                    <a:pt x="20" y="3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9" y="5"/>
                    <a:pt x="9" y="8"/>
                    <a:pt x="9" y="10"/>
                  </a:cubicBezTo>
                  <a:cubicBezTo>
                    <a:pt x="9" y="13"/>
                    <a:pt x="7" y="13"/>
                    <a:pt x="6" y="15"/>
                  </a:cubicBezTo>
                  <a:cubicBezTo>
                    <a:pt x="5" y="18"/>
                    <a:pt x="6" y="18"/>
                    <a:pt x="3" y="19"/>
                  </a:cubicBezTo>
                  <a:cubicBezTo>
                    <a:pt x="1" y="21"/>
                    <a:pt x="0" y="23"/>
                    <a:pt x="2" y="25"/>
                  </a:cubicBezTo>
                  <a:cubicBezTo>
                    <a:pt x="3" y="27"/>
                    <a:pt x="2" y="29"/>
                    <a:pt x="1" y="30"/>
                  </a:cubicBezTo>
                  <a:cubicBezTo>
                    <a:pt x="1" y="32"/>
                    <a:pt x="3" y="32"/>
                    <a:pt x="6" y="34"/>
                  </a:cubicBezTo>
                  <a:cubicBezTo>
                    <a:pt x="8" y="37"/>
                    <a:pt x="9" y="33"/>
                    <a:pt x="10" y="35"/>
                  </a:cubicBezTo>
                  <a:cubicBezTo>
                    <a:pt x="11" y="37"/>
                    <a:pt x="9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2"/>
                    <a:pt x="8" y="44"/>
                    <a:pt x="7" y="45"/>
                  </a:cubicBezTo>
                  <a:cubicBezTo>
                    <a:pt x="6" y="46"/>
                    <a:pt x="5" y="46"/>
                    <a:pt x="7" y="49"/>
                  </a:cubicBezTo>
                  <a:cubicBezTo>
                    <a:pt x="9" y="51"/>
                    <a:pt x="11" y="47"/>
                    <a:pt x="13" y="50"/>
                  </a:cubicBezTo>
                  <a:cubicBezTo>
                    <a:pt x="15" y="53"/>
                    <a:pt x="17" y="55"/>
                    <a:pt x="19" y="50"/>
                  </a:cubicBezTo>
                  <a:cubicBezTo>
                    <a:pt x="21" y="45"/>
                    <a:pt x="23" y="38"/>
                    <a:pt x="26" y="37"/>
                  </a:cubicBezTo>
                  <a:cubicBezTo>
                    <a:pt x="30" y="36"/>
                    <a:pt x="38" y="34"/>
                    <a:pt x="42" y="29"/>
                  </a:cubicBezTo>
                  <a:cubicBezTo>
                    <a:pt x="46" y="23"/>
                    <a:pt x="44" y="22"/>
                    <a:pt x="46" y="20"/>
                  </a:cubicBezTo>
                  <a:cubicBezTo>
                    <a:pt x="48" y="19"/>
                    <a:pt x="47" y="18"/>
                    <a:pt x="44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9" name="Freeform 125"/>
            <p:cNvSpPr>
              <a:spLocks noEditPoints="1"/>
            </p:cNvSpPr>
            <p:nvPr/>
          </p:nvSpPr>
          <p:spPr bwMode="auto">
            <a:xfrm>
              <a:off x="3690851" y="1621539"/>
              <a:ext cx="1114425" cy="833438"/>
            </a:xfrm>
            <a:custGeom>
              <a:avLst/>
              <a:gdLst>
                <a:gd name="T0" fmla="*/ 432 w 492"/>
                <a:gd name="T1" fmla="*/ 43 h 368"/>
                <a:gd name="T2" fmla="*/ 396 w 492"/>
                <a:gd name="T3" fmla="*/ 59 h 368"/>
                <a:gd name="T4" fmla="*/ 394 w 492"/>
                <a:gd name="T5" fmla="*/ 37 h 368"/>
                <a:gd name="T6" fmla="*/ 352 w 492"/>
                <a:gd name="T7" fmla="*/ 34 h 368"/>
                <a:gd name="T8" fmla="*/ 393 w 492"/>
                <a:gd name="T9" fmla="*/ 28 h 368"/>
                <a:gd name="T10" fmla="*/ 389 w 492"/>
                <a:gd name="T11" fmla="*/ 12 h 368"/>
                <a:gd name="T12" fmla="*/ 333 w 492"/>
                <a:gd name="T13" fmla="*/ 1 h 368"/>
                <a:gd name="T14" fmla="*/ 280 w 492"/>
                <a:gd name="T15" fmla="*/ 8 h 368"/>
                <a:gd name="T16" fmla="*/ 240 w 492"/>
                <a:gd name="T17" fmla="*/ 8 h 368"/>
                <a:gd name="T18" fmla="*/ 207 w 492"/>
                <a:gd name="T19" fmla="*/ 23 h 368"/>
                <a:gd name="T20" fmla="*/ 199 w 492"/>
                <a:gd name="T21" fmla="*/ 27 h 368"/>
                <a:gd name="T22" fmla="*/ 176 w 492"/>
                <a:gd name="T23" fmla="*/ 34 h 368"/>
                <a:gd name="T24" fmla="*/ 154 w 492"/>
                <a:gd name="T25" fmla="*/ 42 h 368"/>
                <a:gd name="T26" fmla="*/ 116 w 492"/>
                <a:gd name="T27" fmla="*/ 34 h 368"/>
                <a:gd name="T28" fmla="*/ 95 w 492"/>
                <a:gd name="T29" fmla="*/ 50 h 368"/>
                <a:gd name="T30" fmla="*/ 62 w 492"/>
                <a:gd name="T31" fmla="*/ 71 h 368"/>
                <a:gd name="T32" fmla="*/ 0 w 492"/>
                <a:gd name="T33" fmla="*/ 102 h 368"/>
                <a:gd name="T34" fmla="*/ 40 w 492"/>
                <a:gd name="T35" fmla="*/ 113 h 368"/>
                <a:gd name="T36" fmla="*/ 11 w 492"/>
                <a:gd name="T37" fmla="*/ 123 h 368"/>
                <a:gd name="T38" fmla="*/ 35 w 492"/>
                <a:gd name="T39" fmla="*/ 139 h 368"/>
                <a:gd name="T40" fmla="*/ 67 w 492"/>
                <a:gd name="T41" fmla="*/ 137 h 368"/>
                <a:gd name="T42" fmla="*/ 116 w 492"/>
                <a:gd name="T43" fmla="*/ 151 h 368"/>
                <a:gd name="T44" fmla="*/ 140 w 492"/>
                <a:gd name="T45" fmla="*/ 183 h 368"/>
                <a:gd name="T46" fmla="*/ 144 w 492"/>
                <a:gd name="T47" fmla="*/ 212 h 368"/>
                <a:gd name="T48" fmla="*/ 174 w 492"/>
                <a:gd name="T49" fmla="*/ 223 h 368"/>
                <a:gd name="T50" fmla="*/ 171 w 492"/>
                <a:gd name="T51" fmla="*/ 234 h 368"/>
                <a:gd name="T52" fmla="*/ 166 w 492"/>
                <a:gd name="T53" fmla="*/ 254 h 368"/>
                <a:gd name="T54" fmla="*/ 161 w 492"/>
                <a:gd name="T55" fmla="*/ 279 h 368"/>
                <a:gd name="T56" fmla="*/ 168 w 492"/>
                <a:gd name="T57" fmla="*/ 311 h 368"/>
                <a:gd name="T58" fmla="*/ 183 w 492"/>
                <a:gd name="T59" fmla="*/ 331 h 368"/>
                <a:gd name="T60" fmla="*/ 204 w 492"/>
                <a:gd name="T61" fmla="*/ 356 h 368"/>
                <a:gd name="T62" fmla="*/ 236 w 492"/>
                <a:gd name="T63" fmla="*/ 368 h 368"/>
                <a:gd name="T64" fmla="*/ 245 w 492"/>
                <a:gd name="T65" fmla="*/ 336 h 368"/>
                <a:gd name="T66" fmla="*/ 259 w 492"/>
                <a:gd name="T67" fmla="*/ 321 h 368"/>
                <a:gd name="T68" fmla="*/ 260 w 492"/>
                <a:gd name="T69" fmla="*/ 305 h 368"/>
                <a:gd name="T70" fmla="*/ 274 w 492"/>
                <a:gd name="T71" fmla="*/ 295 h 368"/>
                <a:gd name="T72" fmla="*/ 286 w 492"/>
                <a:gd name="T73" fmla="*/ 292 h 368"/>
                <a:gd name="T74" fmla="*/ 329 w 492"/>
                <a:gd name="T75" fmla="*/ 264 h 368"/>
                <a:gd name="T76" fmla="*/ 356 w 492"/>
                <a:gd name="T77" fmla="*/ 256 h 368"/>
                <a:gd name="T78" fmla="*/ 411 w 492"/>
                <a:gd name="T79" fmla="*/ 232 h 368"/>
                <a:gd name="T80" fmla="*/ 381 w 492"/>
                <a:gd name="T81" fmla="*/ 226 h 368"/>
                <a:gd name="T82" fmla="*/ 412 w 492"/>
                <a:gd name="T83" fmla="*/ 228 h 368"/>
                <a:gd name="T84" fmla="*/ 405 w 492"/>
                <a:gd name="T85" fmla="*/ 200 h 368"/>
                <a:gd name="T86" fmla="*/ 390 w 492"/>
                <a:gd name="T87" fmla="*/ 186 h 368"/>
                <a:gd name="T88" fmla="*/ 425 w 492"/>
                <a:gd name="T89" fmla="*/ 182 h 368"/>
                <a:gd name="T90" fmla="*/ 434 w 492"/>
                <a:gd name="T91" fmla="*/ 164 h 368"/>
                <a:gd name="T92" fmla="*/ 430 w 492"/>
                <a:gd name="T93" fmla="*/ 138 h 368"/>
                <a:gd name="T94" fmla="*/ 420 w 492"/>
                <a:gd name="T95" fmla="*/ 127 h 368"/>
                <a:gd name="T96" fmla="*/ 424 w 492"/>
                <a:gd name="T97" fmla="*/ 116 h 368"/>
                <a:gd name="T98" fmla="*/ 412 w 492"/>
                <a:gd name="T99" fmla="*/ 110 h 368"/>
                <a:gd name="T100" fmla="*/ 445 w 492"/>
                <a:gd name="T101" fmla="*/ 76 h 368"/>
                <a:gd name="T102" fmla="*/ 437 w 492"/>
                <a:gd name="T103" fmla="*/ 67 h 368"/>
                <a:gd name="T104" fmla="*/ 446 w 492"/>
                <a:gd name="T105" fmla="*/ 58 h 368"/>
                <a:gd name="T106" fmla="*/ 492 w 492"/>
                <a:gd name="T107" fmla="*/ 42 h 368"/>
                <a:gd name="T108" fmla="*/ 162 w 492"/>
                <a:gd name="T109" fmla="*/ 235 h 368"/>
                <a:gd name="T110" fmla="*/ 154 w 492"/>
                <a:gd name="T111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2" h="368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0" name="Freeform 126"/>
            <p:cNvSpPr>
              <a:spLocks noEditPoints="1"/>
            </p:cNvSpPr>
            <p:nvPr/>
          </p:nvSpPr>
          <p:spPr bwMode="auto">
            <a:xfrm>
              <a:off x="2436726" y="1637414"/>
              <a:ext cx="1625600" cy="1250950"/>
            </a:xfrm>
            <a:custGeom>
              <a:avLst/>
              <a:gdLst>
                <a:gd name="T0" fmla="*/ 146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1 h 552"/>
                <a:gd name="T8" fmla="*/ 275 w 717"/>
                <a:gd name="T9" fmla="*/ 238 h 552"/>
                <a:gd name="T10" fmla="*/ 169 w 717"/>
                <a:gd name="T11" fmla="*/ 138 h 552"/>
                <a:gd name="T12" fmla="*/ 148 w 717"/>
                <a:gd name="T13" fmla="*/ 132 h 552"/>
                <a:gd name="T14" fmla="*/ 263 w 717"/>
                <a:gd name="T15" fmla="*/ 152 h 552"/>
                <a:gd name="T16" fmla="*/ 212 w 717"/>
                <a:gd name="T17" fmla="*/ 102 h 552"/>
                <a:gd name="T18" fmla="*/ 294 w 717"/>
                <a:gd name="T19" fmla="*/ 85 h 552"/>
                <a:gd name="T20" fmla="*/ 297 w 717"/>
                <a:gd name="T21" fmla="*/ 115 h 552"/>
                <a:gd name="T22" fmla="*/ 299 w 717"/>
                <a:gd name="T23" fmla="*/ 132 h 552"/>
                <a:gd name="T24" fmla="*/ 387 w 717"/>
                <a:gd name="T25" fmla="*/ 105 h 552"/>
                <a:gd name="T26" fmla="*/ 351 w 717"/>
                <a:gd name="T27" fmla="*/ 165 h 552"/>
                <a:gd name="T28" fmla="*/ 490 w 717"/>
                <a:gd name="T29" fmla="*/ 156 h 552"/>
                <a:gd name="T30" fmla="*/ 414 w 717"/>
                <a:gd name="T31" fmla="*/ 108 h 552"/>
                <a:gd name="T32" fmla="*/ 426 w 717"/>
                <a:gd name="T33" fmla="*/ 59 h 552"/>
                <a:gd name="T34" fmla="*/ 418 w 717"/>
                <a:gd name="T35" fmla="*/ 47 h 552"/>
                <a:gd name="T36" fmla="*/ 452 w 717"/>
                <a:gd name="T37" fmla="*/ 86 h 552"/>
                <a:gd name="T38" fmla="*/ 498 w 717"/>
                <a:gd name="T39" fmla="*/ 128 h 552"/>
                <a:gd name="T40" fmla="*/ 567 w 717"/>
                <a:gd name="T41" fmla="*/ 62 h 552"/>
                <a:gd name="T42" fmla="*/ 542 w 717"/>
                <a:gd name="T43" fmla="*/ 6 h 552"/>
                <a:gd name="T44" fmla="*/ 406 w 717"/>
                <a:gd name="T45" fmla="*/ 32 h 552"/>
                <a:gd name="T46" fmla="*/ 445 w 717"/>
                <a:gd name="T47" fmla="*/ 314 h 552"/>
                <a:gd name="T48" fmla="*/ 590 w 717"/>
                <a:gd name="T49" fmla="*/ 242 h 552"/>
                <a:gd name="T50" fmla="*/ 532 w 717"/>
                <a:gd name="T51" fmla="*/ 194 h 552"/>
                <a:gd name="T52" fmla="*/ 445 w 717"/>
                <a:gd name="T53" fmla="*/ 178 h 552"/>
                <a:gd name="T54" fmla="*/ 502 w 717"/>
                <a:gd name="T55" fmla="*/ 220 h 552"/>
                <a:gd name="T56" fmla="*/ 525 w 717"/>
                <a:gd name="T57" fmla="*/ 292 h 552"/>
                <a:gd name="T58" fmla="*/ 606 w 717"/>
                <a:gd name="T59" fmla="*/ 298 h 552"/>
                <a:gd name="T60" fmla="*/ 487 w 717"/>
                <a:gd name="T61" fmla="*/ 171 h 552"/>
                <a:gd name="T62" fmla="*/ 687 w 717"/>
                <a:gd name="T63" fmla="*/ 457 h 552"/>
                <a:gd name="T64" fmla="*/ 78 w 717"/>
                <a:gd name="T65" fmla="*/ 448 h 552"/>
                <a:gd name="T66" fmla="*/ 585 w 717"/>
                <a:gd name="T67" fmla="*/ 489 h 552"/>
                <a:gd name="T68" fmla="*/ 687 w 717"/>
                <a:gd name="T69" fmla="*/ 434 h 552"/>
                <a:gd name="T70" fmla="*/ 638 w 717"/>
                <a:gd name="T71" fmla="*/ 399 h 552"/>
                <a:gd name="T72" fmla="*/ 602 w 717"/>
                <a:gd name="T73" fmla="*/ 376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0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3 w 717"/>
                <a:gd name="T89" fmla="*/ 245 h 552"/>
                <a:gd name="T90" fmla="*/ 383 w 717"/>
                <a:gd name="T91" fmla="*/ 193 h 552"/>
                <a:gd name="T92" fmla="*/ 369 w 717"/>
                <a:gd name="T93" fmla="*/ 208 h 552"/>
                <a:gd name="T94" fmla="*/ 362 w 717"/>
                <a:gd name="T95" fmla="*/ 259 h 552"/>
                <a:gd name="T96" fmla="*/ 351 w 717"/>
                <a:gd name="T97" fmla="*/ 248 h 552"/>
                <a:gd name="T98" fmla="*/ 285 w 717"/>
                <a:gd name="T99" fmla="*/ 248 h 552"/>
                <a:gd name="T100" fmla="*/ 191 w 717"/>
                <a:gd name="T101" fmla="*/ 242 h 552"/>
                <a:gd name="T102" fmla="*/ 69 w 717"/>
                <a:gd name="T103" fmla="*/ 243 h 552"/>
                <a:gd name="T104" fmla="*/ 33 w 717"/>
                <a:gd name="T105" fmla="*/ 243 h 552"/>
                <a:gd name="T106" fmla="*/ 90 w 717"/>
                <a:gd name="T107" fmla="*/ 419 h 552"/>
                <a:gd name="T108" fmla="*/ 129 w 717"/>
                <a:gd name="T109" fmla="*/ 469 h 552"/>
                <a:gd name="T110" fmla="*/ 444 w 717"/>
                <a:gd name="T111" fmla="*/ 491 h 552"/>
                <a:gd name="T112" fmla="*/ 500 w 717"/>
                <a:gd name="T113" fmla="*/ 546 h 552"/>
                <a:gd name="T114" fmla="*/ 617 w 717"/>
                <a:gd name="T115" fmla="*/ 515 h 552"/>
                <a:gd name="T116" fmla="*/ 173 w 717"/>
                <a:gd name="T117" fmla="*/ 290 h 552"/>
                <a:gd name="T118" fmla="*/ 172 w 717"/>
                <a:gd name="T119" fmla="*/ 279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1" name="Freeform 127"/>
            <p:cNvSpPr>
              <a:spLocks noEditPoints="1"/>
            </p:cNvSpPr>
            <p:nvPr/>
          </p:nvSpPr>
          <p:spPr bwMode="auto">
            <a:xfrm>
              <a:off x="1943014" y="2108901"/>
              <a:ext cx="1851025" cy="1139825"/>
            </a:xfrm>
            <a:custGeom>
              <a:avLst/>
              <a:gdLst>
                <a:gd name="T0" fmla="*/ 249 w 817"/>
                <a:gd name="T1" fmla="*/ 164 h 503"/>
                <a:gd name="T2" fmla="*/ 218 w 817"/>
                <a:gd name="T3" fmla="*/ 25 h 503"/>
                <a:gd name="T4" fmla="*/ 132 w 817"/>
                <a:gd name="T5" fmla="*/ 15 h 503"/>
                <a:gd name="T6" fmla="*/ 96 w 817"/>
                <a:gd name="T7" fmla="*/ 8 h 503"/>
                <a:gd name="T8" fmla="*/ 66 w 817"/>
                <a:gd name="T9" fmla="*/ 15 h 503"/>
                <a:gd name="T10" fmla="*/ 13 w 817"/>
                <a:gd name="T11" fmla="*/ 42 h 503"/>
                <a:gd name="T12" fmla="*/ 50 w 817"/>
                <a:gd name="T13" fmla="*/ 74 h 503"/>
                <a:gd name="T14" fmla="*/ 12 w 817"/>
                <a:gd name="T15" fmla="*/ 76 h 503"/>
                <a:gd name="T16" fmla="*/ 42 w 817"/>
                <a:gd name="T17" fmla="*/ 97 h 503"/>
                <a:gd name="T18" fmla="*/ 30 w 817"/>
                <a:gd name="T19" fmla="*/ 113 h 503"/>
                <a:gd name="T20" fmla="*/ 32 w 817"/>
                <a:gd name="T21" fmla="*/ 156 h 503"/>
                <a:gd name="T22" fmla="*/ 68 w 817"/>
                <a:gd name="T23" fmla="*/ 168 h 503"/>
                <a:gd name="T24" fmla="*/ 72 w 817"/>
                <a:gd name="T25" fmla="*/ 192 h 503"/>
                <a:gd name="T26" fmla="*/ 60 w 817"/>
                <a:gd name="T27" fmla="*/ 205 h 503"/>
                <a:gd name="T28" fmla="*/ 104 w 817"/>
                <a:gd name="T29" fmla="*/ 178 h 503"/>
                <a:gd name="T30" fmla="*/ 123 w 817"/>
                <a:gd name="T31" fmla="*/ 152 h 503"/>
                <a:gd name="T32" fmla="*/ 136 w 817"/>
                <a:gd name="T33" fmla="*/ 143 h 503"/>
                <a:gd name="T34" fmla="*/ 161 w 817"/>
                <a:gd name="T35" fmla="*/ 154 h 503"/>
                <a:gd name="T36" fmla="*/ 177 w 817"/>
                <a:gd name="T37" fmla="*/ 144 h 503"/>
                <a:gd name="T38" fmla="*/ 196 w 817"/>
                <a:gd name="T39" fmla="*/ 152 h 503"/>
                <a:gd name="T40" fmla="*/ 242 w 817"/>
                <a:gd name="T41" fmla="*/ 166 h 503"/>
                <a:gd name="T42" fmla="*/ 267 w 817"/>
                <a:gd name="T43" fmla="*/ 177 h 503"/>
                <a:gd name="T44" fmla="*/ 268 w 817"/>
                <a:gd name="T45" fmla="*/ 187 h 503"/>
                <a:gd name="T46" fmla="*/ 277 w 817"/>
                <a:gd name="T47" fmla="*/ 188 h 503"/>
                <a:gd name="T48" fmla="*/ 285 w 817"/>
                <a:gd name="T49" fmla="*/ 196 h 503"/>
                <a:gd name="T50" fmla="*/ 282 w 817"/>
                <a:gd name="T51" fmla="*/ 214 h 503"/>
                <a:gd name="T52" fmla="*/ 300 w 817"/>
                <a:gd name="T53" fmla="*/ 214 h 503"/>
                <a:gd name="T54" fmla="*/ 10 w 817"/>
                <a:gd name="T55" fmla="*/ 223 h 503"/>
                <a:gd name="T56" fmla="*/ 127 w 817"/>
                <a:gd name="T57" fmla="*/ 171 h 503"/>
                <a:gd name="T58" fmla="*/ 126 w 817"/>
                <a:gd name="T59" fmla="*/ 183 h 503"/>
                <a:gd name="T60" fmla="*/ 17 w 817"/>
                <a:gd name="T61" fmla="*/ 156 h 503"/>
                <a:gd name="T62" fmla="*/ 780 w 817"/>
                <a:gd name="T63" fmla="*/ 316 h 503"/>
                <a:gd name="T64" fmla="*/ 720 w 817"/>
                <a:gd name="T65" fmla="*/ 337 h 503"/>
                <a:gd name="T66" fmla="*/ 691 w 817"/>
                <a:gd name="T67" fmla="*/ 338 h 503"/>
                <a:gd name="T68" fmla="*/ 660 w 817"/>
                <a:gd name="T69" fmla="*/ 336 h 503"/>
                <a:gd name="T70" fmla="*/ 680 w 817"/>
                <a:gd name="T71" fmla="*/ 304 h 503"/>
                <a:gd name="T72" fmla="*/ 643 w 817"/>
                <a:gd name="T73" fmla="*/ 292 h 503"/>
                <a:gd name="T74" fmla="*/ 616 w 817"/>
                <a:gd name="T75" fmla="*/ 283 h 503"/>
                <a:gd name="T76" fmla="*/ 367 w 817"/>
                <a:gd name="T77" fmla="*/ 277 h 503"/>
                <a:gd name="T78" fmla="*/ 363 w 817"/>
                <a:gd name="T79" fmla="*/ 282 h 503"/>
                <a:gd name="T80" fmla="*/ 357 w 817"/>
                <a:gd name="T81" fmla="*/ 311 h 503"/>
                <a:gd name="T82" fmla="*/ 366 w 817"/>
                <a:gd name="T83" fmla="*/ 384 h 503"/>
                <a:gd name="T84" fmla="*/ 397 w 817"/>
                <a:gd name="T85" fmla="*/ 421 h 503"/>
                <a:gd name="T86" fmla="*/ 461 w 817"/>
                <a:gd name="T87" fmla="*/ 446 h 503"/>
                <a:gd name="T88" fmla="*/ 516 w 817"/>
                <a:gd name="T89" fmla="*/ 462 h 503"/>
                <a:gd name="T90" fmla="*/ 558 w 817"/>
                <a:gd name="T91" fmla="*/ 489 h 503"/>
                <a:gd name="T92" fmla="*/ 583 w 817"/>
                <a:gd name="T93" fmla="*/ 470 h 503"/>
                <a:gd name="T94" fmla="*/ 614 w 817"/>
                <a:gd name="T95" fmla="*/ 460 h 503"/>
                <a:gd name="T96" fmla="*/ 634 w 817"/>
                <a:gd name="T97" fmla="*/ 458 h 503"/>
                <a:gd name="T98" fmla="*/ 673 w 817"/>
                <a:gd name="T99" fmla="*/ 460 h 503"/>
                <a:gd name="T100" fmla="*/ 701 w 817"/>
                <a:gd name="T101" fmla="*/ 499 h 503"/>
                <a:gd name="T102" fmla="*/ 709 w 817"/>
                <a:gd name="T103" fmla="*/ 434 h 503"/>
                <a:gd name="T104" fmla="*/ 739 w 817"/>
                <a:gd name="T105" fmla="*/ 408 h 503"/>
                <a:gd name="T106" fmla="*/ 735 w 817"/>
                <a:gd name="T107" fmla="*/ 384 h 503"/>
                <a:gd name="T108" fmla="*/ 748 w 817"/>
                <a:gd name="T109" fmla="*/ 386 h 503"/>
                <a:gd name="T110" fmla="*/ 775 w 817"/>
                <a:gd name="T111" fmla="*/ 356 h 503"/>
                <a:gd name="T112" fmla="*/ 786 w 817"/>
                <a:gd name="T113" fmla="*/ 339 h 503"/>
                <a:gd name="T114" fmla="*/ 811 w 817"/>
                <a:gd name="T115" fmla="*/ 29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503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2" name="Freeform 128"/>
            <p:cNvSpPr>
              <a:spLocks noEditPoints="1"/>
            </p:cNvSpPr>
            <p:nvPr/>
          </p:nvSpPr>
          <p:spPr bwMode="auto">
            <a:xfrm>
              <a:off x="4854489" y="2855026"/>
              <a:ext cx="233363" cy="166688"/>
            </a:xfrm>
            <a:custGeom>
              <a:avLst/>
              <a:gdLst>
                <a:gd name="T0" fmla="*/ 102 w 103"/>
                <a:gd name="T1" fmla="*/ 13 h 74"/>
                <a:gd name="T2" fmla="*/ 94 w 103"/>
                <a:gd name="T3" fmla="*/ 13 h 74"/>
                <a:gd name="T4" fmla="*/ 84 w 103"/>
                <a:gd name="T5" fmla="*/ 10 h 74"/>
                <a:gd name="T6" fmla="*/ 81 w 103"/>
                <a:gd name="T7" fmla="*/ 10 h 74"/>
                <a:gd name="T8" fmla="*/ 74 w 103"/>
                <a:gd name="T9" fmla="*/ 10 h 74"/>
                <a:gd name="T10" fmla="*/ 66 w 103"/>
                <a:gd name="T11" fmla="*/ 6 h 74"/>
                <a:gd name="T12" fmla="*/ 62 w 103"/>
                <a:gd name="T13" fmla="*/ 4 h 74"/>
                <a:gd name="T14" fmla="*/ 48 w 103"/>
                <a:gd name="T15" fmla="*/ 3 h 74"/>
                <a:gd name="T16" fmla="*/ 21 w 103"/>
                <a:gd name="T17" fmla="*/ 2 h 74"/>
                <a:gd name="T18" fmla="*/ 12 w 103"/>
                <a:gd name="T19" fmla="*/ 0 h 74"/>
                <a:gd name="T20" fmla="*/ 5 w 103"/>
                <a:gd name="T21" fmla="*/ 4 h 74"/>
                <a:gd name="T22" fmla="*/ 3 w 103"/>
                <a:gd name="T23" fmla="*/ 10 h 74"/>
                <a:gd name="T24" fmla="*/ 5 w 103"/>
                <a:gd name="T25" fmla="*/ 18 h 74"/>
                <a:gd name="T26" fmla="*/ 7 w 103"/>
                <a:gd name="T27" fmla="*/ 17 h 74"/>
                <a:gd name="T28" fmla="*/ 10 w 103"/>
                <a:gd name="T29" fmla="*/ 17 h 74"/>
                <a:gd name="T30" fmla="*/ 15 w 103"/>
                <a:gd name="T31" fmla="*/ 18 h 74"/>
                <a:gd name="T32" fmla="*/ 18 w 103"/>
                <a:gd name="T33" fmla="*/ 18 h 74"/>
                <a:gd name="T34" fmla="*/ 23 w 103"/>
                <a:gd name="T35" fmla="*/ 19 h 74"/>
                <a:gd name="T36" fmla="*/ 25 w 103"/>
                <a:gd name="T37" fmla="*/ 22 h 74"/>
                <a:gd name="T38" fmla="*/ 20 w 103"/>
                <a:gd name="T39" fmla="*/ 27 h 74"/>
                <a:gd name="T40" fmla="*/ 20 w 103"/>
                <a:gd name="T41" fmla="*/ 34 h 74"/>
                <a:gd name="T42" fmla="*/ 19 w 103"/>
                <a:gd name="T43" fmla="*/ 40 h 74"/>
                <a:gd name="T44" fmla="*/ 17 w 103"/>
                <a:gd name="T45" fmla="*/ 43 h 74"/>
                <a:gd name="T46" fmla="*/ 19 w 103"/>
                <a:gd name="T47" fmla="*/ 47 h 74"/>
                <a:gd name="T48" fmla="*/ 17 w 103"/>
                <a:gd name="T49" fmla="*/ 52 h 74"/>
                <a:gd name="T50" fmla="*/ 19 w 103"/>
                <a:gd name="T51" fmla="*/ 56 h 74"/>
                <a:gd name="T52" fmla="*/ 16 w 103"/>
                <a:gd name="T53" fmla="*/ 61 h 74"/>
                <a:gd name="T54" fmla="*/ 17 w 103"/>
                <a:gd name="T55" fmla="*/ 63 h 74"/>
                <a:gd name="T56" fmla="*/ 21 w 103"/>
                <a:gd name="T57" fmla="*/ 64 h 74"/>
                <a:gd name="T58" fmla="*/ 31 w 103"/>
                <a:gd name="T59" fmla="*/ 73 h 74"/>
                <a:gd name="T60" fmla="*/ 33 w 103"/>
                <a:gd name="T61" fmla="*/ 70 h 74"/>
                <a:gd name="T62" fmla="*/ 37 w 103"/>
                <a:gd name="T63" fmla="*/ 70 h 74"/>
                <a:gd name="T64" fmla="*/ 45 w 103"/>
                <a:gd name="T65" fmla="*/ 67 h 74"/>
                <a:gd name="T66" fmla="*/ 55 w 103"/>
                <a:gd name="T67" fmla="*/ 67 h 74"/>
                <a:gd name="T68" fmla="*/ 61 w 103"/>
                <a:gd name="T69" fmla="*/ 64 h 74"/>
                <a:gd name="T70" fmla="*/ 67 w 103"/>
                <a:gd name="T71" fmla="*/ 60 h 74"/>
                <a:gd name="T72" fmla="*/ 70 w 103"/>
                <a:gd name="T73" fmla="*/ 54 h 74"/>
                <a:gd name="T74" fmla="*/ 76 w 103"/>
                <a:gd name="T75" fmla="*/ 48 h 74"/>
                <a:gd name="T76" fmla="*/ 76 w 103"/>
                <a:gd name="T77" fmla="*/ 36 h 74"/>
                <a:gd name="T78" fmla="*/ 83 w 103"/>
                <a:gd name="T79" fmla="*/ 28 h 74"/>
                <a:gd name="T80" fmla="*/ 90 w 103"/>
                <a:gd name="T81" fmla="*/ 24 h 74"/>
                <a:gd name="T82" fmla="*/ 99 w 103"/>
                <a:gd name="T83" fmla="*/ 20 h 74"/>
                <a:gd name="T84" fmla="*/ 102 w 103"/>
                <a:gd name="T85" fmla="*/ 13 h 74"/>
                <a:gd name="T86" fmla="*/ 103 w 103"/>
                <a:gd name="T87" fmla="*/ 39 h 74"/>
                <a:gd name="T88" fmla="*/ 96 w 103"/>
                <a:gd name="T89" fmla="*/ 41 h 74"/>
                <a:gd name="T90" fmla="*/ 103 w 103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4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3" name="Freeform 129"/>
            <p:cNvSpPr>
              <a:spLocks/>
            </p:cNvSpPr>
            <p:nvPr/>
          </p:nvSpPr>
          <p:spPr bwMode="auto">
            <a:xfrm>
              <a:off x="5262476" y="2782001"/>
              <a:ext cx="60325" cy="33338"/>
            </a:xfrm>
            <a:custGeom>
              <a:avLst/>
              <a:gdLst>
                <a:gd name="T0" fmla="*/ 0 w 27"/>
                <a:gd name="T1" fmla="*/ 13 h 15"/>
                <a:gd name="T2" fmla="*/ 5 w 27"/>
                <a:gd name="T3" fmla="*/ 13 h 15"/>
                <a:gd name="T4" fmla="*/ 6 w 27"/>
                <a:gd name="T5" fmla="*/ 15 h 15"/>
                <a:gd name="T6" fmla="*/ 12 w 27"/>
                <a:gd name="T7" fmla="*/ 14 h 15"/>
                <a:gd name="T8" fmla="*/ 17 w 27"/>
                <a:gd name="T9" fmla="*/ 14 h 15"/>
                <a:gd name="T10" fmla="*/ 20 w 27"/>
                <a:gd name="T11" fmla="*/ 11 h 15"/>
                <a:gd name="T12" fmla="*/ 22 w 27"/>
                <a:gd name="T13" fmla="*/ 7 h 15"/>
                <a:gd name="T14" fmla="*/ 27 w 27"/>
                <a:gd name="T15" fmla="*/ 3 h 15"/>
                <a:gd name="T16" fmla="*/ 25 w 27"/>
                <a:gd name="T17" fmla="*/ 0 h 15"/>
                <a:gd name="T18" fmla="*/ 19 w 27"/>
                <a:gd name="T19" fmla="*/ 2 h 15"/>
                <a:gd name="T20" fmla="*/ 12 w 27"/>
                <a:gd name="T21" fmla="*/ 4 h 15"/>
                <a:gd name="T22" fmla="*/ 3 w 27"/>
                <a:gd name="T23" fmla="*/ 3 h 15"/>
                <a:gd name="T24" fmla="*/ 0 w 27"/>
                <a:gd name="T25" fmla="*/ 3 h 15"/>
                <a:gd name="T26" fmla="*/ 0 w 27"/>
                <a:gd name="T2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5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4" name="Freeform 130"/>
            <p:cNvSpPr>
              <a:spLocks noEditPoints="1"/>
            </p:cNvSpPr>
            <p:nvPr/>
          </p:nvSpPr>
          <p:spPr bwMode="auto">
            <a:xfrm>
              <a:off x="5386301" y="2897889"/>
              <a:ext cx="115888" cy="144463"/>
            </a:xfrm>
            <a:custGeom>
              <a:avLst/>
              <a:gdLst>
                <a:gd name="T0" fmla="*/ 51 w 51"/>
                <a:gd name="T1" fmla="*/ 0 h 64"/>
                <a:gd name="T2" fmla="*/ 47 w 51"/>
                <a:gd name="T3" fmla="*/ 2 h 64"/>
                <a:gd name="T4" fmla="*/ 44 w 51"/>
                <a:gd name="T5" fmla="*/ 4 h 64"/>
                <a:gd name="T6" fmla="*/ 35 w 51"/>
                <a:gd name="T7" fmla="*/ 2 h 64"/>
                <a:gd name="T8" fmla="*/ 24 w 51"/>
                <a:gd name="T9" fmla="*/ 2 h 64"/>
                <a:gd name="T10" fmla="*/ 24 w 51"/>
                <a:gd name="T11" fmla="*/ 3 h 64"/>
                <a:gd name="T12" fmla="*/ 17 w 51"/>
                <a:gd name="T13" fmla="*/ 6 h 64"/>
                <a:gd name="T14" fmla="*/ 13 w 51"/>
                <a:gd name="T15" fmla="*/ 8 h 64"/>
                <a:gd name="T16" fmla="*/ 7 w 51"/>
                <a:gd name="T17" fmla="*/ 9 h 64"/>
                <a:gd name="T18" fmla="*/ 5 w 51"/>
                <a:gd name="T19" fmla="*/ 14 h 64"/>
                <a:gd name="T20" fmla="*/ 3 w 51"/>
                <a:gd name="T21" fmla="*/ 17 h 64"/>
                <a:gd name="T22" fmla="*/ 0 w 51"/>
                <a:gd name="T23" fmla="*/ 21 h 64"/>
                <a:gd name="T24" fmla="*/ 1 w 51"/>
                <a:gd name="T25" fmla="*/ 21 h 64"/>
                <a:gd name="T26" fmla="*/ 5 w 51"/>
                <a:gd name="T27" fmla="*/ 28 h 64"/>
                <a:gd name="T28" fmla="*/ 11 w 51"/>
                <a:gd name="T29" fmla="*/ 30 h 64"/>
                <a:gd name="T30" fmla="*/ 18 w 51"/>
                <a:gd name="T31" fmla="*/ 33 h 64"/>
                <a:gd name="T32" fmla="*/ 9 w 51"/>
                <a:gd name="T33" fmla="*/ 33 h 64"/>
                <a:gd name="T34" fmla="*/ 11 w 51"/>
                <a:gd name="T35" fmla="*/ 40 h 64"/>
                <a:gd name="T36" fmla="*/ 15 w 51"/>
                <a:gd name="T37" fmla="*/ 46 h 64"/>
                <a:gd name="T38" fmla="*/ 23 w 51"/>
                <a:gd name="T39" fmla="*/ 49 h 64"/>
                <a:gd name="T40" fmla="*/ 21 w 51"/>
                <a:gd name="T41" fmla="*/ 41 h 64"/>
                <a:gd name="T42" fmla="*/ 27 w 51"/>
                <a:gd name="T43" fmla="*/ 41 h 64"/>
                <a:gd name="T44" fmla="*/ 23 w 51"/>
                <a:gd name="T45" fmla="*/ 38 h 64"/>
                <a:gd name="T46" fmla="*/ 26 w 51"/>
                <a:gd name="T47" fmla="*/ 36 h 64"/>
                <a:gd name="T48" fmla="*/ 32 w 51"/>
                <a:gd name="T49" fmla="*/ 36 h 64"/>
                <a:gd name="T50" fmla="*/ 29 w 51"/>
                <a:gd name="T51" fmla="*/ 29 h 64"/>
                <a:gd name="T52" fmla="*/ 23 w 51"/>
                <a:gd name="T53" fmla="*/ 29 h 64"/>
                <a:gd name="T54" fmla="*/ 25 w 51"/>
                <a:gd name="T55" fmla="*/ 25 h 64"/>
                <a:gd name="T56" fmla="*/ 19 w 51"/>
                <a:gd name="T57" fmla="*/ 16 h 64"/>
                <a:gd name="T58" fmla="*/ 23 w 51"/>
                <a:gd name="T59" fmla="*/ 14 h 64"/>
                <a:gd name="T60" fmla="*/ 29 w 51"/>
                <a:gd name="T61" fmla="*/ 15 h 64"/>
                <a:gd name="T62" fmla="*/ 31 w 51"/>
                <a:gd name="T63" fmla="*/ 9 h 64"/>
                <a:gd name="T64" fmla="*/ 36 w 51"/>
                <a:gd name="T65" fmla="*/ 10 h 64"/>
                <a:gd name="T66" fmla="*/ 42 w 51"/>
                <a:gd name="T67" fmla="*/ 7 h 64"/>
                <a:gd name="T68" fmla="*/ 47 w 51"/>
                <a:gd name="T69" fmla="*/ 10 h 64"/>
                <a:gd name="T70" fmla="*/ 49 w 51"/>
                <a:gd name="T71" fmla="*/ 7 h 64"/>
                <a:gd name="T72" fmla="*/ 51 w 51"/>
                <a:gd name="T73" fmla="*/ 3 h 64"/>
                <a:gd name="T74" fmla="*/ 51 w 51"/>
                <a:gd name="T75" fmla="*/ 0 h 64"/>
                <a:gd name="T76" fmla="*/ 44 w 51"/>
                <a:gd name="T77" fmla="*/ 60 h 64"/>
                <a:gd name="T78" fmla="*/ 31 w 51"/>
                <a:gd name="T79" fmla="*/ 59 h 64"/>
                <a:gd name="T80" fmla="*/ 26 w 51"/>
                <a:gd name="T81" fmla="*/ 61 h 64"/>
                <a:gd name="T82" fmla="*/ 38 w 51"/>
                <a:gd name="T83" fmla="*/ 64 h 64"/>
                <a:gd name="T84" fmla="*/ 49 w 51"/>
                <a:gd name="T85" fmla="*/ 60 h 64"/>
                <a:gd name="T86" fmla="*/ 44 w 51"/>
                <a:gd name="T8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4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5" name="Freeform 131"/>
            <p:cNvSpPr>
              <a:spLocks/>
            </p:cNvSpPr>
            <p:nvPr/>
          </p:nvSpPr>
          <p:spPr bwMode="auto">
            <a:xfrm>
              <a:off x="5602201" y="3021714"/>
              <a:ext cx="47625" cy="30163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8 w 21"/>
                <a:gd name="T5" fmla="*/ 2 h 13"/>
                <a:gd name="T6" fmla="*/ 7 w 21"/>
                <a:gd name="T7" fmla="*/ 5 h 13"/>
                <a:gd name="T8" fmla="*/ 3 w 21"/>
                <a:gd name="T9" fmla="*/ 11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6" name="Freeform 132"/>
            <p:cNvSpPr>
              <a:spLocks/>
            </p:cNvSpPr>
            <p:nvPr/>
          </p:nvSpPr>
          <p:spPr bwMode="auto">
            <a:xfrm>
              <a:off x="4583026" y="2259714"/>
              <a:ext cx="196850" cy="100013"/>
            </a:xfrm>
            <a:custGeom>
              <a:avLst/>
              <a:gdLst>
                <a:gd name="T0" fmla="*/ 73 w 87"/>
                <a:gd name="T1" fmla="*/ 31 h 44"/>
                <a:gd name="T2" fmla="*/ 79 w 87"/>
                <a:gd name="T3" fmla="*/ 26 h 44"/>
                <a:gd name="T4" fmla="*/ 86 w 87"/>
                <a:gd name="T5" fmla="*/ 20 h 44"/>
                <a:gd name="T6" fmla="*/ 81 w 87"/>
                <a:gd name="T7" fmla="*/ 14 h 44"/>
                <a:gd name="T8" fmla="*/ 77 w 87"/>
                <a:gd name="T9" fmla="*/ 10 h 44"/>
                <a:gd name="T10" fmla="*/ 76 w 87"/>
                <a:gd name="T11" fmla="*/ 5 h 44"/>
                <a:gd name="T12" fmla="*/ 70 w 87"/>
                <a:gd name="T13" fmla="*/ 5 h 44"/>
                <a:gd name="T14" fmla="*/ 62 w 87"/>
                <a:gd name="T15" fmla="*/ 1 h 44"/>
                <a:gd name="T16" fmla="*/ 61 w 87"/>
                <a:gd name="T17" fmla="*/ 6 h 44"/>
                <a:gd name="T18" fmla="*/ 57 w 87"/>
                <a:gd name="T19" fmla="*/ 7 h 44"/>
                <a:gd name="T20" fmla="*/ 53 w 87"/>
                <a:gd name="T21" fmla="*/ 7 h 44"/>
                <a:gd name="T22" fmla="*/ 49 w 87"/>
                <a:gd name="T23" fmla="*/ 7 h 44"/>
                <a:gd name="T24" fmla="*/ 45 w 87"/>
                <a:gd name="T25" fmla="*/ 6 h 44"/>
                <a:gd name="T26" fmla="*/ 39 w 87"/>
                <a:gd name="T27" fmla="*/ 10 h 44"/>
                <a:gd name="T28" fmla="*/ 36 w 87"/>
                <a:gd name="T29" fmla="*/ 8 h 44"/>
                <a:gd name="T30" fmla="*/ 32 w 87"/>
                <a:gd name="T31" fmla="*/ 11 h 44"/>
                <a:gd name="T32" fmla="*/ 31 w 87"/>
                <a:gd name="T33" fmla="*/ 14 h 44"/>
                <a:gd name="T34" fmla="*/ 26 w 87"/>
                <a:gd name="T35" fmla="*/ 17 h 44"/>
                <a:gd name="T36" fmla="*/ 24 w 87"/>
                <a:gd name="T37" fmla="*/ 10 h 44"/>
                <a:gd name="T38" fmla="*/ 12 w 87"/>
                <a:gd name="T39" fmla="*/ 2 h 44"/>
                <a:gd name="T40" fmla="*/ 13 w 87"/>
                <a:gd name="T41" fmla="*/ 7 h 44"/>
                <a:gd name="T42" fmla="*/ 10 w 87"/>
                <a:gd name="T43" fmla="*/ 6 h 44"/>
                <a:gd name="T44" fmla="*/ 5 w 87"/>
                <a:gd name="T45" fmla="*/ 8 h 44"/>
                <a:gd name="T46" fmla="*/ 1 w 87"/>
                <a:gd name="T47" fmla="*/ 14 h 44"/>
                <a:gd name="T48" fmla="*/ 8 w 87"/>
                <a:gd name="T49" fmla="*/ 16 h 44"/>
                <a:gd name="T50" fmla="*/ 18 w 87"/>
                <a:gd name="T51" fmla="*/ 16 h 44"/>
                <a:gd name="T52" fmla="*/ 17 w 87"/>
                <a:gd name="T53" fmla="*/ 20 h 44"/>
                <a:gd name="T54" fmla="*/ 12 w 87"/>
                <a:gd name="T55" fmla="*/ 22 h 44"/>
                <a:gd name="T56" fmla="*/ 3 w 87"/>
                <a:gd name="T57" fmla="*/ 24 h 44"/>
                <a:gd name="T58" fmla="*/ 15 w 87"/>
                <a:gd name="T59" fmla="*/ 25 h 44"/>
                <a:gd name="T60" fmla="*/ 18 w 87"/>
                <a:gd name="T61" fmla="*/ 28 h 44"/>
                <a:gd name="T62" fmla="*/ 20 w 87"/>
                <a:gd name="T63" fmla="*/ 30 h 44"/>
                <a:gd name="T64" fmla="*/ 17 w 87"/>
                <a:gd name="T65" fmla="*/ 34 h 44"/>
                <a:gd name="T66" fmla="*/ 13 w 87"/>
                <a:gd name="T67" fmla="*/ 37 h 44"/>
                <a:gd name="T68" fmla="*/ 24 w 87"/>
                <a:gd name="T69" fmla="*/ 36 h 44"/>
                <a:gd name="T70" fmla="*/ 38 w 87"/>
                <a:gd name="T71" fmla="*/ 42 h 44"/>
                <a:gd name="T72" fmla="*/ 52 w 87"/>
                <a:gd name="T73" fmla="*/ 39 h 44"/>
                <a:gd name="T74" fmla="*/ 62 w 87"/>
                <a:gd name="T75" fmla="*/ 35 h 44"/>
                <a:gd name="T76" fmla="*/ 73 w 87"/>
                <a:gd name="T7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44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7" name="Freeform 133"/>
            <p:cNvSpPr>
              <a:spLocks/>
            </p:cNvSpPr>
            <p:nvPr/>
          </p:nvSpPr>
          <p:spPr bwMode="auto">
            <a:xfrm>
              <a:off x="4833851" y="2580389"/>
              <a:ext cx="84138" cy="92075"/>
            </a:xfrm>
            <a:custGeom>
              <a:avLst/>
              <a:gdLst>
                <a:gd name="T0" fmla="*/ 33 w 37"/>
                <a:gd name="T1" fmla="*/ 13 h 41"/>
                <a:gd name="T2" fmla="*/ 30 w 37"/>
                <a:gd name="T3" fmla="*/ 11 h 41"/>
                <a:gd name="T4" fmla="*/ 25 w 37"/>
                <a:gd name="T5" fmla="*/ 12 h 41"/>
                <a:gd name="T6" fmla="*/ 20 w 37"/>
                <a:gd name="T7" fmla="*/ 11 h 41"/>
                <a:gd name="T8" fmla="*/ 22 w 37"/>
                <a:gd name="T9" fmla="*/ 6 h 41"/>
                <a:gd name="T10" fmla="*/ 24 w 37"/>
                <a:gd name="T11" fmla="*/ 2 h 41"/>
                <a:gd name="T12" fmla="*/ 23 w 37"/>
                <a:gd name="T13" fmla="*/ 1 h 41"/>
                <a:gd name="T14" fmla="*/ 15 w 37"/>
                <a:gd name="T15" fmla="*/ 3 h 41"/>
                <a:gd name="T16" fmla="*/ 19 w 37"/>
                <a:gd name="T17" fmla="*/ 7 h 41"/>
                <a:gd name="T18" fmla="*/ 13 w 37"/>
                <a:gd name="T19" fmla="*/ 10 h 41"/>
                <a:gd name="T20" fmla="*/ 4 w 37"/>
                <a:gd name="T21" fmla="*/ 10 h 41"/>
                <a:gd name="T22" fmla="*/ 5 w 37"/>
                <a:gd name="T23" fmla="*/ 16 h 41"/>
                <a:gd name="T24" fmla="*/ 9 w 37"/>
                <a:gd name="T25" fmla="*/ 22 h 41"/>
                <a:gd name="T26" fmla="*/ 7 w 37"/>
                <a:gd name="T27" fmla="*/ 29 h 41"/>
                <a:gd name="T28" fmla="*/ 1 w 37"/>
                <a:gd name="T29" fmla="*/ 34 h 41"/>
                <a:gd name="T30" fmla="*/ 9 w 37"/>
                <a:gd name="T31" fmla="*/ 41 h 41"/>
                <a:gd name="T32" fmla="*/ 23 w 37"/>
                <a:gd name="T33" fmla="*/ 35 h 41"/>
                <a:gd name="T34" fmla="*/ 33 w 37"/>
                <a:gd name="T35" fmla="*/ 33 h 41"/>
                <a:gd name="T36" fmla="*/ 33 w 37"/>
                <a:gd name="T37" fmla="*/ 14 h 41"/>
                <a:gd name="T38" fmla="*/ 33 w 37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1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8" name="Freeform 134"/>
            <p:cNvSpPr>
              <a:spLocks noEditPoints="1"/>
            </p:cNvSpPr>
            <p:nvPr/>
          </p:nvSpPr>
          <p:spPr bwMode="auto">
            <a:xfrm>
              <a:off x="4876714" y="2431164"/>
              <a:ext cx="184150" cy="28098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9" name="Freeform 135"/>
            <p:cNvSpPr>
              <a:spLocks noEditPoints="1"/>
            </p:cNvSpPr>
            <p:nvPr/>
          </p:nvSpPr>
          <p:spPr bwMode="auto">
            <a:xfrm>
              <a:off x="4876714" y="2431164"/>
              <a:ext cx="184150" cy="28098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0" name="Freeform 136"/>
            <p:cNvSpPr>
              <a:spLocks noEditPoints="1"/>
            </p:cNvSpPr>
            <p:nvPr/>
          </p:nvSpPr>
          <p:spPr bwMode="auto">
            <a:xfrm>
              <a:off x="5171989" y="2512126"/>
              <a:ext cx="87313" cy="84138"/>
            </a:xfrm>
            <a:custGeom>
              <a:avLst/>
              <a:gdLst>
                <a:gd name="T0" fmla="*/ 20 w 39"/>
                <a:gd name="T1" fmla="*/ 14 h 37"/>
                <a:gd name="T2" fmla="*/ 20 w 39"/>
                <a:gd name="T3" fmla="*/ 8 h 37"/>
                <a:gd name="T4" fmla="*/ 21 w 39"/>
                <a:gd name="T5" fmla="*/ 1 h 37"/>
                <a:gd name="T6" fmla="*/ 15 w 39"/>
                <a:gd name="T7" fmla="*/ 4 h 37"/>
                <a:gd name="T8" fmla="*/ 10 w 39"/>
                <a:gd name="T9" fmla="*/ 7 h 37"/>
                <a:gd name="T10" fmla="*/ 10 w 39"/>
                <a:gd name="T11" fmla="*/ 11 h 37"/>
                <a:gd name="T12" fmla="*/ 6 w 39"/>
                <a:gd name="T13" fmla="*/ 8 h 37"/>
                <a:gd name="T14" fmla="*/ 2 w 39"/>
                <a:gd name="T15" fmla="*/ 14 h 37"/>
                <a:gd name="T16" fmla="*/ 2 w 39"/>
                <a:gd name="T17" fmla="*/ 23 h 37"/>
                <a:gd name="T18" fmla="*/ 5 w 39"/>
                <a:gd name="T19" fmla="*/ 30 h 37"/>
                <a:gd name="T20" fmla="*/ 6 w 39"/>
                <a:gd name="T21" fmla="*/ 34 h 37"/>
                <a:gd name="T22" fmla="*/ 13 w 39"/>
                <a:gd name="T23" fmla="*/ 34 h 37"/>
                <a:gd name="T24" fmla="*/ 16 w 39"/>
                <a:gd name="T25" fmla="*/ 34 h 37"/>
                <a:gd name="T26" fmla="*/ 13 w 39"/>
                <a:gd name="T27" fmla="*/ 30 h 37"/>
                <a:gd name="T28" fmla="*/ 17 w 39"/>
                <a:gd name="T29" fmla="*/ 31 h 37"/>
                <a:gd name="T30" fmla="*/ 23 w 39"/>
                <a:gd name="T31" fmla="*/ 31 h 37"/>
                <a:gd name="T32" fmla="*/ 20 w 39"/>
                <a:gd name="T33" fmla="*/ 26 h 37"/>
                <a:gd name="T34" fmla="*/ 17 w 39"/>
                <a:gd name="T35" fmla="*/ 25 h 37"/>
                <a:gd name="T36" fmla="*/ 19 w 39"/>
                <a:gd name="T37" fmla="*/ 20 h 37"/>
                <a:gd name="T38" fmla="*/ 24 w 39"/>
                <a:gd name="T39" fmla="*/ 18 h 37"/>
                <a:gd name="T40" fmla="*/ 20 w 39"/>
                <a:gd name="T41" fmla="*/ 14 h 37"/>
                <a:gd name="T42" fmla="*/ 38 w 39"/>
                <a:gd name="T43" fmla="*/ 21 h 37"/>
                <a:gd name="T44" fmla="*/ 35 w 39"/>
                <a:gd name="T45" fmla="*/ 23 h 37"/>
                <a:gd name="T46" fmla="*/ 33 w 39"/>
                <a:gd name="T47" fmla="*/ 21 h 37"/>
                <a:gd name="T48" fmla="*/ 27 w 39"/>
                <a:gd name="T49" fmla="*/ 23 h 37"/>
                <a:gd name="T50" fmla="*/ 30 w 39"/>
                <a:gd name="T51" fmla="*/ 31 h 37"/>
                <a:gd name="T52" fmla="*/ 28 w 39"/>
                <a:gd name="T53" fmla="*/ 33 h 37"/>
                <a:gd name="T54" fmla="*/ 30 w 39"/>
                <a:gd name="T55" fmla="*/ 36 h 37"/>
                <a:gd name="T56" fmla="*/ 36 w 39"/>
                <a:gd name="T57" fmla="*/ 30 h 37"/>
                <a:gd name="T58" fmla="*/ 38 w 39"/>
                <a:gd name="T5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1" name="Freeform 137"/>
            <p:cNvSpPr>
              <a:spLocks noEditPoints="1"/>
            </p:cNvSpPr>
            <p:nvPr/>
          </p:nvSpPr>
          <p:spPr bwMode="auto">
            <a:xfrm>
              <a:off x="5232314" y="2178751"/>
              <a:ext cx="227013" cy="398463"/>
            </a:xfrm>
            <a:custGeom>
              <a:avLst/>
              <a:gdLst>
                <a:gd name="T0" fmla="*/ 98 w 100"/>
                <a:gd name="T1" fmla="*/ 37 h 176"/>
                <a:gd name="T2" fmla="*/ 96 w 100"/>
                <a:gd name="T3" fmla="*/ 23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6 h 176"/>
                <a:gd name="T14" fmla="*/ 34 w 100"/>
                <a:gd name="T15" fmla="*/ 37 h 176"/>
                <a:gd name="T16" fmla="*/ 26 w 100"/>
                <a:gd name="T17" fmla="*/ 43 h 176"/>
                <a:gd name="T18" fmla="*/ 20 w 100"/>
                <a:gd name="T19" fmla="*/ 60 h 176"/>
                <a:gd name="T20" fmla="*/ 22 w 100"/>
                <a:gd name="T21" fmla="*/ 69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4 h 176"/>
                <a:gd name="T28" fmla="*/ 10 w 100"/>
                <a:gd name="T29" fmla="*/ 112 h 176"/>
                <a:gd name="T30" fmla="*/ 5 w 100"/>
                <a:gd name="T31" fmla="*/ 122 h 176"/>
                <a:gd name="T32" fmla="*/ 2 w 100"/>
                <a:gd name="T33" fmla="*/ 134 h 176"/>
                <a:gd name="T34" fmla="*/ 0 w 100"/>
                <a:gd name="T35" fmla="*/ 134 h 176"/>
                <a:gd name="T36" fmla="*/ 6 w 100"/>
                <a:gd name="T37" fmla="*/ 150 h 176"/>
                <a:gd name="T38" fmla="*/ 12 w 100"/>
                <a:gd name="T39" fmla="*/ 164 h 176"/>
                <a:gd name="T40" fmla="*/ 14 w 100"/>
                <a:gd name="T41" fmla="*/ 174 h 176"/>
                <a:gd name="T42" fmla="*/ 24 w 100"/>
                <a:gd name="T43" fmla="*/ 169 h 176"/>
                <a:gd name="T44" fmla="*/ 33 w 100"/>
                <a:gd name="T45" fmla="*/ 166 h 176"/>
                <a:gd name="T46" fmla="*/ 40 w 100"/>
                <a:gd name="T47" fmla="*/ 164 h 176"/>
                <a:gd name="T48" fmla="*/ 42 w 100"/>
                <a:gd name="T49" fmla="*/ 156 h 176"/>
                <a:gd name="T50" fmla="*/ 43 w 100"/>
                <a:gd name="T51" fmla="*/ 139 h 176"/>
                <a:gd name="T52" fmla="*/ 55 w 100"/>
                <a:gd name="T53" fmla="*/ 128 h 176"/>
                <a:gd name="T54" fmla="*/ 52 w 100"/>
                <a:gd name="T55" fmla="*/ 113 h 176"/>
                <a:gd name="T56" fmla="*/ 45 w 100"/>
                <a:gd name="T57" fmla="*/ 102 h 176"/>
                <a:gd name="T58" fmla="*/ 51 w 100"/>
                <a:gd name="T59" fmla="*/ 88 h 176"/>
                <a:gd name="T60" fmla="*/ 60 w 100"/>
                <a:gd name="T61" fmla="*/ 78 h 176"/>
                <a:gd name="T62" fmla="*/ 80 w 100"/>
                <a:gd name="T63" fmla="*/ 65 h 176"/>
                <a:gd name="T64" fmla="*/ 82 w 100"/>
                <a:gd name="T65" fmla="*/ 50 h 176"/>
                <a:gd name="T66" fmla="*/ 96 w 100"/>
                <a:gd name="T67" fmla="*/ 45 h 176"/>
                <a:gd name="T68" fmla="*/ 99 w 100"/>
                <a:gd name="T69" fmla="*/ 42 h 176"/>
                <a:gd name="T70" fmla="*/ 53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2" name="Freeform 138"/>
            <p:cNvSpPr>
              <a:spLocks noEditPoints="1"/>
            </p:cNvSpPr>
            <p:nvPr/>
          </p:nvSpPr>
          <p:spPr bwMode="auto">
            <a:xfrm>
              <a:off x="5418051" y="2459739"/>
              <a:ext cx="115888" cy="57150"/>
            </a:xfrm>
            <a:custGeom>
              <a:avLst/>
              <a:gdLst>
                <a:gd name="T0" fmla="*/ 47 w 51"/>
                <a:gd name="T1" fmla="*/ 7 h 25"/>
                <a:gd name="T2" fmla="*/ 49 w 51"/>
                <a:gd name="T3" fmla="*/ 2 h 25"/>
                <a:gd name="T4" fmla="*/ 47 w 51"/>
                <a:gd name="T5" fmla="*/ 3 h 25"/>
                <a:gd name="T6" fmla="*/ 32 w 51"/>
                <a:gd name="T7" fmla="*/ 1 h 25"/>
                <a:gd name="T8" fmla="*/ 17 w 51"/>
                <a:gd name="T9" fmla="*/ 4 h 25"/>
                <a:gd name="T10" fmla="*/ 12 w 51"/>
                <a:gd name="T11" fmla="*/ 9 h 25"/>
                <a:gd name="T12" fmla="*/ 14 w 51"/>
                <a:gd name="T13" fmla="*/ 14 h 25"/>
                <a:gd name="T14" fmla="*/ 19 w 51"/>
                <a:gd name="T15" fmla="*/ 16 h 25"/>
                <a:gd name="T16" fmla="*/ 20 w 51"/>
                <a:gd name="T17" fmla="*/ 20 h 25"/>
                <a:gd name="T18" fmla="*/ 20 w 51"/>
                <a:gd name="T19" fmla="*/ 20 h 25"/>
                <a:gd name="T20" fmla="*/ 29 w 51"/>
                <a:gd name="T21" fmla="*/ 20 h 25"/>
                <a:gd name="T22" fmla="*/ 37 w 51"/>
                <a:gd name="T23" fmla="*/ 24 h 25"/>
                <a:gd name="T24" fmla="*/ 45 w 51"/>
                <a:gd name="T25" fmla="*/ 25 h 25"/>
                <a:gd name="T26" fmla="*/ 45 w 51"/>
                <a:gd name="T27" fmla="*/ 23 h 25"/>
                <a:gd name="T28" fmla="*/ 47 w 51"/>
                <a:gd name="T29" fmla="*/ 20 h 25"/>
                <a:gd name="T30" fmla="*/ 45 w 51"/>
                <a:gd name="T31" fmla="*/ 16 h 25"/>
                <a:gd name="T32" fmla="*/ 45 w 51"/>
                <a:gd name="T33" fmla="*/ 11 h 25"/>
                <a:gd name="T34" fmla="*/ 47 w 51"/>
                <a:gd name="T35" fmla="*/ 7 h 25"/>
                <a:gd name="T36" fmla="*/ 5 w 51"/>
                <a:gd name="T37" fmla="*/ 13 h 25"/>
                <a:gd name="T38" fmla="*/ 2 w 51"/>
                <a:gd name="T39" fmla="*/ 20 h 25"/>
                <a:gd name="T40" fmla="*/ 10 w 51"/>
                <a:gd name="T41" fmla="*/ 14 h 25"/>
                <a:gd name="T42" fmla="*/ 5 w 51"/>
                <a:gd name="T43" fmla="*/ 13 h 25"/>
                <a:gd name="T44" fmla="*/ 9 w 51"/>
                <a:gd name="T45" fmla="*/ 9 h 25"/>
                <a:gd name="T46" fmla="*/ 4 w 51"/>
                <a:gd name="T47" fmla="*/ 10 h 25"/>
                <a:gd name="T48" fmla="*/ 9 w 51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3" name="Freeform 139"/>
            <p:cNvSpPr>
              <a:spLocks/>
            </p:cNvSpPr>
            <p:nvPr/>
          </p:nvSpPr>
          <p:spPr bwMode="auto">
            <a:xfrm>
              <a:off x="5629189" y="3623376"/>
              <a:ext cx="147638" cy="176213"/>
            </a:xfrm>
            <a:custGeom>
              <a:avLst/>
              <a:gdLst>
                <a:gd name="T0" fmla="*/ 58 w 65"/>
                <a:gd name="T1" fmla="*/ 18 h 78"/>
                <a:gd name="T2" fmla="*/ 61 w 65"/>
                <a:gd name="T3" fmla="*/ 12 h 78"/>
                <a:gd name="T4" fmla="*/ 65 w 65"/>
                <a:gd name="T5" fmla="*/ 6 h 78"/>
                <a:gd name="T6" fmla="*/ 61 w 65"/>
                <a:gd name="T7" fmla="*/ 7 h 78"/>
                <a:gd name="T8" fmla="*/ 57 w 65"/>
                <a:gd name="T9" fmla="*/ 6 h 78"/>
                <a:gd name="T10" fmla="*/ 50 w 65"/>
                <a:gd name="T11" fmla="*/ 7 h 78"/>
                <a:gd name="T12" fmla="*/ 45 w 65"/>
                <a:gd name="T13" fmla="*/ 12 h 78"/>
                <a:gd name="T14" fmla="*/ 36 w 65"/>
                <a:gd name="T15" fmla="*/ 10 h 78"/>
                <a:gd name="T16" fmla="*/ 26 w 65"/>
                <a:gd name="T17" fmla="*/ 5 h 78"/>
                <a:gd name="T18" fmla="*/ 18 w 65"/>
                <a:gd name="T19" fmla="*/ 3 h 78"/>
                <a:gd name="T20" fmla="*/ 14 w 65"/>
                <a:gd name="T21" fmla="*/ 1 h 78"/>
                <a:gd name="T22" fmla="*/ 9 w 65"/>
                <a:gd name="T23" fmla="*/ 0 h 78"/>
                <a:gd name="T24" fmla="*/ 2 w 65"/>
                <a:gd name="T25" fmla="*/ 4 h 78"/>
                <a:gd name="T26" fmla="*/ 1 w 65"/>
                <a:gd name="T27" fmla="*/ 6 h 78"/>
                <a:gd name="T28" fmla="*/ 5 w 65"/>
                <a:gd name="T29" fmla="*/ 9 h 78"/>
                <a:gd name="T30" fmla="*/ 6 w 65"/>
                <a:gd name="T31" fmla="*/ 15 h 78"/>
                <a:gd name="T32" fmla="*/ 9 w 65"/>
                <a:gd name="T33" fmla="*/ 18 h 78"/>
                <a:gd name="T34" fmla="*/ 9 w 65"/>
                <a:gd name="T35" fmla="*/ 24 h 78"/>
                <a:gd name="T36" fmla="*/ 3 w 65"/>
                <a:gd name="T37" fmla="*/ 34 h 78"/>
                <a:gd name="T38" fmla="*/ 1 w 65"/>
                <a:gd name="T39" fmla="*/ 39 h 78"/>
                <a:gd name="T40" fmla="*/ 6 w 65"/>
                <a:gd name="T41" fmla="*/ 42 h 78"/>
                <a:gd name="T42" fmla="*/ 1 w 65"/>
                <a:gd name="T43" fmla="*/ 47 h 78"/>
                <a:gd name="T44" fmla="*/ 0 w 65"/>
                <a:gd name="T45" fmla="*/ 48 h 78"/>
                <a:gd name="T46" fmla="*/ 31 w 65"/>
                <a:gd name="T47" fmla="*/ 64 h 78"/>
                <a:gd name="T48" fmla="*/ 30 w 65"/>
                <a:gd name="T49" fmla="*/ 69 h 78"/>
                <a:gd name="T50" fmla="*/ 44 w 65"/>
                <a:gd name="T51" fmla="*/ 78 h 78"/>
                <a:gd name="T52" fmla="*/ 52 w 65"/>
                <a:gd name="T53" fmla="*/ 61 h 78"/>
                <a:gd name="T54" fmla="*/ 57 w 65"/>
                <a:gd name="T55" fmla="*/ 57 h 78"/>
                <a:gd name="T56" fmla="*/ 61 w 65"/>
                <a:gd name="T57" fmla="*/ 54 h 78"/>
                <a:gd name="T58" fmla="*/ 62 w 65"/>
                <a:gd name="T59" fmla="*/ 53 h 78"/>
                <a:gd name="T60" fmla="*/ 58 w 65"/>
                <a:gd name="T61" fmla="*/ 47 h 78"/>
                <a:gd name="T62" fmla="*/ 58 w 65"/>
                <a:gd name="T6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78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4" name="Freeform 140"/>
            <p:cNvSpPr>
              <a:spLocks/>
            </p:cNvSpPr>
            <p:nvPr/>
          </p:nvSpPr>
          <p:spPr bwMode="auto">
            <a:xfrm>
              <a:off x="5549814" y="3637664"/>
              <a:ext cx="100013" cy="101600"/>
            </a:xfrm>
            <a:custGeom>
              <a:avLst/>
              <a:gdLst>
                <a:gd name="T0" fmla="*/ 41 w 44"/>
                <a:gd name="T1" fmla="*/ 9 h 45"/>
                <a:gd name="T2" fmla="*/ 40 w 44"/>
                <a:gd name="T3" fmla="*/ 3 h 45"/>
                <a:gd name="T4" fmla="*/ 36 w 44"/>
                <a:gd name="T5" fmla="*/ 0 h 45"/>
                <a:gd name="T6" fmla="*/ 34 w 44"/>
                <a:gd name="T7" fmla="*/ 2 h 45"/>
                <a:gd name="T8" fmla="*/ 29 w 44"/>
                <a:gd name="T9" fmla="*/ 3 h 45"/>
                <a:gd name="T10" fmla="*/ 23 w 44"/>
                <a:gd name="T11" fmla="*/ 5 h 45"/>
                <a:gd name="T12" fmla="*/ 18 w 44"/>
                <a:gd name="T13" fmla="*/ 3 h 45"/>
                <a:gd name="T14" fmla="*/ 12 w 44"/>
                <a:gd name="T15" fmla="*/ 5 h 45"/>
                <a:gd name="T16" fmla="*/ 11 w 44"/>
                <a:gd name="T17" fmla="*/ 12 h 45"/>
                <a:gd name="T18" fmla="*/ 14 w 44"/>
                <a:gd name="T19" fmla="*/ 16 h 45"/>
                <a:gd name="T20" fmla="*/ 11 w 44"/>
                <a:gd name="T21" fmla="*/ 20 h 45"/>
                <a:gd name="T22" fmla="*/ 8 w 44"/>
                <a:gd name="T23" fmla="*/ 22 h 45"/>
                <a:gd name="T24" fmla="*/ 5 w 44"/>
                <a:gd name="T25" fmla="*/ 26 h 45"/>
                <a:gd name="T26" fmla="*/ 3 w 44"/>
                <a:gd name="T27" fmla="*/ 32 h 45"/>
                <a:gd name="T28" fmla="*/ 1 w 44"/>
                <a:gd name="T29" fmla="*/ 39 h 45"/>
                <a:gd name="T30" fmla="*/ 0 w 44"/>
                <a:gd name="T31" fmla="*/ 45 h 45"/>
                <a:gd name="T32" fmla="*/ 4 w 44"/>
                <a:gd name="T33" fmla="*/ 44 h 45"/>
                <a:gd name="T34" fmla="*/ 12 w 44"/>
                <a:gd name="T35" fmla="*/ 42 h 45"/>
                <a:gd name="T36" fmla="*/ 19 w 44"/>
                <a:gd name="T37" fmla="*/ 41 h 45"/>
                <a:gd name="T38" fmla="*/ 25 w 44"/>
                <a:gd name="T39" fmla="*/ 32 h 45"/>
                <a:gd name="T40" fmla="*/ 36 w 44"/>
                <a:gd name="T41" fmla="*/ 33 h 45"/>
                <a:gd name="T42" fmla="*/ 38 w 44"/>
                <a:gd name="T43" fmla="*/ 28 h 45"/>
                <a:gd name="T44" fmla="*/ 44 w 44"/>
                <a:gd name="T45" fmla="*/ 18 h 45"/>
                <a:gd name="T46" fmla="*/ 44 w 44"/>
                <a:gd name="T47" fmla="*/ 12 h 45"/>
                <a:gd name="T48" fmla="*/ 41 w 44"/>
                <a:gd name="T4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5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5" name="Freeform 141"/>
            <p:cNvSpPr>
              <a:spLocks/>
            </p:cNvSpPr>
            <p:nvPr/>
          </p:nvSpPr>
          <p:spPr bwMode="auto">
            <a:xfrm>
              <a:off x="6041939" y="2813751"/>
              <a:ext cx="320675" cy="188913"/>
            </a:xfrm>
            <a:custGeom>
              <a:avLst/>
              <a:gdLst>
                <a:gd name="T0" fmla="*/ 138 w 142"/>
                <a:gd name="T1" fmla="*/ 47 h 83"/>
                <a:gd name="T2" fmla="*/ 127 w 142"/>
                <a:gd name="T3" fmla="*/ 42 h 83"/>
                <a:gd name="T4" fmla="*/ 121 w 142"/>
                <a:gd name="T5" fmla="*/ 42 h 83"/>
                <a:gd name="T6" fmla="*/ 113 w 142"/>
                <a:gd name="T7" fmla="*/ 40 h 83"/>
                <a:gd name="T8" fmla="*/ 105 w 142"/>
                <a:gd name="T9" fmla="*/ 46 h 83"/>
                <a:gd name="T10" fmla="*/ 101 w 142"/>
                <a:gd name="T11" fmla="*/ 47 h 83"/>
                <a:gd name="T12" fmla="*/ 94 w 142"/>
                <a:gd name="T13" fmla="*/ 43 h 83"/>
                <a:gd name="T14" fmla="*/ 87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1 h 83"/>
                <a:gd name="T22" fmla="*/ 59 w 142"/>
                <a:gd name="T23" fmla="*/ 20 h 83"/>
                <a:gd name="T24" fmla="*/ 48 w 142"/>
                <a:gd name="T25" fmla="*/ 21 h 83"/>
                <a:gd name="T26" fmla="*/ 39 w 142"/>
                <a:gd name="T27" fmla="*/ 10 h 83"/>
                <a:gd name="T28" fmla="*/ 36 w 142"/>
                <a:gd name="T29" fmla="*/ 14 h 83"/>
                <a:gd name="T30" fmla="*/ 27 w 142"/>
                <a:gd name="T31" fmla="*/ 12 h 83"/>
                <a:gd name="T32" fmla="*/ 26 w 142"/>
                <a:gd name="T33" fmla="*/ 1 h 83"/>
                <a:gd name="T34" fmla="*/ 22 w 142"/>
                <a:gd name="T35" fmla="*/ 13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5 w 142"/>
                <a:gd name="T45" fmla="*/ 42 h 83"/>
                <a:gd name="T46" fmla="*/ 8 w 142"/>
                <a:gd name="T47" fmla="*/ 39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30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2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1 h 83"/>
                <a:gd name="T68" fmla="*/ 71 w 142"/>
                <a:gd name="T69" fmla="*/ 66 h 83"/>
                <a:gd name="T70" fmla="*/ 79 w 142"/>
                <a:gd name="T71" fmla="*/ 72 h 83"/>
                <a:gd name="T72" fmla="*/ 86 w 142"/>
                <a:gd name="T73" fmla="*/ 74 h 83"/>
                <a:gd name="T74" fmla="*/ 87 w 142"/>
                <a:gd name="T75" fmla="*/ 80 h 83"/>
                <a:gd name="T76" fmla="*/ 88 w 142"/>
                <a:gd name="T77" fmla="*/ 79 h 83"/>
                <a:gd name="T78" fmla="*/ 94 w 142"/>
                <a:gd name="T79" fmla="*/ 82 h 83"/>
                <a:gd name="T80" fmla="*/ 98 w 142"/>
                <a:gd name="T81" fmla="*/ 83 h 83"/>
                <a:gd name="T82" fmla="*/ 101 w 142"/>
                <a:gd name="T83" fmla="*/ 75 h 83"/>
                <a:gd name="T84" fmla="*/ 100 w 142"/>
                <a:gd name="T85" fmla="*/ 68 h 83"/>
                <a:gd name="T86" fmla="*/ 95 w 142"/>
                <a:gd name="T87" fmla="*/ 61 h 83"/>
                <a:gd name="T88" fmla="*/ 103 w 142"/>
                <a:gd name="T89" fmla="*/ 59 h 83"/>
                <a:gd name="T90" fmla="*/ 105 w 142"/>
                <a:gd name="T91" fmla="*/ 54 h 83"/>
                <a:gd name="T92" fmla="*/ 109 w 142"/>
                <a:gd name="T93" fmla="*/ 50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4 h 83"/>
                <a:gd name="T100" fmla="*/ 127 w 142"/>
                <a:gd name="T101" fmla="*/ 52 h 83"/>
                <a:gd name="T102" fmla="*/ 135 w 142"/>
                <a:gd name="T103" fmla="*/ 51 h 83"/>
                <a:gd name="T104" fmla="*/ 138 w 142"/>
                <a:gd name="T105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6" name="Freeform 142"/>
            <p:cNvSpPr>
              <a:spLocks noEditPoints="1"/>
            </p:cNvSpPr>
            <p:nvPr/>
          </p:nvSpPr>
          <p:spPr bwMode="auto">
            <a:xfrm>
              <a:off x="5114839" y="1759651"/>
              <a:ext cx="473075" cy="746125"/>
            </a:xfrm>
            <a:custGeom>
              <a:avLst/>
              <a:gdLst>
                <a:gd name="T0" fmla="*/ 198 w 209"/>
                <a:gd name="T1" fmla="*/ 172 h 329"/>
                <a:gd name="T2" fmla="*/ 198 w 209"/>
                <a:gd name="T3" fmla="*/ 162 h 329"/>
                <a:gd name="T4" fmla="*/ 187 w 209"/>
                <a:gd name="T5" fmla="*/ 160 h 329"/>
                <a:gd name="T6" fmla="*/ 174 w 209"/>
                <a:gd name="T7" fmla="*/ 160 h 329"/>
                <a:gd name="T8" fmla="*/ 167 w 209"/>
                <a:gd name="T9" fmla="*/ 159 h 329"/>
                <a:gd name="T10" fmla="*/ 155 w 209"/>
                <a:gd name="T11" fmla="*/ 162 h 329"/>
                <a:gd name="T12" fmla="*/ 145 w 209"/>
                <a:gd name="T13" fmla="*/ 173 h 329"/>
                <a:gd name="T14" fmla="*/ 145 w 209"/>
                <a:gd name="T15" fmla="*/ 161 h 329"/>
                <a:gd name="T16" fmla="*/ 131 w 209"/>
                <a:gd name="T17" fmla="*/ 169 h 329"/>
                <a:gd name="T18" fmla="*/ 124 w 209"/>
                <a:gd name="T19" fmla="*/ 172 h 329"/>
                <a:gd name="T20" fmla="*/ 118 w 209"/>
                <a:gd name="T21" fmla="*/ 170 h 329"/>
                <a:gd name="T22" fmla="*/ 107 w 209"/>
                <a:gd name="T23" fmla="*/ 179 h 329"/>
                <a:gd name="T24" fmla="*/ 100 w 209"/>
                <a:gd name="T25" fmla="*/ 185 h 329"/>
                <a:gd name="T26" fmla="*/ 93 w 209"/>
                <a:gd name="T27" fmla="*/ 188 h 329"/>
                <a:gd name="T28" fmla="*/ 80 w 209"/>
                <a:gd name="T29" fmla="*/ 191 h 329"/>
                <a:gd name="T30" fmla="*/ 76 w 209"/>
                <a:gd name="T31" fmla="*/ 198 h 329"/>
                <a:gd name="T32" fmla="*/ 92 w 209"/>
                <a:gd name="T33" fmla="*/ 199 h 329"/>
                <a:gd name="T34" fmla="*/ 80 w 209"/>
                <a:gd name="T35" fmla="*/ 208 h 329"/>
                <a:gd name="T36" fmla="*/ 62 w 209"/>
                <a:gd name="T37" fmla="*/ 227 h 329"/>
                <a:gd name="T38" fmla="*/ 50 w 209"/>
                <a:gd name="T39" fmla="*/ 243 h 329"/>
                <a:gd name="T40" fmla="*/ 40 w 209"/>
                <a:gd name="T41" fmla="*/ 257 h 329"/>
                <a:gd name="T42" fmla="*/ 27 w 209"/>
                <a:gd name="T43" fmla="*/ 266 h 329"/>
                <a:gd name="T44" fmla="*/ 12 w 209"/>
                <a:gd name="T45" fmla="*/ 275 h 329"/>
                <a:gd name="T46" fmla="*/ 5 w 209"/>
                <a:gd name="T47" fmla="*/ 288 h 329"/>
                <a:gd name="T48" fmla="*/ 2 w 209"/>
                <a:gd name="T49" fmla="*/ 302 h 329"/>
                <a:gd name="T50" fmla="*/ 9 w 209"/>
                <a:gd name="T51" fmla="*/ 307 h 329"/>
                <a:gd name="T52" fmla="*/ 7 w 209"/>
                <a:gd name="T53" fmla="*/ 313 h 329"/>
                <a:gd name="T54" fmla="*/ 15 w 209"/>
                <a:gd name="T55" fmla="*/ 326 h 329"/>
                <a:gd name="T56" fmla="*/ 47 w 209"/>
                <a:gd name="T57" fmla="*/ 310 h 329"/>
                <a:gd name="T58" fmla="*/ 56 w 209"/>
                <a:gd name="T59" fmla="*/ 313 h 329"/>
                <a:gd name="T60" fmla="*/ 62 w 209"/>
                <a:gd name="T61" fmla="*/ 293 h 329"/>
                <a:gd name="T62" fmla="*/ 60 w 209"/>
                <a:gd name="T63" fmla="*/ 268 h 329"/>
                <a:gd name="T64" fmla="*/ 74 w 209"/>
                <a:gd name="T65" fmla="*/ 249 h 329"/>
                <a:gd name="T66" fmla="*/ 84 w 209"/>
                <a:gd name="T67" fmla="*/ 226 h 329"/>
                <a:gd name="T68" fmla="*/ 94 w 209"/>
                <a:gd name="T69" fmla="*/ 206 h 329"/>
                <a:gd name="T70" fmla="*/ 117 w 209"/>
                <a:gd name="T71" fmla="*/ 194 h 329"/>
                <a:gd name="T72" fmla="*/ 133 w 209"/>
                <a:gd name="T73" fmla="*/ 183 h 329"/>
                <a:gd name="T74" fmla="*/ 161 w 209"/>
                <a:gd name="T75" fmla="*/ 192 h 329"/>
                <a:gd name="T76" fmla="*/ 179 w 209"/>
                <a:gd name="T77" fmla="*/ 173 h 329"/>
                <a:gd name="T78" fmla="*/ 198 w 209"/>
                <a:gd name="T79" fmla="*/ 181 h 329"/>
                <a:gd name="T80" fmla="*/ 58 w 209"/>
                <a:gd name="T81" fmla="*/ 23 h 329"/>
                <a:gd name="T82" fmla="*/ 78 w 209"/>
                <a:gd name="T83" fmla="*/ 35 h 329"/>
                <a:gd name="T84" fmla="*/ 93 w 209"/>
                <a:gd name="T85" fmla="*/ 38 h 329"/>
                <a:gd name="T86" fmla="*/ 94 w 209"/>
                <a:gd name="T87" fmla="*/ 49 h 329"/>
                <a:gd name="T88" fmla="*/ 80 w 209"/>
                <a:gd name="T89" fmla="*/ 61 h 329"/>
                <a:gd name="T90" fmla="*/ 96 w 209"/>
                <a:gd name="T91" fmla="*/ 68 h 329"/>
                <a:gd name="T92" fmla="*/ 114 w 209"/>
                <a:gd name="T93" fmla="*/ 37 h 329"/>
                <a:gd name="T94" fmla="*/ 130 w 209"/>
                <a:gd name="T95" fmla="*/ 45 h 329"/>
                <a:gd name="T96" fmla="*/ 151 w 209"/>
                <a:gd name="T97" fmla="*/ 53 h 329"/>
                <a:gd name="T98" fmla="*/ 144 w 209"/>
                <a:gd name="T99" fmla="*/ 42 h 329"/>
                <a:gd name="T100" fmla="*/ 126 w 209"/>
                <a:gd name="T101" fmla="*/ 27 h 329"/>
                <a:gd name="T102" fmla="*/ 108 w 209"/>
                <a:gd name="T103" fmla="*/ 18 h 329"/>
                <a:gd name="T104" fmla="*/ 91 w 209"/>
                <a:gd name="T105" fmla="*/ 8 h 329"/>
                <a:gd name="T106" fmla="*/ 84 w 209"/>
                <a:gd name="T107" fmla="*/ 18 h 329"/>
                <a:gd name="T108" fmla="*/ 67 w 209"/>
                <a:gd name="T109" fmla="*/ 17 h 329"/>
                <a:gd name="T110" fmla="*/ 57 w 209"/>
                <a:gd name="T111" fmla="*/ 13 h 329"/>
                <a:gd name="T112" fmla="*/ 51 w 209"/>
                <a:gd name="T113" fmla="*/ 38 h 329"/>
                <a:gd name="T114" fmla="*/ 51 w 209"/>
                <a:gd name="T115" fmla="*/ 38 h 329"/>
                <a:gd name="T116" fmla="*/ 119 w 209"/>
                <a:gd name="T117" fmla="*/ 18 h 329"/>
                <a:gd name="T118" fmla="*/ 167 w 209"/>
                <a:gd name="T119" fmla="*/ 17 h 329"/>
                <a:gd name="T120" fmla="*/ 146 w 209"/>
                <a:gd name="T121" fmla="*/ 6 h 329"/>
                <a:gd name="T122" fmla="*/ 127 w 209"/>
                <a:gd name="T123" fmla="*/ 5 h 329"/>
                <a:gd name="T124" fmla="*/ 113 w 209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32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7" name="Freeform 143"/>
            <p:cNvSpPr>
              <a:spLocks/>
            </p:cNvSpPr>
            <p:nvPr/>
          </p:nvSpPr>
          <p:spPr bwMode="auto">
            <a:xfrm>
              <a:off x="8447001" y="2354964"/>
              <a:ext cx="60325" cy="23813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7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8" name="Freeform 144"/>
            <p:cNvSpPr>
              <a:spLocks noEditPoints="1"/>
            </p:cNvSpPr>
            <p:nvPr/>
          </p:nvSpPr>
          <p:spPr bwMode="auto">
            <a:xfrm>
              <a:off x="7365914" y="2815339"/>
              <a:ext cx="312738" cy="314325"/>
            </a:xfrm>
            <a:custGeom>
              <a:avLst/>
              <a:gdLst>
                <a:gd name="T0" fmla="*/ 122 w 138"/>
                <a:gd name="T1" fmla="*/ 17 h 138"/>
                <a:gd name="T2" fmla="*/ 100 w 138"/>
                <a:gd name="T3" fmla="*/ 6 h 138"/>
                <a:gd name="T4" fmla="*/ 97 w 138"/>
                <a:gd name="T5" fmla="*/ 22 h 138"/>
                <a:gd name="T6" fmla="*/ 87 w 138"/>
                <a:gd name="T7" fmla="*/ 29 h 138"/>
                <a:gd name="T8" fmla="*/ 85 w 138"/>
                <a:gd name="T9" fmla="*/ 40 h 138"/>
                <a:gd name="T10" fmla="*/ 94 w 138"/>
                <a:gd name="T11" fmla="*/ 38 h 138"/>
                <a:gd name="T12" fmla="*/ 96 w 138"/>
                <a:gd name="T13" fmla="*/ 31 h 138"/>
                <a:gd name="T14" fmla="*/ 113 w 138"/>
                <a:gd name="T15" fmla="*/ 32 h 138"/>
                <a:gd name="T16" fmla="*/ 129 w 138"/>
                <a:gd name="T17" fmla="*/ 23 h 138"/>
                <a:gd name="T18" fmla="*/ 130 w 138"/>
                <a:gd name="T19" fmla="*/ 15 h 138"/>
                <a:gd name="T20" fmla="*/ 85 w 138"/>
                <a:gd name="T21" fmla="*/ 58 h 138"/>
                <a:gd name="T22" fmla="*/ 76 w 138"/>
                <a:gd name="T23" fmla="*/ 77 h 138"/>
                <a:gd name="T24" fmla="*/ 64 w 138"/>
                <a:gd name="T25" fmla="*/ 80 h 138"/>
                <a:gd name="T26" fmla="*/ 53 w 138"/>
                <a:gd name="T27" fmla="*/ 94 h 138"/>
                <a:gd name="T28" fmla="*/ 38 w 138"/>
                <a:gd name="T29" fmla="*/ 97 h 138"/>
                <a:gd name="T30" fmla="*/ 14 w 138"/>
                <a:gd name="T31" fmla="*/ 107 h 138"/>
                <a:gd name="T32" fmla="*/ 22 w 138"/>
                <a:gd name="T33" fmla="*/ 110 h 138"/>
                <a:gd name="T34" fmla="*/ 46 w 138"/>
                <a:gd name="T35" fmla="*/ 112 h 138"/>
                <a:gd name="T36" fmla="*/ 58 w 138"/>
                <a:gd name="T37" fmla="*/ 106 h 138"/>
                <a:gd name="T38" fmla="*/ 71 w 138"/>
                <a:gd name="T39" fmla="*/ 104 h 138"/>
                <a:gd name="T40" fmla="*/ 82 w 138"/>
                <a:gd name="T41" fmla="*/ 100 h 138"/>
                <a:gd name="T42" fmla="*/ 91 w 138"/>
                <a:gd name="T43" fmla="*/ 87 h 138"/>
                <a:gd name="T44" fmla="*/ 101 w 138"/>
                <a:gd name="T45" fmla="*/ 66 h 138"/>
                <a:gd name="T46" fmla="*/ 87 w 138"/>
                <a:gd name="T47" fmla="*/ 47 h 138"/>
                <a:gd name="T48" fmla="*/ 27 w 138"/>
                <a:gd name="T49" fmla="*/ 111 h 138"/>
                <a:gd name="T50" fmla="*/ 30 w 138"/>
                <a:gd name="T51" fmla="*/ 120 h 138"/>
                <a:gd name="T52" fmla="*/ 42 w 138"/>
                <a:gd name="T53" fmla="*/ 110 h 138"/>
                <a:gd name="T54" fmla="*/ 18 w 138"/>
                <a:gd name="T55" fmla="*/ 119 h 138"/>
                <a:gd name="T56" fmla="*/ 5 w 138"/>
                <a:gd name="T57" fmla="*/ 116 h 138"/>
                <a:gd name="T58" fmla="*/ 6 w 138"/>
                <a:gd name="T59" fmla="*/ 119 h 138"/>
                <a:gd name="T60" fmla="*/ 11 w 138"/>
                <a:gd name="T61" fmla="*/ 137 h 138"/>
                <a:gd name="T62" fmla="*/ 18 w 138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9" name="Freeform 145"/>
            <p:cNvSpPr>
              <a:spLocks noEditPoints="1"/>
            </p:cNvSpPr>
            <p:nvPr/>
          </p:nvSpPr>
          <p:spPr bwMode="auto">
            <a:xfrm>
              <a:off x="6372139" y="2624839"/>
              <a:ext cx="1093788" cy="760413"/>
            </a:xfrm>
            <a:custGeom>
              <a:avLst/>
              <a:gdLst>
                <a:gd name="T0" fmla="*/ 459 w 483"/>
                <a:gd name="T1" fmla="*/ 63 h 335"/>
                <a:gd name="T2" fmla="*/ 435 w 483"/>
                <a:gd name="T3" fmla="*/ 45 h 335"/>
                <a:gd name="T4" fmla="*/ 416 w 483"/>
                <a:gd name="T5" fmla="*/ 19 h 335"/>
                <a:gd name="T6" fmla="*/ 388 w 483"/>
                <a:gd name="T7" fmla="*/ 1 h 335"/>
                <a:gd name="T8" fmla="*/ 369 w 483"/>
                <a:gd name="T9" fmla="*/ 15 h 335"/>
                <a:gd name="T10" fmla="*/ 353 w 483"/>
                <a:gd name="T11" fmla="*/ 39 h 335"/>
                <a:gd name="T12" fmla="*/ 329 w 483"/>
                <a:gd name="T13" fmla="*/ 52 h 335"/>
                <a:gd name="T14" fmla="*/ 344 w 483"/>
                <a:gd name="T15" fmla="*/ 62 h 335"/>
                <a:gd name="T16" fmla="*/ 343 w 483"/>
                <a:gd name="T17" fmla="*/ 75 h 335"/>
                <a:gd name="T18" fmla="*/ 301 w 483"/>
                <a:gd name="T19" fmla="*/ 91 h 335"/>
                <a:gd name="T20" fmla="*/ 271 w 483"/>
                <a:gd name="T21" fmla="*/ 116 h 335"/>
                <a:gd name="T22" fmla="*/ 224 w 483"/>
                <a:gd name="T23" fmla="*/ 119 h 335"/>
                <a:gd name="T24" fmla="*/ 172 w 483"/>
                <a:gd name="T25" fmla="*/ 112 h 335"/>
                <a:gd name="T26" fmla="*/ 150 w 483"/>
                <a:gd name="T27" fmla="*/ 90 h 335"/>
                <a:gd name="T28" fmla="*/ 129 w 483"/>
                <a:gd name="T29" fmla="*/ 64 h 335"/>
                <a:gd name="T30" fmla="*/ 109 w 483"/>
                <a:gd name="T31" fmla="*/ 47 h 335"/>
                <a:gd name="T32" fmla="*/ 98 w 483"/>
                <a:gd name="T33" fmla="*/ 54 h 335"/>
                <a:gd name="T34" fmla="*/ 79 w 483"/>
                <a:gd name="T35" fmla="*/ 69 h 335"/>
                <a:gd name="T36" fmla="*/ 63 w 483"/>
                <a:gd name="T37" fmla="*/ 87 h 335"/>
                <a:gd name="T38" fmla="*/ 55 w 483"/>
                <a:gd name="T39" fmla="*/ 107 h 335"/>
                <a:gd name="T40" fmla="*/ 37 w 483"/>
                <a:gd name="T41" fmla="*/ 126 h 335"/>
                <a:gd name="T42" fmla="*/ 14 w 483"/>
                <a:gd name="T43" fmla="*/ 133 h 335"/>
                <a:gd name="T44" fmla="*/ 0 w 483"/>
                <a:gd name="T45" fmla="*/ 143 h 335"/>
                <a:gd name="T46" fmla="*/ 10 w 483"/>
                <a:gd name="T47" fmla="*/ 166 h 335"/>
                <a:gd name="T48" fmla="*/ 28 w 483"/>
                <a:gd name="T49" fmla="*/ 182 h 335"/>
                <a:gd name="T50" fmla="*/ 42 w 483"/>
                <a:gd name="T51" fmla="*/ 177 h 335"/>
                <a:gd name="T52" fmla="*/ 40 w 483"/>
                <a:gd name="T53" fmla="*/ 197 h 335"/>
                <a:gd name="T54" fmla="*/ 40 w 483"/>
                <a:gd name="T55" fmla="*/ 217 h 335"/>
                <a:gd name="T56" fmla="*/ 55 w 483"/>
                <a:gd name="T57" fmla="*/ 230 h 335"/>
                <a:gd name="T58" fmla="*/ 98 w 483"/>
                <a:gd name="T59" fmla="*/ 248 h 335"/>
                <a:gd name="T60" fmla="*/ 116 w 483"/>
                <a:gd name="T61" fmla="*/ 252 h 335"/>
                <a:gd name="T62" fmla="*/ 130 w 483"/>
                <a:gd name="T63" fmla="*/ 248 h 335"/>
                <a:gd name="T64" fmla="*/ 149 w 483"/>
                <a:gd name="T65" fmla="*/ 243 h 335"/>
                <a:gd name="T66" fmla="*/ 173 w 483"/>
                <a:gd name="T67" fmla="*/ 243 h 335"/>
                <a:gd name="T68" fmla="*/ 186 w 483"/>
                <a:gd name="T69" fmla="*/ 252 h 335"/>
                <a:gd name="T70" fmla="*/ 182 w 483"/>
                <a:gd name="T71" fmla="*/ 282 h 335"/>
                <a:gd name="T72" fmla="*/ 195 w 483"/>
                <a:gd name="T73" fmla="*/ 299 h 335"/>
                <a:gd name="T74" fmla="*/ 212 w 483"/>
                <a:gd name="T75" fmla="*/ 307 h 335"/>
                <a:gd name="T76" fmla="*/ 225 w 483"/>
                <a:gd name="T77" fmla="*/ 294 h 335"/>
                <a:gd name="T78" fmla="*/ 251 w 483"/>
                <a:gd name="T79" fmla="*/ 293 h 335"/>
                <a:gd name="T80" fmla="*/ 267 w 483"/>
                <a:gd name="T81" fmla="*/ 303 h 335"/>
                <a:gd name="T82" fmla="*/ 280 w 483"/>
                <a:gd name="T83" fmla="*/ 314 h 335"/>
                <a:gd name="T84" fmla="*/ 317 w 483"/>
                <a:gd name="T85" fmla="*/ 295 h 335"/>
                <a:gd name="T86" fmla="*/ 345 w 483"/>
                <a:gd name="T87" fmla="*/ 280 h 335"/>
                <a:gd name="T88" fmla="*/ 359 w 483"/>
                <a:gd name="T89" fmla="*/ 263 h 335"/>
                <a:gd name="T90" fmla="*/ 373 w 483"/>
                <a:gd name="T91" fmla="*/ 246 h 335"/>
                <a:gd name="T92" fmla="*/ 376 w 483"/>
                <a:gd name="T93" fmla="*/ 231 h 335"/>
                <a:gd name="T94" fmla="*/ 372 w 483"/>
                <a:gd name="T95" fmla="*/ 219 h 335"/>
                <a:gd name="T96" fmla="*/ 370 w 483"/>
                <a:gd name="T97" fmla="*/ 207 h 335"/>
                <a:gd name="T98" fmla="*/ 360 w 483"/>
                <a:gd name="T99" fmla="*/ 180 h 335"/>
                <a:gd name="T100" fmla="*/ 382 w 483"/>
                <a:gd name="T101" fmla="*/ 168 h 335"/>
                <a:gd name="T102" fmla="*/ 354 w 483"/>
                <a:gd name="T103" fmla="*/ 160 h 335"/>
                <a:gd name="T104" fmla="*/ 365 w 483"/>
                <a:gd name="T105" fmla="*/ 137 h 335"/>
                <a:gd name="T106" fmla="*/ 378 w 483"/>
                <a:gd name="T107" fmla="*/ 149 h 335"/>
                <a:gd name="T108" fmla="*/ 414 w 483"/>
                <a:gd name="T109" fmla="*/ 128 h 335"/>
                <a:gd name="T110" fmla="*/ 432 w 483"/>
                <a:gd name="T111" fmla="*/ 120 h 335"/>
                <a:gd name="T112" fmla="*/ 452 w 483"/>
                <a:gd name="T113" fmla="*/ 113 h 335"/>
                <a:gd name="T114" fmla="*/ 454 w 483"/>
                <a:gd name="T115" fmla="*/ 91 h 335"/>
                <a:gd name="T116" fmla="*/ 476 w 483"/>
                <a:gd name="T117" fmla="*/ 77 h 335"/>
                <a:gd name="T118" fmla="*/ 368 w 483"/>
                <a:gd name="T119" fmla="*/ 299 h 335"/>
                <a:gd name="T120" fmla="*/ 271 w 483"/>
                <a:gd name="T121" fmla="*/ 32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5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0" name="Freeform 146"/>
            <p:cNvSpPr>
              <a:spLocks noEditPoints="1"/>
            </p:cNvSpPr>
            <p:nvPr/>
          </p:nvSpPr>
          <p:spPr bwMode="auto">
            <a:xfrm>
              <a:off x="7140489" y="3370964"/>
              <a:ext cx="176213" cy="246063"/>
            </a:xfrm>
            <a:custGeom>
              <a:avLst/>
              <a:gdLst>
                <a:gd name="T0" fmla="*/ 41 w 78"/>
                <a:gd name="T1" fmla="*/ 42 h 108"/>
                <a:gd name="T2" fmla="*/ 51 w 78"/>
                <a:gd name="T3" fmla="*/ 49 h 108"/>
                <a:gd name="T4" fmla="*/ 53 w 78"/>
                <a:gd name="T5" fmla="*/ 56 h 108"/>
                <a:gd name="T6" fmla="*/ 57 w 78"/>
                <a:gd name="T7" fmla="*/ 59 h 108"/>
                <a:gd name="T8" fmla="*/ 61 w 78"/>
                <a:gd name="T9" fmla="*/ 69 h 108"/>
                <a:gd name="T10" fmla="*/ 63 w 78"/>
                <a:gd name="T11" fmla="*/ 67 h 108"/>
                <a:gd name="T12" fmla="*/ 67 w 78"/>
                <a:gd name="T13" fmla="*/ 63 h 108"/>
                <a:gd name="T14" fmla="*/ 65 w 78"/>
                <a:gd name="T15" fmla="*/ 53 h 108"/>
                <a:gd name="T16" fmla="*/ 56 w 78"/>
                <a:gd name="T17" fmla="*/ 46 h 108"/>
                <a:gd name="T18" fmla="*/ 50 w 78"/>
                <a:gd name="T19" fmla="*/ 39 h 108"/>
                <a:gd name="T20" fmla="*/ 39 w 78"/>
                <a:gd name="T21" fmla="*/ 37 h 108"/>
                <a:gd name="T22" fmla="*/ 35 w 78"/>
                <a:gd name="T23" fmla="*/ 30 h 108"/>
                <a:gd name="T24" fmla="*/ 40 w 78"/>
                <a:gd name="T25" fmla="*/ 19 h 108"/>
                <a:gd name="T26" fmla="*/ 40 w 78"/>
                <a:gd name="T27" fmla="*/ 5 h 108"/>
                <a:gd name="T28" fmla="*/ 39 w 78"/>
                <a:gd name="T29" fmla="*/ 3 h 108"/>
                <a:gd name="T30" fmla="*/ 27 w 78"/>
                <a:gd name="T31" fmla="*/ 2 h 108"/>
                <a:gd name="T32" fmla="*/ 25 w 78"/>
                <a:gd name="T33" fmla="*/ 20 h 108"/>
                <a:gd name="T34" fmla="*/ 21 w 78"/>
                <a:gd name="T35" fmla="*/ 20 h 108"/>
                <a:gd name="T36" fmla="*/ 24 w 78"/>
                <a:gd name="T37" fmla="*/ 30 h 108"/>
                <a:gd name="T38" fmla="*/ 26 w 78"/>
                <a:gd name="T39" fmla="*/ 37 h 108"/>
                <a:gd name="T40" fmla="*/ 34 w 78"/>
                <a:gd name="T41" fmla="*/ 39 h 108"/>
                <a:gd name="T42" fmla="*/ 41 w 78"/>
                <a:gd name="T43" fmla="*/ 42 h 108"/>
                <a:gd name="T44" fmla="*/ 26 w 78"/>
                <a:gd name="T45" fmla="*/ 44 h 108"/>
                <a:gd name="T46" fmla="*/ 34 w 78"/>
                <a:gd name="T47" fmla="*/ 52 h 108"/>
                <a:gd name="T48" fmla="*/ 26 w 78"/>
                <a:gd name="T49" fmla="*/ 44 h 108"/>
                <a:gd name="T50" fmla="*/ 39 w 78"/>
                <a:gd name="T51" fmla="*/ 67 h 108"/>
                <a:gd name="T52" fmla="*/ 44 w 78"/>
                <a:gd name="T53" fmla="*/ 64 h 108"/>
                <a:gd name="T54" fmla="*/ 44 w 78"/>
                <a:gd name="T55" fmla="*/ 71 h 108"/>
                <a:gd name="T56" fmla="*/ 45 w 78"/>
                <a:gd name="T57" fmla="*/ 80 h 108"/>
                <a:gd name="T58" fmla="*/ 54 w 78"/>
                <a:gd name="T59" fmla="*/ 67 h 108"/>
                <a:gd name="T60" fmla="*/ 51 w 78"/>
                <a:gd name="T61" fmla="*/ 65 h 108"/>
                <a:gd name="T62" fmla="*/ 39 w 78"/>
                <a:gd name="T63" fmla="*/ 56 h 108"/>
                <a:gd name="T64" fmla="*/ 39 w 78"/>
                <a:gd name="T65" fmla="*/ 67 h 108"/>
                <a:gd name="T66" fmla="*/ 11 w 78"/>
                <a:gd name="T67" fmla="*/ 71 h 108"/>
                <a:gd name="T68" fmla="*/ 1 w 78"/>
                <a:gd name="T69" fmla="*/ 85 h 108"/>
                <a:gd name="T70" fmla="*/ 15 w 78"/>
                <a:gd name="T71" fmla="*/ 71 h 108"/>
                <a:gd name="T72" fmla="*/ 18 w 78"/>
                <a:gd name="T73" fmla="*/ 63 h 108"/>
                <a:gd name="T74" fmla="*/ 11 w 78"/>
                <a:gd name="T75" fmla="*/ 71 h 108"/>
                <a:gd name="T76" fmla="*/ 54 w 78"/>
                <a:gd name="T77" fmla="*/ 76 h 108"/>
                <a:gd name="T78" fmla="*/ 59 w 78"/>
                <a:gd name="T79" fmla="*/ 72 h 108"/>
                <a:gd name="T80" fmla="*/ 54 w 78"/>
                <a:gd name="T81" fmla="*/ 76 h 108"/>
                <a:gd name="T82" fmla="*/ 75 w 78"/>
                <a:gd name="T83" fmla="*/ 95 h 108"/>
                <a:gd name="T84" fmla="*/ 73 w 78"/>
                <a:gd name="T85" fmla="*/ 77 h 108"/>
                <a:gd name="T86" fmla="*/ 67 w 78"/>
                <a:gd name="T87" fmla="*/ 76 h 108"/>
                <a:gd name="T88" fmla="*/ 63 w 78"/>
                <a:gd name="T89" fmla="*/ 81 h 108"/>
                <a:gd name="T90" fmla="*/ 58 w 78"/>
                <a:gd name="T91" fmla="*/ 84 h 108"/>
                <a:gd name="T92" fmla="*/ 51 w 78"/>
                <a:gd name="T93" fmla="*/ 83 h 108"/>
                <a:gd name="T94" fmla="*/ 42 w 78"/>
                <a:gd name="T95" fmla="*/ 88 h 108"/>
                <a:gd name="T96" fmla="*/ 39 w 78"/>
                <a:gd name="T97" fmla="*/ 96 h 108"/>
                <a:gd name="T98" fmla="*/ 46 w 78"/>
                <a:gd name="T99" fmla="*/ 93 h 108"/>
                <a:gd name="T100" fmla="*/ 52 w 78"/>
                <a:gd name="T101" fmla="*/ 90 h 108"/>
                <a:gd name="T102" fmla="*/ 58 w 78"/>
                <a:gd name="T103" fmla="*/ 104 h 108"/>
                <a:gd name="T104" fmla="*/ 67 w 78"/>
                <a:gd name="T105" fmla="*/ 108 h 108"/>
                <a:gd name="T106" fmla="*/ 66 w 78"/>
                <a:gd name="T107" fmla="*/ 98 h 108"/>
                <a:gd name="T108" fmla="*/ 75 w 78"/>
                <a:gd name="T10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1" name="Freeform 147"/>
            <p:cNvSpPr>
              <a:spLocks noEditPoints="1"/>
            </p:cNvSpPr>
            <p:nvPr/>
          </p:nvSpPr>
          <p:spPr bwMode="auto">
            <a:xfrm>
              <a:off x="7575464" y="3767839"/>
              <a:ext cx="230188" cy="147638"/>
            </a:xfrm>
            <a:custGeom>
              <a:avLst/>
              <a:gdLst>
                <a:gd name="T0" fmla="*/ 73 w 102"/>
                <a:gd name="T1" fmla="*/ 60 h 65"/>
                <a:gd name="T2" fmla="*/ 68 w 102"/>
                <a:gd name="T3" fmla="*/ 54 h 65"/>
                <a:gd name="T4" fmla="*/ 60 w 102"/>
                <a:gd name="T5" fmla="*/ 51 h 65"/>
                <a:gd name="T6" fmla="*/ 54 w 102"/>
                <a:gd name="T7" fmla="*/ 40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2 h 65"/>
                <a:gd name="T16" fmla="*/ 0 w 102"/>
                <a:gd name="T17" fmla="*/ 0 h 65"/>
                <a:gd name="T18" fmla="*/ 0 w 102"/>
                <a:gd name="T19" fmla="*/ 51 h 65"/>
                <a:gd name="T20" fmla="*/ 9 w 102"/>
                <a:gd name="T21" fmla="*/ 54 h 65"/>
                <a:gd name="T22" fmla="*/ 18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2 h 65"/>
                <a:gd name="T30" fmla="*/ 75 w 102"/>
                <a:gd name="T31" fmla="*/ 65 h 65"/>
                <a:gd name="T32" fmla="*/ 73 w 102"/>
                <a:gd name="T33" fmla="*/ 60 h 65"/>
                <a:gd name="T34" fmla="*/ 87 w 102"/>
                <a:gd name="T35" fmla="*/ 18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30 h 65"/>
                <a:gd name="T42" fmla="*/ 90 w 102"/>
                <a:gd name="T43" fmla="*/ 22 h 65"/>
                <a:gd name="T44" fmla="*/ 92 w 102"/>
                <a:gd name="T45" fmla="*/ 15 h 65"/>
                <a:gd name="T46" fmla="*/ 87 w 102"/>
                <a:gd name="T47" fmla="*/ 18 h 65"/>
                <a:gd name="T48" fmla="*/ 95 w 102"/>
                <a:gd name="T49" fmla="*/ 9 h 65"/>
                <a:gd name="T50" fmla="*/ 93 w 102"/>
                <a:gd name="T51" fmla="*/ 9 h 65"/>
                <a:gd name="T52" fmla="*/ 98 w 102"/>
                <a:gd name="T53" fmla="*/ 17 h 65"/>
                <a:gd name="T54" fmla="*/ 95 w 102"/>
                <a:gd name="T55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2" name="Freeform 148"/>
            <p:cNvSpPr>
              <a:spLocks/>
            </p:cNvSpPr>
            <p:nvPr/>
          </p:nvSpPr>
          <p:spPr bwMode="auto">
            <a:xfrm>
              <a:off x="6473739" y="3539239"/>
              <a:ext cx="41275" cy="74613"/>
            </a:xfrm>
            <a:custGeom>
              <a:avLst/>
              <a:gdLst>
                <a:gd name="T0" fmla="*/ 4 w 18"/>
                <a:gd name="T1" fmla="*/ 0 h 33"/>
                <a:gd name="T2" fmla="*/ 2 w 18"/>
                <a:gd name="T3" fmla="*/ 8 h 33"/>
                <a:gd name="T4" fmla="*/ 1 w 18"/>
                <a:gd name="T5" fmla="*/ 18 h 33"/>
                <a:gd name="T6" fmla="*/ 5 w 18"/>
                <a:gd name="T7" fmla="*/ 30 h 33"/>
                <a:gd name="T8" fmla="*/ 17 w 18"/>
                <a:gd name="T9" fmla="*/ 19 h 33"/>
                <a:gd name="T10" fmla="*/ 4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3" name="Freeform 149"/>
            <p:cNvSpPr>
              <a:spLocks/>
            </p:cNvSpPr>
            <p:nvPr/>
          </p:nvSpPr>
          <p:spPr bwMode="auto">
            <a:xfrm>
              <a:off x="5797464" y="3929764"/>
              <a:ext cx="134938" cy="266700"/>
            </a:xfrm>
            <a:custGeom>
              <a:avLst/>
              <a:gdLst>
                <a:gd name="T0" fmla="*/ 51 w 60"/>
                <a:gd name="T1" fmla="*/ 3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5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0 w 60"/>
                <a:gd name="T15" fmla="*/ 34 h 118"/>
                <a:gd name="T16" fmla="*/ 10 w 60"/>
                <a:gd name="T17" fmla="*/ 36 h 118"/>
                <a:gd name="T18" fmla="*/ 7 w 60"/>
                <a:gd name="T19" fmla="*/ 46 h 118"/>
                <a:gd name="T20" fmla="*/ 8 w 60"/>
                <a:gd name="T21" fmla="*/ 61 h 118"/>
                <a:gd name="T22" fmla="*/ 6 w 60"/>
                <a:gd name="T23" fmla="*/ 77 h 118"/>
                <a:gd name="T24" fmla="*/ 3 w 60"/>
                <a:gd name="T25" fmla="*/ 96 h 118"/>
                <a:gd name="T26" fmla="*/ 8 w 60"/>
                <a:gd name="T27" fmla="*/ 112 h 118"/>
                <a:gd name="T28" fmla="*/ 22 w 60"/>
                <a:gd name="T29" fmla="*/ 115 h 118"/>
                <a:gd name="T30" fmla="*/ 31 w 60"/>
                <a:gd name="T31" fmla="*/ 112 h 118"/>
                <a:gd name="T32" fmla="*/ 42 w 60"/>
                <a:gd name="T33" fmla="*/ 78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59 w 60"/>
                <a:gd name="T41" fmla="*/ 32 h 118"/>
                <a:gd name="T42" fmla="*/ 56 w 60"/>
                <a:gd name="T43" fmla="*/ 17 h 118"/>
                <a:gd name="T44" fmla="*/ 51 w 60"/>
                <a:gd name="T45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4" name="Freeform 150"/>
            <p:cNvSpPr>
              <a:spLocks noEditPoints="1"/>
            </p:cNvSpPr>
            <p:nvPr/>
          </p:nvSpPr>
          <p:spPr bwMode="auto">
            <a:xfrm>
              <a:off x="5792701" y="3359851"/>
              <a:ext cx="217488" cy="134938"/>
            </a:xfrm>
            <a:custGeom>
              <a:avLst/>
              <a:gdLst>
                <a:gd name="T0" fmla="*/ 68 w 96"/>
                <a:gd name="T1" fmla="*/ 3 h 59"/>
                <a:gd name="T2" fmla="*/ 52 w 96"/>
                <a:gd name="T3" fmla="*/ 3 h 59"/>
                <a:gd name="T4" fmla="*/ 40 w 96"/>
                <a:gd name="T5" fmla="*/ 14 h 59"/>
                <a:gd name="T6" fmla="*/ 34 w 96"/>
                <a:gd name="T7" fmla="*/ 16 h 59"/>
                <a:gd name="T8" fmla="*/ 23 w 96"/>
                <a:gd name="T9" fmla="*/ 15 h 59"/>
                <a:gd name="T10" fmla="*/ 13 w 96"/>
                <a:gd name="T11" fmla="*/ 14 h 59"/>
                <a:gd name="T12" fmla="*/ 7 w 96"/>
                <a:gd name="T13" fmla="*/ 13 h 59"/>
                <a:gd name="T14" fmla="*/ 4 w 96"/>
                <a:gd name="T15" fmla="*/ 16 h 59"/>
                <a:gd name="T16" fmla="*/ 4 w 96"/>
                <a:gd name="T17" fmla="*/ 20 h 59"/>
                <a:gd name="T18" fmla="*/ 0 w 96"/>
                <a:gd name="T19" fmla="*/ 22 h 59"/>
                <a:gd name="T20" fmla="*/ 1 w 96"/>
                <a:gd name="T21" fmla="*/ 27 h 59"/>
                <a:gd name="T22" fmla="*/ 3 w 96"/>
                <a:gd name="T23" fmla="*/ 40 h 59"/>
                <a:gd name="T24" fmla="*/ 6 w 96"/>
                <a:gd name="T25" fmla="*/ 52 h 59"/>
                <a:gd name="T26" fmla="*/ 20 w 96"/>
                <a:gd name="T27" fmla="*/ 50 h 59"/>
                <a:gd name="T28" fmla="*/ 31 w 96"/>
                <a:gd name="T29" fmla="*/ 47 h 59"/>
                <a:gd name="T30" fmla="*/ 40 w 96"/>
                <a:gd name="T31" fmla="*/ 42 h 59"/>
                <a:gd name="T32" fmla="*/ 48 w 96"/>
                <a:gd name="T33" fmla="*/ 41 h 59"/>
                <a:gd name="T34" fmla="*/ 54 w 96"/>
                <a:gd name="T35" fmla="*/ 37 h 59"/>
                <a:gd name="T36" fmla="*/ 71 w 96"/>
                <a:gd name="T37" fmla="*/ 31 h 59"/>
                <a:gd name="T38" fmla="*/ 79 w 96"/>
                <a:gd name="T39" fmla="*/ 23 h 59"/>
                <a:gd name="T40" fmla="*/ 86 w 96"/>
                <a:gd name="T41" fmla="*/ 21 h 59"/>
                <a:gd name="T42" fmla="*/ 76 w 96"/>
                <a:gd name="T43" fmla="*/ 0 h 59"/>
                <a:gd name="T44" fmla="*/ 68 w 96"/>
                <a:gd name="T45" fmla="*/ 3 h 59"/>
                <a:gd name="T46" fmla="*/ 88 w 96"/>
                <a:gd name="T47" fmla="*/ 56 h 59"/>
                <a:gd name="T48" fmla="*/ 96 w 96"/>
                <a:gd name="T49" fmla="*/ 54 h 59"/>
                <a:gd name="T50" fmla="*/ 88 w 96"/>
                <a:gd name="T51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9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5" name="Freeform 151"/>
            <p:cNvSpPr>
              <a:spLocks noEditPoints="1"/>
            </p:cNvSpPr>
            <p:nvPr/>
          </p:nvSpPr>
          <p:spPr bwMode="auto">
            <a:xfrm>
              <a:off x="7826289" y="3815464"/>
              <a:ext cx="147638" cy="107950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6" name="Freeform 152"/>
            <p:cNvSpPr>
              <a:spLocks noEditPoints="1"/>
            </p:cNvSpPr>
            <p:nvPr/>
          </p:nvSpPr>
          <p:spPr bwMode="auto">
            <a:xfrm>
              <a:off x="7826289" y="3815464"/>
              <a:ext cx="147638" cy="107950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7" name="Freeform 153"/>
            <p:cNvSpPr>
              <a:spLocks noEditPoints="1"/>
            </p:cNvSpPr>
            <p:nvPr/>
          </p:nvSpPr>
          <p:spPr bwMode="auto">
            <a:xfrm>
              <a:off x="7061114" y="3913889"/>
              <a:ext cx="747713" cy="666750"/>
            </a:xfrm>
            <a:custGeom>
              <a:avLst/>
              <a:gdLst>
                <a:gd name="T0" fmla="*/ 326 w 330"/>
                <a:gd name="T1" fmla="*/ 128 h 294"/>
                <a:gd name="T2" fmla="*/ 312 w 330"/>
                <a:gd name="T3" fmla="*/ 114 h 294"/>
                <a:gd name="T4" fmla="*/ 302 w 330"/>
                <a:gd name="T5" fmla="*/ 100 h 294"/>
                <a:gd name="T6" fmla="*/ 293 w 330"/>
                <a:gd name="T7" fmla="*/ 89 h 294"/>
                <a:gd name="T8" fmla="*/ 269 w 330"/>
                <a:gd name="T9" fmla="*/ 66 h 294"/>
                <a:gd name="T10" fmla="*/ 262 w 330"/>
                <a:gd name="T11" fmla="*/ 38 h 294"/>
                <a:gd name="T12" fmla="*/ 247 w 330"/>
                <a:gd name="T13" fmla="*/ 24 h 294"/>
                <a:gd name="T14" fmla="*/ 235 w 330"/>
                <a:gd name="T15" fmla="*/ 7 h 294"/>
                <a:gd name="T16" fmla="*/ 231 w 330"/>
                <a:gd name="T17" fmla="*/ 37 h 294"/>
                <a:gd name="T18" fmla="*/ 212 w 330"/>
                <a:gd name="T19" fmla="*/ 55 h 294"/>
                <a:gd name="T20" fmla="*/ 189 w 330"/>
                <a:gd name="T21" fmla="*/ 42 h 294"/>
                <a:gd name="T22" fmla="*/ 185 w 330"/>
                <a:gd name="T23" fmla="*/ 25 h 294"/>
                <a:gd name="T24" fmla="*/ 191 w 330"/>
                <a:gd name="T25" fmla="*/ 12 h 294"/>
                <a:gd name="T26" fmla="*/ 179 w 330"/>
                <a:gd name="T27" fmla="*/ 14 h 294"/>
                <a:gd name="T28" fmla="*/ 158 w 330"/>
                <a:gd name="T29" fmla="*/ 10 h 294"/>
                <a:gd name="T30" fmla="*/ 138 w 330"/>
                <a:gd name="T31" fmla="*/ 23 h 294"/>
                <a:gd name="T32" fmla="*/ 131 w 330"/>
                <a:gd name="T33" fmla="*/ 37 h 294"/>
                <a:gd name="T34" fmla="*/ 119 w 330"/>
                <a:gd name="T35" fmla="*/ 31 h 294"/>
                <a:gd name="T36" fmla="*/ 105 w 330"/>
                <a:gd name="T37" fmla="*/ 33 h 294"/>
                <a:gd name="T38" fmla="*/ 94 w 330"/>
                <a:gd name="T39" fmla="*/ 39 h 294"/>
                <a:gd name="T40" fmla="*/ 87 w 330"/>
                <a:gd name="T41" fmla="*/ 53 h 294"/>
                <a:gd name="T42" fmla="*/ 75 w 330"/>
                <a:gd name="T43" fmla="*/ 54 h 294"/>
                <a:gd name="T44" fmla="*/ 49 w 330"/>
                <a:gd name="T45" fmla="*/ 79 h 294"/>
                <a:gd name="T46" fmla="*/ 24 w 330"/>
                <a:gd name="T47" fmla="*/ 87 h 294"/>
                <a:gd name="T48" fmla="*/ 9 w 330"/>
                <a:gd name="T49" fmla="*/ 93 h 294"/>
                <a:gd name="T50" fmla="*/ 4 w 330"/>
                <a:gd name="T51" fmla="*/ 121 h 294"/>
                <a:gd name="T52" fmla="*/ 6 w 330"/>
                <a:gd name="T53" fmla="*/ 133 h 294"/>
                <a:gd name="T54" fmla="*/ 15 w 330"/>
                <a:gd name="T55" fmla="*/ 162 h 294"/>
                <a:gd name="T56" fmla="*/ 16 w 330"/>
                <a:gd name="T57" fmla="*/ 198 h 294"/>
                <a:gd name="T58" fmla="*/ 40 w 330"/>
                <a:gd name="T59" fmla="*/ 210 h 294"/>
                <a:gd name="T60" fmla="*/ 74 w 330"/>
                <a:gd name="T61" fmla="*/ 200 h 294"/>
                <a:gd name="T62" fmla="*/ 112 w 330"/>
                <a:gd name="T63" fmla="*/ 186 h 294"/>
                <a:gd name="T64" fmla="*/ 156 w 330"/>
                <a:gd name="T65" fmla="*/ 183 h 294"/>
                <a:gd name="T66" fmla="*/ 171 w 330"/>
                <a:gd name="T67" fmla="*/ 192 h 294"/>
                <a:gd name="T68" fmla="*/ 187 w 330"/>
                <a:gd name="T69" fmla="*/ 205 h 294"/>
                <a:gd name="T70" fmla="*/ 198 w 330"/>
                <a:gd name="T71" fmla="*/ 203 h 294"/>
                <a:gd name="T72" fmla="*/ 205 w 330"/>
                <a:gd name="T73" fmla="*/ 207 h 294"/>
                <a:gd name="T74" fmla="*/ 217 w 330"/>
                <a:gd name="T75" fmla="*/ 226 h 294"/>
                <a:gd name="T76" fmla="*/ 245 w 330"/>
                <a:gd name="T77" fmla="*/ 246 h 294"/>
                <a:gd name="T78" fmla="*/ 260 w 330"/>
                <a:gd name="T79" fmla="*/ 244 h 294"/>
                <a:gd name="T80" fmla="*/ 270 w 330"/>
                <a:gd name="T81" fmla="*/ 249 h 294"/>
                <a:gd name="T82" fmla="*/ 298 w 330"/>
                <a:gd name="T83" fmla="*/ 236 h 294"/>
                <a:gd name="T84" fmla="*/ 316 w 330"/>
                <a:gd name="T85" fmla="*/ 190 h 294"/>
                <a:gd name="T86" fmla="*/ 327 w 330"/>
                <a:gd name="T87" fmla="*/ 163 h 294"/>
                <a:gd name="T88" fmla="*/ 149 w 330"/>
                <a:gd name="T89" fmla="*/ 8 h 294"/>
                <a:gd name="T90" fmla="*/ 189 w 330"/>
                <a:gd name="T91" fmla="*/ 219 h 294"/>
                <a:gd name="T92" fmla="*/ 270 w 330"/>
                <a:gd name="T93" fmla="*/ 269 h 294"/>
                <a:gd name="T94" fmla="*/ 271 w 330"/>
                <a:gd name="T95" fmla="*/ 293 h 294"/>
                <a:gd name="T96" fmla="*/ 282 w 330"/>
                <a:gd name="T97" fmla="*/ 287 h 294"/>
                <a:gd name="T98" fmla="*/ 270 w 330"/>
                <a:gd name="T99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94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8" name="Freeform 154"/>
            <p:cNvSpPr>
              <a:spLocks noEditPoints="1"/>
            </p:cNvSpPr>
            <p:nvPr/>
          </p:nvSpPr>
          <p:spPr bwMode="auto">
            <a:xfrm>
              <a:off x="8039014" y="4386964"/>
              <a:ext cx="228600" cy="273050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7 h 120"/>
                <a:gd name="T6" fmla="*/ 44 w 101"/>
                <a:gd name="T7" fmla="*/ 64 h 120"/>
                <a:gd name="T8" fmla="*/ 37 w 101"/>
                <a:gd name="T9" fmla="*/ 75 h 120"/>
                <a:gd name="T10" fmla="*/ 15 w 101"/>
                <a:gd name="T11" fmla="*/ 90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4 h 120"/>
                <a:gd name="T20" fmla="*/ 31 w 101"/>
                <a:gd name="T21" fmla="*/ 110 h 120"/>
                <a:gd name="T22" fmla="*/ 36 w 101"/>
                <a:gd name="T23" fmla="*/ 101 h 120"/>
                <a:gd name="T24" fmla="*/ 40 w 101"/>
                <a:gd name="T25" fmla="*/ 93 h 120"/>
                <a:gd name="T26" fmla="*/ 49 w 101"/>
                <a:gd name="T27" fmla="*/ 87 h 120"/>
                <a:gd name="T28" fmla="*/ 52 w 101"/>
                <a:gd name="T29" fmla="*/ 83 h 120"/>
                <a:gd name="T30" fmla="*/ 57 w 101"/>
                <a:gd name="T31" fmla="*/ 75 h 120"/>
                <a:gd name="T32" fmla="*/ 63 w 101"/>
                <a:gd name="T33" fmla="*/ 65 h 120"/>
                <a:gd name="T34" fmla="*/ 62 w 101"/>
                <a:gd name="T35" fmla="*/ 58 h 120"/>
                <a:gd name="T36" fmla="*/ 11 w 101"/>
                <a:gd name="T37" fmla="*/ 120 h 120"/>
                <a:gd name="T38" fmla="*/ 14 w 101"/>
                <a:gd name="T39" fmla="*/ 116 h 120"/>
                <a:gd name="T40" fmla="*/ 11 w 101"/>
                <a:gd name="T41" fmla="*/ 120 h 120"/>
                <a:gd name="T42" fmla="*/ 91 w 101"/>
                <a:gd name="T43" fmla="*/ 29 h 120"/>
                <a:gd name="T44" fmla="*/ 83 w 101"/>
                <a:gd name="T45" fmla="*/ 29 h 120"/>
                <a:gd name="T46" fmla="*/ 79 w 101"/>
                <a:gd name="T47" fmla="*/ 24 h 120"/>
                <a:gd name="T48" fmla="*/ 75 w 101"/>
                <a:gd name="T49" fmla="*/ 17 h 120"/>
                <a:gd name="T50" fmla="*/ 75 w 101"/>
                <a:gd name="T51" fmla="*/ 22 h 120"/>
                <a:gd name="T52" fmla="*/ 72 w 101"/>
                <a:gd name="T53" fmla="*/ 20 h 120"/>
                <a:gd name="T54" fmla="*/ 69 w 101"/>
                <a:gd name="T55" fmla="*/ 15 h 120"/>
                <a:gd name="T56" fmla="*/ 66 w 101"/>
                <a:gd name="T57" fmla="*/ 8 h 120"/>
                <a:gd name="T58" fmla="*/ 56 w 101"/>
                <a:gd name="T59" fmla="*/ 0 h 120"/>
                <a:gd name="T60" fmla="*/ 58 w 101"/>
                <a:gd name="T61" fmla="*/ 9 h 120"/>
                <a:gd name="T62" fmla="*/ 64 w 101"/>
                <a:gd name="T63" fmla="*/ 14 h 120"/>
                <a:gd name="T64" fmla="*/ 68 w 101"/>
                <a:gd name="T65" fmla="*/ 21 h 120"/>
                <a:gd name="T66" fmla="*/ 67 w 101"/>
                <a:gd name="T67" fmla="*/ 33 h 120"/>
                <a:gd name="T68" fmla="*/ 61 w 101"/>
                <a:gd name="T69" fmla="*/ 40 h 120"/>
                <a:gd name="T70" fmla="*/ 71 w 101"/>
                <a:gd name="T71" fmla="*/ 50 h 120"/>
                <a:gd name="T72" fmla="*/ 69 w 101"/>
                <a:gd name="T73" fmla="*/ 63 h 120"/>
                <a:gd name="T74" fmla="*/ 76 w 101"/>
                <a:gd name="T75" fmla="*/ 64 h 120"/>
                <a:gd name="T76" fmla="*/ 85 w 101"/>
                <a:gd name="T77" fmla="*/ 51 h 120"/>
                <a:gd name="T78" fmla="*/ 88 w 101"/>
                <a:gd name="T79" fmla="*/ 43 h 120"/>
                <a:gd name="T80" fmla="*/ 93 w 101"/>
                <a:gd name="T81" fmla="*/ 41 h 120"/>
                <a:gd name="T82" fmla="*/ 96 w 101"/>
                <a:gd name="T83" fmla="*/ 36 h 120"/>
                <a:gd name="T84" fmla="*/ 99 w 101"/>
                <a:gd name="T85" fmla="*/ 29 h 120"/>
                <a:gd name="T86" fmla="*/ 91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9" name="Freeform 155"/>
            <p:cNvSpPr>
              <a:spLocks noEditPoints="1"/>
            </p:cNvSpPr>
            <p:nvPr/>
          </p:nvSpPr>
          <p:spPr bwMode="auto">
            <a:xfrm>
              <a:off x="8239039" y="4020251"/>
              <a:ext cx="49213" cy="42863"/>
            </a:xfrm>
            <a:custGeom>
              <a:avLst/>
              <a:gdLst>
                <a:gd name="T0" fmla="*/ 3 w 22"/>
                <a:gd name="T1" fmla="*/ 16 h 19"/>
                <a:gd name="T2" fmla="*/ 12 w 22"/>
                <a:gd name="T3" fmla="*/ 14 h 19"/>
                <a:gd name="T4" fmla="*/ 3 w 22"/>
                <a:gd name="T5" fmla="*/ 16 h 19"/>
                <a:gd name="T6" fmla="*/ 14 w 22"/>
                <a:gd name="T7" fmla="*/ 7 h 19"/>
                <a:gd name="T8" fmla="*/ 22 w 22"/>
                <a:gd name="T9" fmla="*/ 3 h 19"/>
                <a:gd name="T10" fmla="*/ 14 w 22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9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0" name="Freeform 156"/>
            <p:cNvSpPr>
              <a:spLocks/>
            </p:cNvSpPr>
            <p:nvPr/>
          </p:nvSpPr>
          <p:spPr bwMode="auto">
            <a:xfrm>
              <a:off x="5978439" y="2877251"/>
              <a:ext cx="260350" cy="165100"/>
            </a:xfrm>
            <a:custGeom>
              <a:avLst/>
              <a:gdLst>
                <a:gd name="T0" fmla="*/ 114 w 115"/>
                <a:gd name="T1" fmla="*/ 46 h 73"/>
                <a:gd name="T2" fmla="*/ 107 w 115"/>
                <a:gd name="T3" fmla="*/ 44 h 73"/>
                <a:gd name="T4" fmla="*/ 99 w 115"/>
                <a:gd name="T5" fmla="*/ 38 h 73"/>
                <a:gd name="T6" fmla="*/ 90 w 115"/>
                <a:gd name="T7" fmla="*/ 33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4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2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1 h 73"/>
                <a:gd name="T28" fmla="*/ 33 w 115"/>
                <a:gd name="T29" fmla="*/ 14 h 73"/>
                <a:gd name="T30" fmla="*/ 28 w 115"/>
                <a:gd name="T31" fmla="*/ 13 h 73"/>
                <a:gd name="T32" fmla="*/ 22 w 115"/>
                <a:gd name="T33" fmla="*/ 12 h 73"/>
                <a:gd name="T34" fmla="*/ 12 w 115"/>
                <a:gd name="T35" fmla="*/ 4 h 73"/>
                <a:gd name="T36" fmla="*/ 4 w 115"/>
                <a:gd name="T37" fmla="*/ 9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1 h 73"/>
                <a:gd name="T46" fmla="*/ 2 w 115"/>
                <a:gd name="T47" fmla="*/ 21 h 73"/>
                <a:gd name="T48" fmla="*/ 4 w 115"/>
                <a:gd name="T49" fmla="*/ 28 h 73"/>
                <a:gd name="T50" fmla="*/ 4 w 115"/>
                <a:gd name="T51" fmla="*/ 33 h 73"/>
                <a:gd name="T52" fmla="*/ 9 w 115"/>
                <a:gd name="T53" fmla="*/ 34 h 73"/>
                <a:gd name="T54" fmla="*/ 11 w 115"/>
                <a:gd name="T55" fmla="*/ 41 h 73"/>
                <a:gd name="T56" fmla="*/ 11 w 115"/>
                <a:gd name="T57" fmla="*/ 52 h 73"/>
                <a:gd name="T58" fmla="*/ 17 w 115"/>
                <a:gd name="T59" fmla="*/ 50 h 73"/>
                <a:gd name="T60" fmla="*/ 24 w 115"/>
                <a:gd name="T61" fmla="*/ 45 h 73"/>
                <a:gd name="T62" fmla="*/ 30 w 115"/>
                <a:gd name="T63" fmla="*/ 45 h 73"/>
                <a:gd name="T64" fmla="*/ 39 w 115"/>
                <a:gd name="T65" fmla="*/ 45 h 73"/>
                <a:gd name="T66" fmla="*/ 45 w 115"/>
                <a:gd name="T67" fmla="*/ 48 h 73"/>
                <a:gd name="T68" fmla="*/ 49 w 115"/>
                <a:gd name="T69" fmla="*/ 49 h 73"/>
                <a:gd name="T70" fmla="*/ 56 w 115"/>
                <a:gd name="T71" fmla="*/ 52 h 73"/>
                <a:gd name="T72" fmla="*/ 60 w 115"/>
                <a:gd name="T73" fmla="*/ 54 h 73"/>
                <a:gd name="T74" fmla="*/ 65 w 115"/>
                <a:gd name="T75" fmla="*/ 59 h 73"/>
                <a:gd name="T76" fmla="*/ 71 w 115"/>
                <a:gd name="T77" fmla="*/ 60 h 73"/>
                <a:gd name="T78" fmla="*/ 72 w 115"/>
                <a:gd name="T79" fmla="*/ 70 h 73"/>
                <a:gd name="T80" fmla="*/ 74 w 115"/>
                <a:gd name="T81" fmla="*/ 70 h 73"/>
                <a:gd name="T82" fmla="*/ 80 w 115"/>
                <a:gd name="T83" fmla="*/ 71 h 73"/>
                <a:gd name="T84" fmla="*/ 87 w 115"/>
                <a:gd name="T85" fmla="*/ 69 h 73"/>
                <a:gd name="T86" fmla="*/ 98 w 115"/>
                <a:gd name="T87" fmla="*/ 62 h 73"/>
                <a:gd name="T88" fmla="*/ 103 w 115"/>
                <a:gd name="T89" fmla="*/ 54 h 73"/>
                <a:gd name="T90" fmla="*/ 109 w 115"/>
                <a:gd name="T91" fmla="*/ 50 h 73"/>
                <a:gd name="T92" fmla="*/ 115 w 115"/>
                <a:gd name="T93" fmla="*/ 52 h 73"/>
                <a:gd name="T94" fmla="*/ 114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1" name="Freeform 157"/>
            <p:cNvSpPr>
              <a:spLocks/>
            </p:cNvSpPr>
            <p:nvPr/>
          </p:nvSpPr>
          <p:spPr bwMode="auto">
            <a:xfrm>
              <a:off x="5819689" y="2939164"/>
              <a:ext cx="360363" cy="303213"/>
            </a:xfrm>
            <a:custGeom>
              <a:avLst/>
              <a:gdLst>
                <a:gd name="T0" fmla="*/ 155 w 159"/>
                <a:gd name="T1" fmla="*/ 116 h 134"/>
                <a:gd name="T2" fmla="*/ 151 w 159"/>
                <a:gd name="T3" fmla="*/ 107 h 134"/>
                <a:gd name="T4" fmla="*/ 143 w 159"/>
                <a:gd name="T5" fmla="*/ 100 h 134"/>
                <a:gd name="T6" fmla="*/ 137 w 159"/>
                <a:gd name="T7" fmla="*/ 93 h 134"/>
                <a:gd name="T8" fmla="*/ 145 w 159"/>
                <a:gd name="T9" fmla="*/ 82 h 134"/>
                <a:gd name="T10" fmla="*/ 138 w 159"/>
                <a:gd name="T11" fmla="*/ 77 h 134"/>
                <a:gd name="T12" fmla="*/ 136 w 159"/>
                <a:gd name="T13" fmla="*/ 68 h 134"/>
                <a:gd name="T14" fmla="*/ 136 w 159"/>
                <a:gd name="T15" fmla="*/ 60 h 134"/>
                <a:gd name="T16" fmla="*/ 137 w 159"/>
                <a:gd name="T17" fmla="*/ 53 h 134"/>
                <a:gd name="T18" fmla="*/ 140 w 159"/>
                <a:gd name="T19" fmla="*/ 46 h 134"/>
                <a:gd name="T20" fmla="*/ 142 w 159"/>
                <a:gd name="T21" fmla="*/ 43 h 134"/>
                <a:gd name="T22" fmla="*/ 141 w 159"/>
                <a:gd name="T23" fmla="*/ 33 h 134"/>
                <a:gd name="T24" fmla="*/ 135 w 159"/>
                <a:gd name="T25" fmla="*/ 32 h 134"/>
                <a:gd name="T26" fmla="*/ 130 w 159"/>
                <a:gd name="T27" fmla="*/ 27 h 134"/>
                <a:gd name="T28" fmla="*/ 126 w 159"/>
                <a:gd name="T29" fmla="*/ 25 h 134"/>
                <a:gd name="T30" fmla="*/ 119 w 159"/>
                <a:gd name="T31" fmla="*/ 22 h 134"/>
                <a:gd name="T32" fmla="*/ 115 w 159"/>
                <a:gd name="T33" fmla="*/ 21 h 134"/>
                <a:gd name="T34" fmla="*/ 109 w 159"/>
                <a:gd name="T35" fmla="*/ 18 h 134"/>
                <a:gd name="T36" fmla="*/ 100 w 159"/>
                <a:gd name="T37" fmla="*/ 18 h 134"/>
                <a:gd name="T38" fmla="*/ 94 w 159"/>
                <a:gd name="T39" fmla="*/ 18 h 134"/>
                <a:gd name="T40" fmla="*/ 87 w 159"/>
                <a:gd name="T41" fmla="*/ 23 h 134"/>
                <a:gd name="T42" fmla="*/ 81 w 159"/>
                <a:gd name="T43" fmla="*/ 25 h 134"/>
                <a:gd name="T44" fmla="*/ 80 w 159"/>
                <a:gd name="T45" fmla="*/ 29 h 134"/>
                <a:gd name="T46" fmla="*/ 63 w 159"/>
                <a:gd name="T47" fmla="*/ 33 h 134"/>
                <a:gd name="T48" fmla="*/ 48 w 159"/>
                <a:gd name="T49" fmla="*/ 24 h 134"/>
                <a:gd name="T50" fmla="*/ 38 w 159"/>
                <a:gd name="T51" fmla="*/ 14 h 134"/>
                <a:gd name="T52" fmla="*/ 33 w 159"/>
                <a:gd name="T53" fmla="*/ 10 h 134"/>
                <a:gd name="T54" fmla="*/ 31 w 159"/>
                <a:gd name="T55" fmla="*/ 3 h 134"/>
                <a:gd name="T56" fmla="*/ 15 w 159"/>
                <a:gd name="T57" fmla="*/ 10 h 134"/>
                <a:gd name="T58" fmla="*/ 10 w 159"/>
                <a:gd name="T59" fmla="*/ 7 h 134"/>
                <a:gd name="T60" fmla="*/ 5 w 159"/>
                <a:gd name="T61" fmla="*/ 1 h 134"/>
                <a:gd name="T62" fmla="*/ 2 w 159"/>
                <a:gd name="T63" fmla="*/ 5 h 134"/>
                <a:gd name="T64" fmla="*/ 2 w 159"/>
                <a:gd name="T65" fmla="*/ 11 h 134"/>
                <a:gd name="T66" fmla="*/ 2 w 159"/>
                <a:gd name="T67" fmla="*/ 20 h 134"/>
                <a:gd name="T68" fmla="*/ 6 w 159"/>
                <a:gd name="T69" fmla="*/ 26 h 134"/>
                <a:gd name="T70" fmla="*/ 9 w 159"/>
                <a:gd name="T71" fmla="*/ 33 h 134"/>
                <a:gd name="T72" fmla="*/ 13 w 159"/>
                <a:gd name="T73" fmla="*/ 37 h 134"/>
                <a:gd name="T74" fmla="*/ 17 w 159"/>
                <a:gd name="T75" fmla="*/ 40 h 134"/>
                <a:gd name="T76" fmla="*/ 16 w 159"/>
                <a:gd name="T77" fmla="*/ 45 h 134"/>
                <a:gd name="T78" fmla="*/ 12 w 159"/>
                <a:gd name="T79" fmla="*/ 51 h 134"/>
                <a:gd name="T80" fmla="*/ 13 w 159"/>
                <a:gd name="T81" fmla="*/ 59 h 134"/>
                <a:gd name="T82" fmla="*/ 17 w 159"/>
                <a:gd name="T83" fmla="*/ 63 h 134"/>
                <a:gd name="T84" fmla="*/ 26 w 159"/>
                <a:gd name="T85" fmla="*/ 69 h 134"/>
                <a:gd name="T86" fmla="*/ 30 w 159"/>
                <a:gd name="T87" fmla="*/ 74 h 134"/>
                <a:gd name="T88" fmla="*/ 29 w 159"/>
                <a:gd name="T89" fmla="*/ 79 h 134"/>
                <a:gd name="T90" fmla="*/ 32 w 159"/>
                <a:gd name="T91" fmla="*/ 85 h 134"/>
                <a:gd name="T92" fmla="*/ 37 w 159"/>
                <a:gd name="T93" fmla="*/ 91 h 134"/>
                <a:gd name="T94" fmla="*/ 39 w 159"/>
                <a:gd name="T95" fmla="*/ 91 h 134"/>
                <a:gd name="T96" fmla="*/ 42 w 159"/>
                <a:gd name="T97" fmla="*/ 90 h 134"/>
                <a:gd name="T98" fmla="*/ 48 w 159"/>
                <a:gd name="T99" fmla="*/ 90 h 134"/>
                <a:gd name="T100" fmla="*/ 56 w 159"/>
                <a:gd name="T101" fmla="*/ 102 h 134"/>
                <a:gd name="T102" fmla="*/ 61 w 159"/>
                <a:gd name="T103" fmla="*/ 110 h 134"/>
                <a:gd name="T104" fmla="*/ 70 w 159"/>
                <a:gd name="T105" fmla="*/ 114 h 134"/>
                <a:gd name="T106" fmla="*/ 89 w 159"/>
                <a:gd name="T107" fmla="*/ 121 h 134"/>
                <a:gd name="T108" fmla="*/ 102 w 159"/>
                <a:gd name="T109" fmla="*/ 118 h 134"/>
                <a:gd name="T110" fmla="*/ 108 w 159"/>
                <a:gd name="T111" fmla="*/ 128 h 134"/>
                <a:gd name="T112" fmla="*/ 136 w 159"/>
                <a:gd name="T113" fmla="*/ 134 h 134"/>
                <a:gd name="T114" fmla="*/ 144 w 159"/>
                <a:gd name="T115" fmla="*/ 134 h 134"/>
                <a:gd name="T116" fmla="*/ 144 w 159"/>
                <a:gd name="T117" fmla="*/ 132 h 134"/>
                <a:gd name="T118" fmla="*/ 149 w 159"/>
                <a:gd name="T119" fmla="*/ 124 h 134"/>
                <a:gd name="T120" fmla="*/ 157 w 159"/>
                <a:gd name="T121" fmla="*/ 122 h 134"/>
                <a:gd name="T122" fmla="*/ 155 w 159"/>
                <a:gd name="T123" fmla="*/ 1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4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2" name="Freeform 158"/>
            <p:cNvSpPr>
              <a:spLocks noEditPoints="1"/>
            </p:cNvSpPr>
            <p:nvPr/>
          </p:nvSpPr>
          <p:spPr bwMode="auto">
            <a:xfrm>
              <a:off x="5867314" y="2577214"/>
              <a:ext cx="739775" cy="349250"/>
            </a:xfrm>
            <a:custGeom>
              <a:avLst/>
              <a:gdLst>
                <a:gd name="T0" fmla="*/ 316 w 327"/>
                <a:gd name="T1" fmla="*/ 64 h 154"/>
                <a:gd name="T2" fmla="*/ 305 w 327"/>
                <a:gd name="T3" fmla="*/ 53 h 154"/>
                <a:gd name="T4" fmla="*/ 284 w 327"/>
                <a:gd name="T5" fmla="*/ 50 h 154"/>
                <a:gd name="T6" fmla="*/ 265 w 327"/>
                <a:gd name="T7" fmla="*/ 36 h 154"/>
                <a:gd name="T8" fmla="*/ 243 w 327"/>
                <a:gd name="T9" fmla="*/ 12 h 154"/>
                <a:gd name="T10" fmla="*/ 220 w 327"/>
                <a:gd name="T11" fmla="*/ 21 h 154"/>
                <a:gd name="T12" fmla="*/ 215 w 327"/>
                <a:gd name="T13" fmla="*/ 15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2 h 154"/>
                <a:gd name="T24" fmla="*/ 118 w 327"/>
                <a:gd name="T25" fmla="*/ 33 h 154"/>
                <a:gd name="T26" fmla="*/ 121 w 327"/>
                <a:gd name="T27" fmla="*/ 43 h 154"/>
                <a:gd name="T28" fmla="*/ 112 w 327"/>
                <a:gd name="T29" fmla="*/ 49 h 154"/>
                <a:gd name="T30" fmla="*/ 100 w 327"/>
                <a:gd name="T31" fmla="*/ 48 h 154"/>
                <a:gd name="T32" fmla="*/ 80 w 327"/>
                <a:gd name="T33" fmla="*/ 50 h 154"/>
                <a:gd name="T34" fmla="*/ 65 w 327"/>
                <a:gd name="T35" fmla="*/ 50 h 154"/>
                <a:gd name="T36" fmla="*/ 44 w 327"/>
                <a:gd name="T37" fmla="*/ 41 h 154"/>
                <a:gd name="T38" fmla="*/ 25 w 327"/>
                <a:gd name="T39" fmla="*/ 47 h 154"/>
                <a:gd name="T40" fmla="*/ 18 w 327"/>
                <a:gd name="T41" fmla="*/ 60 h 154"/>
                <a:gd name="T42" fmla="*/ 2 w 327"/>
                <a:gd name="T43" fmla="*/ 63 h 154"/>
                <a:gd name="T44" fmla="*/ 0 w 327"/>
                <a:gd name="T45" fmla="*/ 74 h 154"/>
                <a:gd name="T46" fmla="*/ 12 w 327"/>
                <a:gd name="T47" fmla="*/ 81 h 154"/>
                <a:gd name="T48" fmla="*/ 20 w 327"/>
                <a:gd name="T49" fmla="*/ 95 h 154"/>
                <a:gd name="T50" fmla="*/ 41 w 327"/>
                <a:gd name="T51" fmla="*/ 90 h 154"/>
                <a:gd name="T52" fmla="*/ 46 w 327"/>
                <a:gd name="T53" fmla="*/ 107 h 154"/>
                <a:gd name="T54" fmla="*/ 31 w 327"/>
                <a:gd name="T55" fmla="*/ 117 h 154"/>
                <a:gd name="T56" fmla="*/ 46 w 327"/>
                <a:gd name="T57" fmla="*/ 132 h 154"/>
                <a:gd name="T58" fmla="*/ 53 w 327"/>
                <a:gd name="T59" fmla="*/ 141 h 154"/>
                <a:gd name="T60" fmla="*/ 77 w 327"/>
                <a:gd name="T61" fmla="*/ 145 h 154"/>
                <a:gd name="T62" fmla="*/ 99 w 327"/>
                <a:gd name="T63" fmla="*/ 103 h 154"/>
                <a:gd name="T64" fmla="*/ 111 w 327"/>
                <a:gd name="T65" fmla="*/ 104 h 154"/>
                <a:gd name="T66" fmla="*/ 136 w 327"/>
                <a:gd name="T67" fmla="*/ 124 h 154"/>
                <a:gd name="T68" fmla="*/ 160 w 327"/>
                <a:gd name="T69" fmla="*/ 137 h 154"/>
                <a:gd name="T70" fmla="*/ 178 w 327"/>
                <a:gd name="T71" fmla="*/ 151 h 154"/>
                <a:gd name="T72" fmla="*/ 195 w 327"/>
                <a:gd name="T73" fmla="*/ 143 h 154"/>
                <a:gd name="T74" fmla="*/ 213 w 327"/>
                <a:gd name="T75" fmla="*/ 133 h 154"/>
                <a:gd name="T76" fmla="*/ 239 w 327"/>
                <a:gd name="T77" fmla="*/ 132 h 154"/>
                <a:gd name="T78" fmla="*/ 274 w 327"/>
                <a:gd name="T79" fmla="*/ 138 h 154"/>
                <a:gd name="T80" fmla="*/ 275 w 327"/>
                <a:gd name="T81" fmla="*/ 119 h 154"/>
                <a:gd name="T82" fmla="*/ 286 w 327"/>
                <a:gd name="T83" fmla="*/ 108 h 154"/>
                <a:gd name="T84" fmla="*/ 296 w 327"/>
                <a:gd name="T85" fmla="*/ 90 h 154"/>
                <a:gd name="T86" fmla="*/ 317 w 327"/>
                <a:gd name="T87" fmla="*/ 88 h 154"/>
                <a:gd name="T88" fmla="*/ 324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4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3" name="Freeform 159"/>
            <p:cNvSpPr>
              <a:spLocks noEditPoints="1"/>
            </p:cNvSpPr>
            <p:nvPr/>
          </p:nvSpPr>
          <p:spPr bwMode="auto">
            <a:xfrm>
              <a:off x="5378364" y="1718376"/>
              <a:ext cx="3111500" cy="1195388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4" name="Freeform 160"/>
            <p:cNvSpPr>
              <a:spLocks noEditPoints="1"/>
            </p:cNvSpPr>
            <p:nvPr/>
          </p:nvSpPr>
          <p:spPr bwMode="auto">
            <a:xfrm>
              <a:off x="5378364" y="1718376"/>
              <a:ext cx="3111500" cy="1195388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5" name="Freeform 161"/>
            <p:cNvSpPr>
              <a:spLocks/>
            </p:cNvSpPr>
            <p:nvPr/>
          </p:nvSpPr>
          <p:spPr bwMode="auto">
            <a:xfrm>
              <a:off x="5246601" y="3612264"/>
              <a:ext cx="334963" cy="349250"/>
            </a:xfrm>
            <a:custGeom>
              <a:avLst/>
              <a:gdLst>
                <a:gd name="T0" fmla="*/ 132 w 148"/>
                <a:gd name="T1" fmla="*/ 72 h 154"/>
                <a:gd name="T2" fmla="*/ 132 w 148"/>
                <a:gd name="T3" fmla="*/ 67 h 154"/>
                <a:gd name="T4" fmla="*/ 130 w 148"/>
                <a:gd name="T5" fmla="*/ 64 h 154"/>
                <a:gd name="T6" fmla="*/ 133 w 148"/>
                <a:gd name="T7" fmla="*/ 57 h 154"/>
                <a:gd name="T8" fmla="*/ 135 w 148"/>
                <a:gd name="T9" fmla="*/ 50 h 154"/>
                <a:gd name="T10" fmla="*/ 139 w 148"/>
                <a:gd name="T11" fmla="*/ 37 h 154"/>
                <a:gd name="T12" fmla="*/ 145 w 148"/>
                <a:gd name="T13" fmla="*/ 31 h 154"/>
                <a:gd name="T14" fmla="*/ 145 w 148"/>
                <a:gd name="T15" fmla="*/ 23 h 154"/>
                <a:gd name="T16" fmla="*/ 146 w 148"/>
                <a:gd name="T17" fmla="*/ 16 h 154"/>
                <a:gd name="T18" fmla="*/ 132 w 148"/>
                <a:gd name="T19" fmla="*/ 9 h 154"/>
                <a:gd name="T20" fmla="*/ 123 w 148"/>
                <a:gd name="T21" fmla="*/ 8 h 154"/>
                <a:gd name="T22" fmla="*/ 117 w 148"/>
                <a:gd name="T23" fmla="*/ 2 h 154"/>
                <a:gd name="T24" fmla="*/ 112 w 148"/>
                <a:gd name="T25" fmla="*/ 4 h 154"/>
                <a:gd name="T26" fmla="*/ 96 w 148"/>
                <a:gd name="T27" fmla="*/ 4 h 154"/>
                <a:gd name="T28" fmla="*/ 81 w 148"/>
                <a:gd name="T29" fmla="*/ 6 h 154"/>
                <a:gd name="T30" fmla="*/ 64 w 148"/>
                <a:gd name="T31" fmla="*/ 8 h 154"/>
                <a:gd name="T32" fmla="*/ 49 w 148"/>
                <a:gd name="T33" fmla="*/ 10 h 154"/>
                <a:gd name="T34" fmla="*/ 47 w 148"/>
                <a:gd name="T35" fmla="*/ 24 h 154"/>
                <a:gd name="T36" fmla="*/ 39 w 148"/>
                <a:gd name="T37" fmla="*/ 50 h 154"/>
                <a:gd name="T38" fmla="*/ 31 w 148"/>
                <a:gd name="T39" fmla="*/ 72 h 154"/>
                <a:gd name="T40" fmla="*/ 23 w 148"/>
                <a:gd name="T41" fmla="*/ 82 h 154"/>
                <a:gd name="T42" fmla="*/ 13 w 148"/>
                <a:gd name="T43" fmla="*/ 82 h 154"/>
                <a:gd name="T44" fmla="*/ 0 w 148"/>
                <a:gd name="T45" fmla="*/ 86 h 154"/>
                <a:gd name="T46" fmla="*/ 3 w 148"/>
                <a:gd name="T47" fmla="*/ 96 h 154"/>
                <a:gd name="T48" fmla="*/ 34 w 148"/>
                <a:gd name="T49" fmla="*/ 93 h 154"/>
                <a:gd name="T50" fmla="*/ 38 w 148"/>
                <a:gd name="T51" fmla="*/ 106 h 154"/>
                <a:gd name="T52" fmla="*/ 55 w 148"/>
                <a:gd name="T53" fmla="*/ 109 h 154"/>
                <a:gd name="T54" fmla="*/ 64 w 148"/>
                <a:gd name="T55" fmla="*/ 102 h 154"/>
                <a:gd name="T56" fmla="*/ 73 w 148"/>
                <a:gd name="T57" fmla="*/ 105 h 154"/>
                <a:gd name="T58" fmla="*/ 74 w 148"/>
                <a:gd name="T59" fmla="*/ 123 h 154"/>
                <a:gd name="T60" fmla="*/ 78 w 148"/>
                <a:gd name="T61" fmla="*/ 136 h 154"/>
                <a:gd name="T62" fmla="*/ 89 w 148"/>
                <a:gd name="T63" fmla="*/ 133 h 154"/>
                <a:gd name="T64" fmla="*/ 93 w 148"/>
                <a:gd name="T65" fmla="*/ 135 h 154"/>
                <a:gd name="T66" fmla="*/ 101 w 148"/>
                <a:gd name="T67" fmla="*/ 137 h 154"/>
                <a:gd name="T68" fmla="*/ 110 w 148"/>
                <a:gd name="T69" fmla="*/ 143 h 154"/>
                <a:gd name="T70" fmla="*/ 116 w 148"/>
                <a:gd name="T71" fmla="*/ 140 h 154"/>
                <a:gd name="T72" fmla="*/ 127 w 148"/>
                <a:gd name="T73" fmla="*/ 146 h 154"/>
                <a:gd name="T74" fmla="*/ 135 w 148"/>
                <a:gd name="T75" fmla="*/ 153 h 154"/>
                <a:gd name="T76" fmla="*/ 136 w 148"/>
                <a:gd name="T77" fmla="*/ 144 h 154"/>
                <a:gd name="T78" fmla="*/ 125 w 148"/>
                <a:gd name="T79" fmla="*/ 139 h 154"/>
                <a:gd name="T80" fmla="*/ 127 w 148"/>
                <a:gd name="T81" fmla="*/ 123 h 154"/>
                <a:gd name="T82" fmla="*/ 130 w 148"/>
                <a:gd name="T83" fmla="*/ 113 h 154"/>
                <a:gd name="T84" fmla="*/ 140 w 148"/>
                <a:gd name="T85" fmla="*/ 111 h 154"/>
                <a:gd name="T86" fmla="*/ 135 w 148"/>
                <a:gd name="T87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4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6" name="Freeform 162"/>
            <p:cNvSpPr>
              <a:spLocks/>
            </p:cNvSpPr>
            <p:nvPr/>
          </p:nvSpPr>
          <p:spPr bwMode="auto">
            <a:xfrm>
              <a:off x="5543464" y="3756726"/>
              <a:ext cx="28575" cy="39688"/>
            </a:xfrm>
            <a:custGeom>
              <a:avLst/>
              <a:gdLst>
                <a:gd name="T0" fmla="*/ 1 w 13"/>
                <a:gd name="T1" fmla="*/ 9 h 17"/>
                <a:gd name="T2" fmla="*/ 3 w 13"/>
                <a:gd name="T3" fmla="*/ 17 h 17"/>
                <a:gd name="T4" fmla="*/ 7 w 13"/>
                <a:gd name="T5" fmla="*/ 15 h 17"/>
                <a:gd name="T6" fmla="*/ 13 w 13"/>
                <a:gd name="T7" fmla="*/ 6 h 17"/>
                <a:gd name="T8" fmla="*/ 11 w 13"/>
                <a:gd name="T9" fmla="*/ 4 h 17"/>
                <a:gd name="T10" fmla="*/ 11 w 13"/>
                <a:gd name="T11" fmla="*/ 0 h 17"/>
                <a:gd name="T12" fmla="*/ 7 w 13"/>
                <a:gd name="T13" fmla="*/ 0 h 17"/>
                <a:gd name="T14" fmla="*/ 3 w 13"/>
                <a:gd name="T15" fmla="*/ 3 h 17"/>
                <a:gd name="T16" fmla="*/ 0 w 13"/>
                <a:gd name="T17" fmla="*/ 2 h 17"/>
                <a:gd name="T18" fmla="*/ 1 w 13"/>
                <a:gd name="T19" fmla="*/ 3 h 17"/>
                <a:gd name="T20" fmla="*/ 1 w 13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7" name="Freeform 163"/>
            <p:cNvSpPr>
              <a:spLocks/>
            </p:cNvSpPr>
            <p:nvPr/>
          </p:nvSpPr>
          <p:spPr bwMode="auto">
            <a:xfrm>
              <a:off x="5564101" y="3909126"/>
              <a:ext cx="192088" cy="311150"/>
            </a:xfrm>
            <a:custGeom>
              <a:avLst/>
              <a:gdLst>
                <a:gd name="T0" fmla="*/ 85 w 85"/>
                <a:gd name="T1" fmla="*/ 35 h 137"/>
                <a:gd name="T2" fmla="*/ 83 w 85"/>
                <a:gd name="T3" fmla="*/ 19 h 137"/>
                <a:gd name="T4" fmla="*/ 82 w 85"/>
                <a:gd name="T5" fmla="*/ 0 h 137"/>
                <a:gd name="T6" fmla="*/ 82 w 85"/>
                <a:gd name="T7" fmla="*/ 0 h 137"/>
                <a:gd name="T8" fmla="*/ 73 w 85"/>
                <a:gd name="T9" fmla="*/ 4 h 137"/>
                <a:gd name="T10" fmla="*/ 68 w 85"/>
                <a:gd name="T11" fmla="*/ 6 h 137"/>
                <a:gd name="T12" fmla="*/ 63 w 85"/>
                <a:gd name="T13" fmla="*/ 5 h 137"/>
                <a:gd name="T14" fmla="*/ 60 w 85"/>
                <a:gd name="T15" fmla="*/ 8 h 137"/>
                <a:gd name="T16" fmla="*/ 55 w 85"/>
                <a:gd name="T17" fmla="*/ 9 h 137"/>
                <a:gd name="T18" fmla="*/ 49 w 85"/>
                <a:gd name="T19" fmla="*/ 10 h 137"/>
                <a:gd name="T20" fmla="*/ 46 w 85"/>
                <a:gd name="T21" fmla="*/ 7 h 137"/>
                <a:gd name="T22" fmla="*/ 41 w 85"/>
                <a:gd name="T23" fmla="*/ 8 h 137"/>
                <a:gd name="T24" fmla="*/ 37 w 85"/>
                <a:gd name="T25" fmla="*/ 8 h 137"/>
                <a:gd name="T26" fmla="*/ 36 w 85"/>
                <a:gd name="T27" fmla="*/ 11 h 137"/>
                <a:gd name="T28" fmla="*/ 40 w 85"/>
                <a:gd name="T29" fmla="*/ 28 h 137"/>
                <a:gd name="T30" fmla="*/ 44 w 85"/>
                <a:gd name="T31" fmla="*/ 32 h 137"/>
                <a:gd name="T32" fmla="*/ 45 w 85"/>
                <a:gd name="T33" fmla="*/ 41 h 137"/>
                <a:gd name="T34" fmla="*/ 40 w 85"/>
                <a:gd name="T35" fmla="*/ 46 h 137"/>
                <a:gd name="T36" fmla="*/ 39 w 85"/>
                <a:gd name="T37" fmla="*/ 53 h 137"/>
                <a:gd name="T38" fmla="*/ 32 w 85"/>
                <a:gd name="T39" fmla="*/ 43 h 137"/>
                <a:gd name="T40" fmla="*/ 34 w 85"/>
                <a:gd name="T41" fmla="*/ 33 h 137"/>
                <a:gd name="T42" fmla="*/ 27 w 85"/>
                <a:gd name="T43" fmla="*/ 32 h 137"/>
                <a:gd name="T44" fmla="*/ 22 w 85"/>
                <a:gd name="T45" fmla="*/ 28 h 137"/>
                <a:gd name="T46" fmla="*/ 0 w 85"/>
                <a:gd name="T47" fmla="*/ 36 h 137"/>
                <a:gd name="T48" fmla="*/ 1 w 85"/>
                <a:gd name="T49" fmla="*/ 42 h 137"/>
                <a:gd name="T50" fmla="*/ 1 w 85"/>
                <a:gd name="T51" fmla="*/ 42 h 137"/>
                <a:gd name="T52" fmla="*/ 2 w 85"/>
                <a:gd name="T53" fmla="*/ 45 h 137"/>
                <a:gd name="T54" fmla="*/ 12 w 85"/>
                <a:gd name="T55" fmla="*/ 47 h 137"/>
                <a:gd name="T56" fmla="*/ 22 w 85"/>
                <a:gd name="T57" fmla="*/ 51 h 137"/>
                <a:gd name="T58" fmla="*/ 22 w 85"/>
                <a:gd name="T59" fmla="*/ 63 h 137"/>
                <a:gd name="T60" fmla="*/ 20 w 85"/>
                <a:gd name="T61" fmla="*/ 70 h 137"/>
                <a:gd name="T62" fmla="*/ 22 w 85"/>
                <a:gd name="T63" fmla="*/ 76 h 137"/>
                <a:gd name="T64" fmla="*/ 18 w 85"/>
                <a:gd name="T65" fmla="*/ 82 h 137"/>
                <a:gd name="T66" fmla="*/ 16 w 85"/>
                <a:gd name="T67" fmla="*/ 90 h 137"/>
                <a:gd name="T68" fmla="*/ 8 w 85"/>
                <a:gd name="T69" fmla="*/ 98 h 137"/>
                <a:gd name="T70" fmla="*/ 8 w 85"/>
                <a:gd name="T71" fmla="*/ 98 h 137"/>
                <a:gd name="T72" fmla="*/ 13 w 85"/>
                <a:gd name="T73" fmla="*/ 113 h 137"/>
                <a:gd name="T74" fmla="*/ 14 w 85"/>
                <a:gd name="T75" fmla="*/ 128 h 137"/>
                <a:gd name="T76" fmla="*/ 15 w 85"/>
                <a:gd name="T77" fmla="*/ 137 h 137"/>
                <a:gd name="T78" fmla="*/ 21 w 85"/>
                <a:gd name="T79" fmla="*/ 137 h 137"/>
                <a:gd name="T80" fmla="*/ 21 w 85"/>
                <a:gd name="T81" fmla="*/ 133 h 137"/>
                <a:gd name="T82" fmla="*/ 18 w 85"/>
                <a:gd name="T83" fmla="*/ 130 h 137"/>
                <a:gd name="T84" fmla="*/ 30 w 85"/>
                <a:gd name="T85" fmla="*/ 121 h 137"/>
                <a:gd name="T86" fmla="*/ 40 w 85"/>
                <a:gd name="T87" fmla="*/ 114 h 137"/>
                <a:gd name="T88" fmla="*/ 41 w 85"/>
                <a:gd name="T89" fmla="*/ 103 h 137"/>
                <a:gd name="T90" fmla="*/ 40 w 85"/>
                <a:gd name="T91" fmla="*/ 92 h 137"/>
                <a:gd name="T92" fmla="*/ 36 w 85"/>
                <a:gd name="T93" fmla="*/ 82 h 137"/>
                <a:gd name="T94" fmla="*/ 37 w 85"/>
                <a:gd name="T95" fmla="*/ 76 h 137"/>
                <a:gd name="T96" fmla="*/ 41 w 85"/>
                <a:gd name="T97" fmla="*/ 72 h 137"/>
                <a:gd name="T98" fmla="*/ 48 w 85"/>
                <a:gd name="T99" fmla="*/ 68 h 137"/>
                <a:gd name="T100" fmla="*/ 56 w 85"/>
                <a:gd name="T101" fmla="*/ 58 h 137"/>
                <a:gd name="T102" fmla="*/ 72 w 85"/>
                <a:gd name="T103" fmla="*/ 52 h 137"/>
                <a:gd name="T104" fmla="*/ 85 w 85"/>
                <a:gd name="T105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37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8" name="Freeform 164"/>
            <p:cNvSpPr>
              <a:spLocks/>
            </p:cNvSpPr>
            <p:nvPr/>
          </p:nvSpPr>
          <p:spPr bwMode="auto">
            <a:xfrm>
              <a:off x="5549814" y="3729739"/>
              <a:ext cx="200025" cy="201613"/>
            </a:xfrm>
            <a:custGeom>
              <a:avLst/>
              <a:gdLst>
                <a:gd name="T0" fmla="*/ 82 w 88"/>
                <a:gd name="T1" fmla="*/ 71 h 89"/>
                <a:gd name="T2" fmla="*/ 79 w 88"/>
                <a:gd name="T3" fmla="*/ 63 h 89"/>
                <a:gd name="T4" fmla="*/ 78 w 88"/>
                <a:gd name="T5" fmla="*/ 56 h 89"/>
                <a:gd name="T6" fmla="*/ 80 w 88"/>
                <a:gd name="T7" fmla="*/ 50 h 89"/>
                <a:gd name="T8" fmla="*/ 75 w 88"/>
                <a:gd name="T9" fmla="*/ 44 h 89"/>
                <a:gd name="T10" fmla="*/ 79 w 88"/>
                <a:gd name="T11" fmla="*/ 31 h 89"/>
                <a:gd name="T12" fmla="*/ 65 w 88"/>
                <a:gd name="T13" fmla="*/ 22 h 89"/>
                <a:gd name="T14" fmla="*/ 66 w 88"/>
                <a:gd name="T15" fmla="*/ 17 h 89"/>
                <a:gd name="T16" fmla="*/ 35 w 88"/>
                <a:gd name="T17" fmla="*/ 1 h 89"/>
                <a:gd name="T18" fmla="*/ 32 w 88"/>
                <a:gd name="T19" fmla="*/ 8 h 89"/>
                <a:gd name="T20" fmla="*/ 32 w 88"/>
                <a:gd name="T21" fmla="*/ 13 h 89"/>
                <a:gd name="T22" fmla="*/ 19 w 88"/>
                <a:gd name="T23" fmla="*/ 13 h 89"/>
                <a:gd name="T24" fmla="*/ 19 w 88"/>
                <a:gd name="T25" fmla="*/ 0 h 89"/>
                <a:gd name="T26" fmla="*/ 12 w 88"/>
                <a:gd name="T27" fmla="*/ 1 h 89"/>
                <a:gd name="T28" fmla="*/ 9 w 88"/>
                <a:gd name="T29" fmla="*/ 2 h 89"/>
                <a:gd name="T30" fmla="*/ 10 w 88"/>
                <a:gd name="T31" fmla="*/ 5 h 89"/>
                <a:gd name="T32" fmla="*/ 11 w 88"/>
                <a:gd name="T33" fmla="*/ 11 h 89"/>
                <a:gd name="T34" fmla="*/ 8 w 88"/>
                <a:gd name="T35" fmla="*/ 12 h 89"/>
                <a:gd name="T36" fmla="*/ 8 w 88"/>
                <a:gd name="T37" fmla="*/ 16 h 89"/>
                <a:gd name="T38" fmla="*/ 10 w 88"/>
                <a:gd name="T39" fmla="*/ 18 h 89"/>
                <a:gd name="T40" fmla="*/ 4 w 88"/>
                <a:gd name="T41" fmla="*/ 27 h 89"/>
                <a:gd name="T42" fmla="*/ 0 w 88"/>
                <a:gd name="T43" fmla="*/ 29 h 89"/>
                <a:gd name="T44" fmla="*/ 5 w 88"/>
                <a:gd name="T45" fmla="*/ 44 h 89"/>
                <a:gd name="T46" fmla="*/ 9 w 88"/>
                <a:gd name="T47" fmla="*/ 55 h 89"/>
                <a:gd name="T48" fmla="*/ 11 w 88"/>
                <a:gd name="T49" fmla="*/ 61 h 89"/>
                <a:gd name="T50" fmla="*/ 7 w 88"/>
                <a:gd name="T51" fmla="*/ 58 h 89"/>
                <a:gd name="T52" fmla="*/ 6 w 88"/>
                <a:gd name="T53" fmla="*/ 59 h 89"/>
                <a:gd name="T54" fmla="*/ 6 w 88"/>
                <a:gd name="T55" fmla="*/ 60 h 89"/>
                <a:gd name="T56" fmla="*/ 12 w 88"/>
                <a:gd name="T57" fmla="*/ 63 h 89"/>
                <a:gd name="T58" fmla="*/ 19 w 88"/>
                <a:gd name="T59" fmla="*/ 66 h 89"/>
                <a:gd name="T60" fmla="*/ 30 w 88"/>
                <a:gd name="T61" fmla="*/ 70 h 89"/>
                <a:gd name="T62" fmla="*/ 30 w 88"/>
                <a:gd name="T63" fmla="*/ 71 h 89"/>
                <a:gd name="T64" fmla="*/ 36 w 88"/>
                <a:gd name="T65" fmla="*/ 71 h 89"/>
                <a:gd name="T66" fmla="*/ 37 w 88"/>
                <a:gd name="T67" fmla="*/ 71 h 89"/>
                <a:gd name="T68" fmla="*/ 43 w 88"/>
                <a:gd name="T69" fmla="*/ 87 h 89"/>
                <a:gd name="T70" fmla="*/ 47 w 88"/>
                <a:gd name="T71" fmla="*/ 87 h 89"/>
                <a:gd name="T72" fmla="*/ 52 w 88"/>
                <a:gd name="T73" fmla="*/ 86 h 89"/>
                <a:gd name="T74" fmla="*/ 55 w 88"/>
                <a:gd name="T75" fmla="*/ 89 h 89"/>
                <a:gd name="T76" fmla="*/ 61 w 88"/>
                <a:gd name="T77" fmla="*/ 88 h 89"/>
                <a:gd name="T78" fmla="*/ 66 w 88"/>
                <a:gd name="T79" fmla="*/ 87 h 89"/>
                <a:gd name="T80" fmla="*/ 69 w 88"/>
                <a:gd name="T81" fmla="*/ 84 h 89"/>
                <a:gd name="T82" fmla="*/ 74 w 88"/>
                <a:gd name="T83" fmla="*/ 85 h 89"/>
                <a:gd name="T84" fmla="*/ 79 w 88"/>
                <a:gd name="T85" fmla="*/ 83 h 89"/>
                <a:gd name="T86" fmla="*/ 88 w 88"/>
                <a:gd name="T87" fmla="*/ 79 h 89"/>
                <a:gd name="T88" fmla="*/ 82 w 88"/>
                <a:gd name="T8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9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9" name="Freeform 165"/>
            <p:cNvSpPr>
              <a:spLocks/>
            </p:cNvSpPr>
            <p:nvPr/>
          </p:nvSpPr>
          <p:spPr bwMode="auto">
            <a:xfrm>
              <a:off x="5608551" y="3891664"/>
              <a:ext cx="61913" cy="139700"/>
            </a:xfrm>
            <a:custGeom>
              <a:avLst/>
              <a:gdLst>
                <a:gd name="T0" fmla="*/ 24 w 27"/>
                <a:gd name="T1" fmla="*/ 40 h 62"/>
                <a:gd name="T2" fmla="*/ 20 w 27"/>
                <a:gd name="T3" fmla="*/ 36 h 62"/>
                <a:gd name="T4" fmla="*/ 19 w 27"/>
                <a:gd name="T5" fmla="*/ 37 h 62"/>
                <a:gd name="T6" fmla="*/ 11 w 27"/>
                <a:gd name="T7" fmla="*/ 25 h 62"/>
                <a:gd name="T8" fmla="*/ 11 w 27"/>
                <a:gd name="T9" fmla="*/ 11 h 62"/>
                <a:gd name="T10" fmla="*/ 10 w 27"/>
                <a:gd name="T11" fmla="*/ 0 h 62"/>
                <a:gd name="T12" fmla="*/ 4 w 27"/>
                <a:gd name="T13" fmla="*/ 0 h 62"/>
                <a:gd name="T14" fmla="*/ 7 w 27"/>
                <a:gd name="T15" fmla="*/ 8 h 62"/>
                <a:gd name="T16" fmla="*/ 4 w 27"/>
                <a:gd name="T17" fmla="*/ 10 h 62"/>
                <a:gd name="T18" fmla="*/ 5 w 27"/>
                <a:gd name="T19" fmla="*/ 23 h 62"/>
                <a:gd name="T20" fmla="*/ 2 w 27"/>
                <a:gd name="T21" fmla="*/ 25 h 62"/>
                <a:gd name="T22" fmla="*/ 0 w 27"/>
                <a:gd name="T23" fmla="*/ 33 h 62"/>
                <a:gd name="T24" fmla="*/ 2 w 27"/>
                <a:gd name="T25" fmla="*/ 36 h 62"/>
                <a:gd name="T26" fmla="*/ 2 w 27"/>
                <a:gd name="T27" fmla="*/ 36 h 62"/>
                <a:gd name="T28" fmla="*/ 7 w 27"/>
                <a:gd name="T29" fmla="*/ 40 h 62"/>
                <a:gd name="T30" fmla="*/ 14 w 27"/>
                <a:gd name="T31" fmla="*/ 41 h 62"/>
                <a:gd name="T32" fmla="*/ 12 w 27"/>
                <a:gd name="T33" fmla="*/ 51 h 62"/>
                <a:gd name="T34" fmla="*/ 19 w 27"/>
                <a:gd name="T35" fmla="*/ 61 h 62"/>
                <a:gd name="T36" fmla="*/ 20 w 27"/>
                <a:gd name="T37" fmla="*/ 54 h 62"/>
                <a:gd name="T38" fmla="*/ 25 w 27"/>
                <a:gd name="T39" fmla="*/ 49 h 62"/>
                <a:gd name="T40" fmla="*/ 24 w 27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2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0" name="Freeform 166"/>
            <p:cNvSpPr>
              <a:spLocks/>
            </p:cNvSpPr>
            <p:nvPr/>
          </p:nvSpPr>
          <p:spPr bwMode="auto">
            <a:xfrm>
              <a:off x="8000914" y="4094864"/>
              <a:ext cx="58738" cy="47625"/>
            </a:xfrm>
            <a:custGeom>
              <a:avLst/>
              <a:gdLst>
                <a:gd name="T0" fmla="*/ 0 w 26"/>
                <a:gd name="T1" fmla="*/ 3 h 21"/>
                <a:gd name="T2" fmla="*/ 23 w 26"/>
                <a:gd name="T3" fmla="*/ 19 h 21"/>
                <a:gd name="T4" fmla="*/ 0 w 26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1" name="Freeform 167"/>
            <p:cNvSpPr>
              <a:spLocks/>
            </p:cNvSpPr>
            <p:nvPr/>
          </p:nvSpPr>
          <p:spPr bwMode="auto">
            <a:xfrm>
              <a:off x="6256251" y="2918526"/>
              <a:ext cx="138113" cy="95250"/>
            </a:xfrm>
            <a:custGeom>
              <a:avLst/>
              <a:gdLst>
                <a:gd name="T0" fmla="*/ 50 w 61"/>
                <a:gd name="T1" fmla="*/ 34 h 42"/>
                <a:gd name="T2" fmla="*/ 53 w 61"/>
                <a:gd name="T3" fmla="*/ 36 h 42"/>
                <a:gd name="T4" fmla="*/ 59 w 61"/>
                <a:gd name="T5" fmla="*/ 38 h 42"/>
                <a:gd name="T6" fmla="*/ 61 w 61"/>
                <a:gd name="T7" fmla="*/ 37 h 42"/>
                <a:gd name="T8" fmla="*/ 60 w 61"/>
                <a:gd name="T9" fmla="*/ 26 h 42"/>
                <a:gd name="T10" fmla="*/ 52 w 61"/>
                <a:gd name="T11" fmla="*/ 21 h 42"/>
                <a:gd name="T12" fmla="*/ 51 w 61"/>
                <a:gd name="T13" fmla="*/ 14 h 42"/>
                <a:gd name="T14" fmla="*/ 40 w 61"/>
                <a:gd name="T15" fmla="*/ 15 h 42"/>
                <a:gd name="T16" fmla="*/ 33 w 61"/>
                <a:gd name="T17" fmla="*/ 14 h 42"/>
                <a:gd name="T18" fmla="*/ 26 w 61"/>
                <a:gd name="T19" fmla="*/ 13 h 42"/>
                <a:gd name="T20" fmla="*/ 15 w 61"/>
                <a:gd name="T21" fmla="*/ 13 h 42"/>
                <a:gd name="T22" fmla="*/ 20 w 61"/>
                <a:gd name="T23" fmla="*/ 8 h 42"/>
                <a:gd name="T24" fmla="*/ 23 w 61"/>
                <a:gd name="T25" fmla="*/ 8 h 42"/>
                <a:gd name="T26" fmla="*/ 26 w 61"/>
                <a:gd name="T27" fmla="*/ 1 h 42"/>
                <a:gd name="T28" fmla="*/ 20 w 61"/>
                <a:gd name="T29" fmla="*/ 2 h 42"/>
                <a:gd name="T30" fmla="*/ 14 w 61"/>
                <a:gd name="T31" fmla="*/ 4 h 42"/>
                <a:gd name="T32" fmla="*/ 10 w 61"/>
                <a:gd name="T33" fmla="*/ 8 h 42"/>
                <a:gd name="T34" fmla="*/ 8 w 61"/>
                <a:gd name="T35" fmla="*/ 13 h 42"/>
                <a:gd name="T36" fmla="*/ 0 w 61"/>
                <a:gd name="T37" fmla="*/ 15 h 42"/>
                <a:gd name="T38" fmla="*/ 5 w 61"/>
                <a:gd name="T39" fmla="*/ 22 h 42"/>
                <a:gd name="T40" fmla="*/ 6 w 61"/>
                <a:gd name="T41" fmla="*/ 29 h 42"/>
                <a:gd name="T42" fmla="*/ 3 w 61"/>
                <a:gd name="T43" fmla="*/ 37 h 42"/>
                <a:gd name="T44" fmla="*/ 6 w 61"/>
                <a:gd name="T45" fmla="*/ 38 h 42"/>
                <a:gd name="T46" fmla="*/ 15 w 61"/>
                <a:gd name="T47" fmla="*/ 35 h 42"/>
                <a:gd name="T48" fmla="*/ 22 w 61"/>
                <a:gd name="T49" fmla="*/ 32 h 42"/>
                <a:gd name="T50" fmla="*/ 30 w 61"/>
                <a:gd name="T51" fmla="*/ 25 h 42"/>
                <a:gd name="T52" fmla="*/ 33 w 61"/>
                <a:gd name="T53" fmla="*/ 31 h 42"/>
                <a:gd name="T54" fmla="*/ 33 w 61"/>
                <a:gd name="T55" fmla="*/ 41 h 42"/>
                <a:gd name="T56" fmla="*/ 37 w 61"/>
                <a:gd name="T57" fmla="*/ 41 h 42"/>
                <a:gd name="T58" fmla="*/ 41 w 61"/>
                <a:gd name="T59" fmla="*/ 40 h 42"/>
                <a:gd name="T60" fmla="*/ 50 w 61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42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2" name="Freeform 168"/>
            <p:cNvSpPr>
              <a:spLocks/>
            </p:cNvSpPr>
            <p:nvPr/>
          </p:nvSpPr>
          <p:spPr bwMode="auto">
            <a:xfrm>
              <a:off x="3586076" y="3237614"/>
              <a:ext cx="15875" cy="34925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5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3" name="Freeform 169"/>
            <p:cNvSpPr>
              <a:spLocks/>
            </p:cNvSpPr>
            <p:nvPr/>
          </p:nvSpPr>
          <p:spPr bwMode="auto">
            <a:xfrm>
              <a:off x="3887701" y="3513839"/>
              <a:ext cx="20638" cy="19050"/>
            </a:xfrm>
            <a:custGeom>
              <a:avLst/>
              <a:gdLst>
                <a:gd name="T0" fmla="*/ 2 w 9"/>
                <a:gd name="T1" fmla="*/ 7 h 8"/>
                <a:gd name="T2" fmla="*/ 1 w 9"/>
                <a:gd name="T3" fmla="*/ 3 h 8"/>
                <a:gd name="T4" fmla="*/ 7 w 9"/>
                <a:gd name="T5" fmla="*/ 1 h 8"/>
                <a:gd name="T6" fmla="*/ 8 w 9"/>
                <a:gd name="T7" fmla="*/ 6 h 8"/>
                <a:gd name="T8" fmla="*/ 2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4" name="Freeform 170"/>
            <p:cNvSpPr>
              <a:spLocks/>
            </p:cNvSpPr>
            <p:nvPr/>
          </p:nvSpPr>
          <p:spPr bwMode="auto">
            <a:xfrm>
              <a:off x="5808576" y="2909001"/>
              <a:ext cx="60325" cy="52388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5 h 23"/>
                <a:gd name="T6" fmla="*/ 15 w 27"/>
                <a:gd name="T7" fmla="*/ 1 h 23"/>
                <a:gd name="T8" fmla="*/ 8 w 27"/>
                <a:gd name="T9" fmla="*/ 0 h 23"/>
                <a:gd name="T10" fmla="*/ 0 w 27"/>
                <a:gd name="T11" fmla="*/ 2 h 23"/>
                <a:gd name="T12" fmla="*/ 1 w 27"/>
                <a:gd name="T13" fmla="*/ 8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5 h 23"/>
                <a:gd name="T22" fmla="*/ 16 w 27"/>
                <a:gd name="T23" fmla="*/ 17 h 23"/>
                <a:gd name="T24" fmla="*/ 20 w 27"/>
                <a:gd name="T25" fmla="*/ 19 h 23"/>
                <a:gd name="T26" fmla="*/ 21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5" name="Freeform 171"/>
            <p:cNvSpPr>
              <a:spLocks noEditPoints="1"/>
            </p:cNvSpPr>
            <p:nvPr/>
          </p:nvSpPr>
          <p:spPr bwMode="auto">
            <a:xfrm>
              <a:off x="5835564" y="2897889"/>
              <a:ext cx="90488" cy="73025"/>
            </a:xfrm>
            <a:custGeom>
              <a:avLst/>
              <a:gdLst>
                <a:gd name="T0" fmla="*/ 38 w 40"/>
                <a:gd name="T1" fmla="*/ 10 h 32"/>
                <a:gd name="T2" fmla="*/ 30 w 40"/>
                <a:gd name="T3" fmla="*/ 1 h 32"/>
                <a:gd name="T4" fmla="*/ 25 w 40"/>
                <a:gd name="T5" fmla="*/ 5 h 32"/>
                <a:gd name="T6" fmla="*/ 22 w 40"/>
                <a:gd name="T7" fmla="*/ 5 h 32"/>
                <a:gd name="T8" fmla="*/ 16 w 40"/>
                <a:gd name="T9" fmla="*/ 1 h 32"/>
                <a:gd name="T10" fmla="*/ 13 w 40"/>
                <a:gd name="T11" fmla="*/ 0 h 32"/>
                <a:gd name="T12" fmla="*/ 11 w 40"/>
                <a:gd name="T13" fmla="*/ 3 h 32"/>
                <a:gd name="T14" fmla="*/ 14 w 40"/>
                <a:gd name="T15" fmla="*/ 6 h 32"/>
                <a:gd name="T16" fmla="*/ 8 w 40"/>
                <a:gd name="T17" fmla="*/ 6 h 32"/>
                <a:gd name="T18" fmla="*/ 2 w 40"/>
                <a:gd name="T19" fmla="*/ 4 h 32"/>
                <a:gd name="T20" fmla="*/ 5 w 40"/>
                <a:gd name="T21" fmla="*/ 10 h 32"/>
                <a:gd name="T22" fmla="*/ 8 w 40"/>
                <a:gd name="T23" fmla="*/ 17 h 32"/>
                <a:gd name="T24" fmla="*/ 13 w 40"/>
                <a:gd name="T25" fmla="*/ 23 h 32"/>
                <a:gd name="T26" fmla="*/ 15 w 40"/>
                <a:gd name="T27" fmla="*/ 27 h 32"/>
                <a:gd name="T28" fmla="*/ 24 w 40"/>
                <a:gd name="T29" fmla="*/ 21 h 32"/>
                <a:gd name="T30" fmla="*/ 26 w 40"/>
                <a:gd name="T31" fmla="*/ 28 h 32"/>
                <a:gd name="T32" fmla="*/ 31 w 40"/>
                <a:gd name="T33" fmla="*/ 32 h 32"/>
                <a:gd name="T34" fmla="*/ 33 w 40"/>
                <a:gd name="T35" fmla="*/ 28 h 32"/>
                <a:gd name="T36" fmla="*/ 38 w 40"/>
                <a:gd name="T37" fmla="*/ 10 h 32"/>
                <a:gd name="T38" fmla="*/ 4 w 40"/>
                <a:gd name="T39" fmla="*/ 22 h 32"/>
                <a:gd name="T40" fmla="*/ 0 w 40"/>
                <a:gd name="T41" fmla="*/ 20 h 32"/>
                <a:gd name="T42" fmla="*/ 3 w 40"/>
                <a:gd name="T43" fmla="*/ 25 h 32"/>
                <a:gd name="T44" fmla="*/ 8 w 40"/>
                <a:gd name="T45" fmla="*/ 28 h 32"/>
                <a:gd name="T46" fmla="*/ 9 w 40"/>
                <a:gd name="T47" fmla="*/ 28 h 32"/>
                <a:gd name="T48" fmla="*/ 8 w 40"/>
                <a:gd name="T49" fmla="*/ 24 h 32"/>
                <a:gd name="T50" fmla="*/ 4 w 40"/>
                <a:gd name="T5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2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6" name="Freeform 172"/>
            <p:cNvSpPr>
              <a:spLocks/>
            </p:cNvSpPr>
            <p:nvPr/>
          </p:nvSpPr>
          <p:spPr bwMode="auto">
            <a:xfrm>
              <a:off x="6124489" y="2972501"/>
              <a:ext cx="261938" cy="188913"/>
            </a:xfrm>
            <a:custGeom>
              <a:avLst/>
              <a:gdLst>
                <a:gd name="T0" fmla="*/ 111 w 115"/>
                <a:gd name="T1" fmla="*/ 12 h 83"/>
                <a:gd name="T2" fmla="*/ 108 w 115"/>
                <a:gd name="T3" fmla="*/ 10 h 83"/>
                <a:gd name="T4" fmla="*/ 99 w 115"/>
                <a:gd name="T5" fmla="*/ 16 h 83"/>
                <a:gd name="T6" fmla="*/ 95 w 115"/>
                <a:gd name="T7" fmla="*/ 17 h 83"/>
                <a:gd name="T8" fmla="*/ 91 w 115"/>
                <a:gd name="T9" fmla="*/ 17 h 83"/>
                <a:gd name="T10" fmla="*/ 91 w 115"/>
                <a:gd name="T11" fmla="*/ 7 h 83"/>
                <a:gd name="T12" fmla="*/ 88 w 115"/>
                <a:gd name="T13" fmla="*/ 1 h 83"/>
                <a:gd name="T14" fmla="*/ 80 w 115"/>
                <a:gd name="T15" fmla="*/ 8 h 83"/>
                <a:gd name="T16" fmla="*/ 73 w 115"/>
                <a:gd name="T17" fmla="*/ 11 h 83"/>
                <a:gd name="T18" fmla="*/ 64 w 115"/>
                <a:gd name="T19" fmla="*/ 14 h 83"/>
                <a:gd name="T20" fmla="*/ 57 w 115"/>
                <a:gd name="T21" fmla="*/ 12 h 83"/>
                <a:gd name="T22" fmla="*/ 51 w 115"/>
                <a:gd name="T23" fmla="*/ 9 h 83"/>
                <a:gd name="T24" fmla="*/ 44 w 115"/>
                <a:gd name="T25" fmla="*/ 8 h 83"/>
                <a:gd name="T26" fmla="*/ 38 w 115"/>
                <a:gd name="T27" fmla="*/ 12 h 83"/>
                <a:gd name="T28" fmla="*/ 33 w 115"/>
                <a:gd name="T29" fmla="*/ 20 h 83"/>
                <a:gd name="T30" fmla="*/ 22 w 115"/>
                <a:gd name="T31" fmla="*/ 27 h 83"/>
                <a:gd name="T32" fmla="*/ 15 w 115"/>
                <a:gd name="T33" fmla="*/ 29 h 83"/>
                <a:gd name="T34" fmla="*/ 9 w 115"/>
                <a:gd name="T35" fmla="*/ 28 h 83"/>
                <a:gd name="T36" fmla="*/ 5 w 115"/>
                <a:gd name="T37" fmla="*/ 31 h 83"/>
                <a:gd name="T38" fmla="*/ 2 w 115"/>
                <a:gd name="T39" fmla="*/ 38 h 83"/>
                <a:gd name="T40" fmla="*/ 1 w 115"/>
                <a:gd name="T41" fmla="*/ 45 h 83"/>
                <a:gd name="T42" fmla="*/ 1 w 115"/>
                <a:gd name="T43" fmla="*/ 53 h 83"/>
                <a:gd name="T44" fmla="*/ 3 w 115"/>
                <a:gd name="T45" fmla="*/ 62 h 83"/>
                <a:gd name="T46" fmla="*/ 10 w 115"/>
                <a:gd name="T47" fmla="*/ 67 h 83"/>
                <a:gd name="T48" fmla="*/ 2 w 115"/>
                <a:gd name="T49" fmla="*/ 78 h 83"/>
                <a:gd name="T50" fmla="*/ 4 w 115"/>
                <a:gd name="T51" fmla="*/ 81 h 83"/>
                <a:gd name="T52" fmla="*/ 16 w 115"/>
                <a:gd name="T53" fmla="*/ 82 h 83"/>
                <a:gd name="T54" fmla="*/ 49 w 115"/>
                <a:gd name="T55" fmla="*/ 78 h 83"/>
                <a:gd name="T56" fmla="*/ 48 w 115"/>
                <a:gd name="T57" fmla="*/ 70 h 83"/>
                <a:gd name="T58" fmla="*/ 54 w 115"/>
                <a:gd name="T59" fmla="*/ 66 h 83"/>
                <a:gd name="T60" fmla="*/ 60 w 115"/>
                <a:gd name="T61" fmla="*/ 65 h 83"/>
                <a:gd name="T62" fmla="*/ 68 w 115"/>
                <a:gd name="T63" fmla="*/ 62 h 83"/>
                <a:gd name="T64" fmla="*/ 72 w 115"/>
                <a:gd name="T65" fmla="*/ 58 h 83"/>
                <a:gd name="T66" fmla="*/ 75 w 115"/>
                <a:gd name="T67" fmla="*/ 50 h 83"/>
                <a:gd name="T68" fmla="*/ 80 w 115"/>
                <a:gd name="T69" fmla="*/ 46 h 83"/>
                <a:gd name="T70" fmla="*/ 78 w 115"/>
                <a:gd name="T71" fmla="*/ 41 h 83"/>
                <a:gd name="T72" fmla="*/ 87 w 115"/>
                <a:gd name="T73" fmla="*/ 41 h 83"/>
                <a:gd name="T74" fmla="*/ 87 w 115"/>
                <a:gd name="T75" fmla="*/ 35 h 83"/>
                <a:gd name="T76" fmla="*/ 91 w 115"/>
                <a:gd name="T77" fmla="*/ 29 h 83"/>
                <a:gd name="T78" fmla="*/ 90 w 115"/>
                <a:gd name="T79" fmla="*/ 25 h 83"/>
                <a:gd name="T80" fmla="*/ 91 w 115"/>
                <a:gd name="T81" fmla="*/ 20 h 83"/>
                <a:gd name="T82" fmla="*/ 92 w 115"/>
                <a:gd name="T83" fmla="*/ 20 h 83"/>
                <a:gd name="T84" fmla="*/ 96 w 115"/>
                <a:gd name="T85" fmla="*/ 19 h 83"/>
                <a:gd name="T86" fmla="*/ 107 w 115"/>
                <a:gd name="T87" fmla="*/ 15 h 83"/>
                <a:gd name="T88" fmla="*/ 115 w 115"/>
                <a:gd name="T89" fmla="*/ 13 h 83"/>
                <a:gd name="T90" fmla="*/ 111 w 115"/>
                <a:gd name="T9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3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7" name="Freeform 173"/>
            <p:cNvSpPr>
              <a:spLocks/>
            </p:cNvSpPr>
            <p:nvPr/>
          </p:nvSpPr>
          <p:spPr bwMode="auto">
            <a:xfrm>
              <a:off x="6134014" y="3002664"/>
              <a:ext cx="301625" cy="271463"/>
            </a:xfrm>
            <a:custGeom>
              <a:avLst/>
              <a:gdLst>
                <a:gd name="T0" fmla="*/ 122 w 133"/>
                <a:gd name="T1" fmla="*/ 6 h 120"/>
                <a:gd name="T2" fmla="*/ 113 w 133"/>
                <a:gd name="T3" fmla="*/ 1 h 120"/>
                <a:gd name="T4" fmla="*/ 103 w 133"/>
                <a:gd name="T5" fmla="*/ 2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8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3 h 120"/>
                <a:gd name="T20" fmla="*/ 45 w 133"/>
                <a:gd name="T21" fmla="*/ 65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4 h 120"/>
                <a:gd name="T30" fmla="*/ 20 w 133"/>
                <a:gd name="T31" fmla="*/ 105 h 120"/>
                <a:gd name="T32" fmla="*/ 40 w 133"/>
                <a:gd name="T33" fmla="*/ 104 h 120"/>
                <a:gd name="T34" fmla="*/ 50 w 133"/>
                <a:gd name="T35" fmla="*/ 111 h 120"/>
                <a:gd name="T36" fmla="*/ 58 w 133"/>
                <a:gd name="T37" fmla="*/ 119 h 120"/>
                <a:gd name="T38" fmla="*/ 60 w 133"/>
                <a:gd name="T39" fmla="*/ 119 h 120"/>
                <a:gd name="T40" fmla="*/ 75 w 133"/>
                <a:gd name="T41" fmla="*/ 114 h 120"/>
                <a:gd name="T42" fmla="*/ 78 w 133"/>
                <a:gd name="T43" fmla="*/ 105 h 120"/>
                <a:gd name="T44" fmla="*/ 70 w 133"/>
                <a:gd name="T45" fmla="*/ 91 h 120"/>
                <a:gd name="T46" fmla="*/ 82 w 133"/>
                <a:gd name="T47" fmla="*/ 84 h 120"/>
                <a:gd name="T48" fmla="*/ 92 w 133"/>
                <a:gd name="T49" fmla="*/ 78 h 120"/>
                <a:gd name="T50" fmla="*/ 101 w 133"/>
                <a:gd name="T51" fmla="*/ 65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8" name="Freeform 174"/>
            <p:cNvSpPr>
              <a:spLocks noEditPoints="1"/>
            </p:cNvSpPr>
            <p:nvPr/>
          </p:nvSpPr>
          <p:spPr bwMode="auto">
            <a:xfrm>
              <a:off x="6737264" y="3609089"/>
              <a:ext cx="838200" cy="304800"/>
            </a:xfrm>
            <a:custGeom>
              <a:avLst/>
              <a:gdLst>
                <a:gd name="T0" fmla="*/ 27 w 370"/>
                <a:gd name="T1" fmla="*/ 57 h 134"/>
                <a:gd name="T2" fmla="*/ 105 w 370"/>
                <a:gd name="T3" fmla="*/ 71 h 134"/>
                <a:gd name="T4" fmla="*/ 16 w 370"/>
                <a:gd name="T5" fmla="*/ 36 h 134"/>
                <a:gd name="T6" fmla="*/ 198 w 370"/>
                <a:gd name="T7" fmla="*/ 95 h 134"/>
                <a:gd name="T8" fmla="*/ 207 w 370"/>
                <a:gd name="T9" fmla="*/ 76 h 134"/>
                <a:gd name="T10" fmla="*/ 219 w 370"/>
                <a:gd name="T11" fmla="*/ 78 h 134"/>
                <a:gd name="T12" fmla="*/ 227 w 370"/>
                <a:gd name="T13" fmla="*/ 54 h 134"/>
                <a:gd name="T14" fmla="*/ 227 w 370"/>
                <a:gd name="T15" fmla="*/ 45 h 134"/>
                <a:gd name="T16" fmla="*/ 212 w 370"/>
                <a:gd name="T17" fmla="*/ 37 h 134"/>
                <a:gd name="T18" fmla="*/ 190 w 370"/>
                <a:gd name="T19" fmla="*/ 69 h 134"/>
                <a:gd name="T20" fmla="*/ 88 w 370"/>
                <a:gd name="T21" fmla="*/ 75 h 134"/>
                <a:gd name="T22" fmla="*/ 85 w 370"/>
                <a:gd name="T23" fmla="*/ 61 h 134"/>
                <a:gd name="T24" fmla="*/ 82 w 370"/>
                <a:gd name="T25" fmla="*/ 67 h 134"/>
                <a:gd name="T26" fmla="*/ 68 w 370"/>
                <a:gd name="T27" fmla="*/ 50 h 134"/>
                <a:gd name="T28" fmla="*/ 56 w 370"/>
                <a:gd name="T29" fmla="*/ 35 h 134"/>
                <a:gd name="T30" fmla="*/ 37 w 370"/>
                <a:gd name="T31" fmla="*/ 23 h 134"/>
                <a:gd name="T32" fmla="*/ 2 w 370"/>
                <a:gd name="T33" fmla="*/ 3 h 134"/>
                <a:gd name="T34" fmla="*/ 32 w 370"/>
                <a:gd name="T35" fmla="*/ 46 h 134"/>
                <a:gd name="T36" fmla="*/ 71 w 370"/>
                <a:gd name="T37" fmla="*/ 91 h 134"/>
                <a:gd name="T38" fmla="*/ 86 w 370"/>
                <a:gd name="T39" fmla="*/ 83 h 134"/>
                <a:gd name="T40" fmla="*/ 266 w 370"/>
                <a:gd name="T41" fmla="*/ 37 h 134"/>
                <a:gd name="T42" fmla="*/ 268 w 370"/>
                <a:gd name="T43" fmla="*/ 45 h 134"/>
                <a:gd name="T44" fmla="*/ 249 w 370"/>
                <a:gd name="T45" fmla="*/ 75 h 134"/>
                <a:gd name="T46" fmla="*/ 198 w 370"/>
                <a:gd name="T47" fmla="*/ 119 h 134"/>
                <a:gd name="T48" fmla="*/ 230 w 370"/>
                <a:gd name="T49" fmla="*/ 115 h 134"/>
                <a:gd name="T50" fmla="*/ 276 w 370"/>
                <a:gd name="T51" fmla="*/ 76 h 134"/>
                <a:gd name="T52" fmla="*/ 155 w 370"/>
                <a:gd name="T53" fmla="*/ 112 h 134"/>
                <a:gd name="T54" fmla="*/ 140 w 370"/>
                <a:gd name="T55" fmla="*/ 105 h 134"/>
                <a:gd name="T56" fmla="*/ 87 w 370"/>
                <a:gd name="T57" fmla="*/ 98 h 134"/>
                <a:gd name="T58" fmla="*/ 94 w 370"/>
                <a:gd name="T59" fmla="*/ 108 h 134"/>
                <a:gd name="T60" fmla="*/ 143 w 370"/>
                <a:gd name="T61" fmla="*/ 117 h 134"/>
                <a:gd name="T62" fmla="*/ 155 w 370"/>
                <a:gd name="T63" fmla="*/ 112 h 134"/>
                <a:gd name="T64" fmla="*/ 322 w 370"/>
                <a:gd name="T65" fmla="*/ 75 h 134"/>
                <a:gd name="T66" fmla="*/ 289 w 370"/>
                <a:gd name="T67" fmla="*/ 58 h 134"/>
                <a:gd name="T68" fmla="*/ 310 w 370"/>
                <a:gd name="T69" fmla="*/ 66 h 134"/>
                <a:gd name="T70" fmla="*/ 298 w 370"/>
                <a:gd name="T71" fmla="*/ 71 h 134"/>
                <a:gd name="T72" fmla="*/ 317 w 370"/>
                <a:gd name="T73" fmla="*/ 81 h 134"/>
                <a:gd name="T74" fmla="*/ 351 w 370"/>
                <a:gd name="T75" fmla="*/ 102 h 134"/>
                <a:gd name="T76" fmla="*/ 362 w 370"/>
                <a:gd name="T77" fmla="*/ 114 h 134"/>
                <a:gd name="T78" fmla="*/ 343 w 370"/>
                <a:gd name="T79" fmla="*/ 61 h 134"/>
                <a:gd name="T80" fmla="*/ 236 w 370"/>
                <a:gd name="T81" fmla="*/ 124 h 134"/>
                <a:gd name="T82" fmla="*/ 239 w 370"/>
                <a:gd name="T83" fmla="*/ 126 h 134"/>
                <a:gd name="T84" fmla="*/ 242 w 370"/>
                <a:gd name="T85" fmla="*/ 123 h 134"/>
                <a:gd name="T86" fmla="*/ 178 w 370"/>
                <a:gd name="T87" fmla="*/ 47 h 134"/>
                <a:gd name="T88" fmla="*/ 182 w 370"/>
                <a:gd name="T89" fmla="*/ 27 h 134"/>
                <a:gd name="T90" fmla="*/ 181 w 370"/>
                <a:gd name="T91" fmla="*/ 14 h 134"/>
                <a:gd name="T92" fmla="*/ 160 w 370"/>
                <a:gd name="T93" fmla="*/ 25 h 134"/>
                <a:gd name="T94" fmla="*/ 143 w 370"/>
                <a:gd name="T95" fmla="*/ 36 h 134"/>
                <a:gd name="T96" fmla="*/ 118 w 370"/>
                <a:gd name="T97" fmla="*/ 37 h 134"/>
                <a:gd name="T98" fmla="*/ 110 w 370"/>
                <a:gd name="T99" fmla="*/ 43 h 134"/>
                <a:gd name="T100" fmla="*/ 128 w 370"/>
                <a:gd name="T101" fmla="*/ 73 h 134"/>
                <a:gd name="T102" fmla="*/ 156 w 370"/>
                <a:gd name="T103" fmla="*/ 79 h 134"/>
                <a:gd name="T104" fmla="*/ 191 w 370"/>
                <a:gd name="T105" fmla="*/ 126 h 134"/>
                <a:gd name="T106" fmla="*/ 191 w 370"/>
                <a:gd name="T107" fmla="*/ 126 h 134"/>
                <a:gd name="T108" fmla="*/ 168 w 370"/>
                <a:gd name="T109" fmla="*/ 120 h 134"/>
                <a:gd name="T110" fmla="*/ 179 w 370"/>
                <a:gd name="T111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4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9" name="Freeform 175"/>
            <p:cNvSpPr>
              <a:spLocks noEditPoints="1"/>
            </p:cNvSpPr>
            <p:nvPr/>
          </p:nvSpPr>
          <p:spPr bwMode="auto">
            <a:xfrm>
              <a:off x="7264314" y="3867851"/>
              <a:ext cx="61913" cy="25400"/>
            </a:xfrm>
            <a:custGeom>
              <a:avLst/>
              <a:gdLst>
                <a:gd name="T0" fmla="*/ 3 w 27"/>
                <a:gd name="T1" fmla="*/ 8 h 11"/>
                <a:gd name="T2" fmla="*/ 0 w 27"/>
                <a:gd name="T3" fmla="*/ 9 h 11"/>
                <a:gd name="T4" fmla="*/ 3 w 27"/>
                <a:gd name="T5" fmla="*/ 10 h 11"/>
                <a:gd name="T6" fmla="*/ 4 w 27"/>
                <a:gd name="T7" fmla="*/ 8 h 11"/>
                <a:gd name="T8" fmla="*/ 3 w 27"/>
                <a:gd name="T9" fmla="*/ 8 h 11"/>
                <a:gd name="T10" fmla="*/ 3 w 27"/>
                <a:gd name="T11" fmla="*/ 8 h 11"/>
                <a:gd name="T12" fmla="*/ 14 w 27"/>
                <a:gd name="T13" fmla="*/ 2 h 11"/>
                <a:gd name="T14" fmla="*/ 7 w 27"/>
                <a:gd name="T15" fmla="*/ 6 h 11"/>
                <a:gd name="T16" fmla="*/ 7 w 27"/>
                <a:gd name="T17" fmla="*/ 7 h 11"/>
                <a:gd name="T18" fmla="*/ 9 w 27"/>
                <a:gd name="T19" fmla="*/ 9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20" name="Freeform 176"/>
            <p:cNvSpPr>
              <a:spLocks noEditPoints="1"/>
            </p:cNvSpPr>
            <p:nvPr/>
          </p:nvSpPr>
          <p:spPr bwMode="auto">
            <a:xfrm>
              <a:off x="5146589" y="2777239"/>
              <a:ext cx="211138" cy="228600"/>
            </a:xfrm>
            <a:custGeom>
              <a:avLst/>
              <a:gdLst>
                <a:gd name="T0" fmla="*/ 65 w 93"/>
                <a:gd name="T1" fmla="*/ 88 h 101"/>
                <a:gd name="T2" fmla="*/ 55 w 93"/>
                <a:gd name="T3" fmla="*/ 88 h 101"/>
                <a:gd name="T4" fmla="*/ 48 w 93"/>
                <a:gd name="T5" fmla="*/ 91 h 101"/>
                <a:gd name="T6" fmla="*/ 56 w 93"/>
                <a:gd name="T7" fmla="*/ 96 h 101"/>
                <a:gd name="T8" fmla="*/ 66 w 93"/>
                <a:gd name="T9" fmla="*/ 101 h 101"/>
                <a:gd name="T10" fmla="*/ 68 w 93"/>
                <a:gd name="T11" fmla="*/ 96 h 101"/>
                <a:gd name="T12" fmla="*/ 71 w 93"/>
                <a:gd name="T13" fmla="*/ 88 h 101"/>
                <a:gd name="T14" fmla="*/ 65 w 93"/>
                <a:gd name="T15" fmla="*/ 88 h 101"/>
                <a:gd name="T16" fmla="*/ 19 w 93"/>
                <a:gd name="T17" fmla="*/ 61 h 101"/>
                <a:gd name="T18" fmla="*/ 13 w 93"/>
                <a:gd name="T19" fmla="*/ 62 h 101"/>
                <a:gd name="T20" fmla="*/ 16 w 93"/>
                <a:gd name="T21" fmla="*/ 73 h 101"/>
                <a:gd name="T22" fmla="*/ 19 w 93"/>
                <a:gd name="T23" fmla="*/ 80 h 101"/>
                <a:gd name="T24" fmla="*/ 25 w 93"/>
                <a:gd name="T25" fmla="*/ 77 h 101"/>
                <a:gd name="T26" fmla="*/ 26 w 93"/>
                <a:gd name="T27" fmla="*/ 64 h 101"/>
                <a:gd name="T28" fmla="*/ 19 w 93"/>
                <a:gd name="T29" fmla="*/ 61 h 101"/>
                <a:gd name="T30" fmla="*/ 77 w 93"/>
                <a:gd name="T31" fmla="*/ 57 h 101"/>
                <a:gd name="T32" fmla="*/ 71 w 93"/>
                <a:gd name="T33" fmla="*/ 52 h 101"/>
                <a:gd name="T34" fmla="*/ 58 w 93"/>
                <a:gd name="T35" fmla="*/ 39 h 101"/>
                <a:gd name="T36" fmla="*/ 47 w 93"/>
                <a:gd name="T37" fmla="*/ 28 h 101"/>
                <a:gd name="T38" fmla="*/ 47 w 93"/>
                <a:gd name="T39" fmla="*/ 20 h 101"/>
                <a:gd name="T40" fmla="*/ 51 w 93"/>
                <a:gd name="T41" fmla="*/ 15 h 101"/>
                <a:gd name="T42" fmla="*/ 51 w 93"/>
                <a:gd name="T43" fmla="*/ 5 h 101"/>
                <a:gd name="T44" fmla="*/ 47 w 93"/>
                <a:gd name="T45" fmla="*/ 4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3 h 101"/>
                <a:gd name="T52" fmla="*/ 33 w 93"/>
                <a:gd name="T53" fmla="*/ 2 h 101"/>
                <a:gd name="T54" fmla="*/ 32 w 93"/>
                <a:gd name="T55" fmla="*/ 4 h 101"/>
                <a:gd name="T56" fmla="*/ 30 w 93"/>
                <a:gd name="T57" fmla="*/ 6 h 101"/>
                <a:gd name="T58" fmla="*/ 28 w 93"/>
                <a:gd name="T59" fmla="*/ 7 h 101"/>
                <a:gd name="T60" fmla="*/ 24 w 93"/>
                <a:gd name="T61" fmla="*/ 8 h 101"/>
                <a:gd name="T62" fmla="*/ 21 w 93"/>
                <a:gd name="T63" fmla="*/ 9 h 101"/>
                <a:gd name="T64" fmla="*/ 19 w 93"/>
                <a:gd name="T65" fmla="*/ 12 h 101"/>
                <a:gd name="T66" fmla="*/ 15 w 93"/>
                <a:gd name="T67" fmla="*/ 7 h 101"/>
                <a:gd name="T68" fmla="*/ 11 w 93"/>
                <a:gd name="T69" fmla="*/ 12 h 101"/>
                <a:gd name="T70" fmla="*/ 4 w 93"/>
                <a:gd name="T71" fmla="*/ 13 h 101"/>
                <a:gd name="T72" fmla="*/ 5 w 93"/>
                <a:gd name="T73" fmla="*/ 17 h 101"/>
                <a:gd name="T74" fmla="*/ 3 w 93"/>
                <a:gd name="T75" fmla="*/ 20 h 101"/>
                <a:gd name="T76" fmla="*/ 1 w 93"/>
                <a:gd name="T77" fmla="*/ 22 h 101"/>
                <a:gd name="T78" fmla="*/ 4 w 93"/>
                <a:gd name="T79" fmla="*/ 26 h 101"/>
                <a:gd name="T80" fmla="*/ 6 w 93"/>
                <a:gd name="T81" fmla="*/ 30 h 101"/>
                <a:gd name="T82" fmla="*/ 9 w 93"/>
                <a:gd name="T83" fmla="*/ 31 h 101"/>
                <a:gd name="T84" fmla="*/ 8 w 93"/>
                <a:gd name="T85" fmla="*/ 34 h 101"/>
                <a:gd name="T86" fmla="*/ 12 w 93"/>
                <a:gd name="T87" fmla="*/ 33 h 101"/>
                <a:gd name="T88" fmla="*/ 18 w 93"/>
                <a:gd name="T89" fmla="*/ 28 h 101"/>
                <a:gd name="T90" fmla="*/ 29 w 93"/>
                <a:gd name="T91" fmla="*/ 33 h 101"/>
                <a:gd name="T92" fmla="*/ 32 w 93"/>
                <a:gd name="T93" fmla="*/ 37 h 101"/>
                <a:gd name="T94" fmla="*/ 39 w 93"/>
                <a:gd name="T95" fmla="*/ 47 h 101"/>
                <a:gd name="T96" fmla="*/ 50 w 93"/>
                <a:gd name="T97" fmla="*/ 57 h 101"/>
                <a:gd name="T98" fmla="*/ 58 w 93"/>
                <a:gd name="T99" fmla="*/ 60 h 101"/>
                <a:gd name="T100" fmla="*/ 65 w 93"/>
                <a:gd name="T101" fmla="*/ 65 h 101"/>
                <a:gd name="T102" fmla="*/ 71 w 93"/>
                <a:gd name="T103" fmla="*/ 69 h 101"/>
                <a:gd name="T104" fmla="*/ 73 w 93"/>
                <a:gd name="T105" fmla="*/ 74 h 101"/>
                <a:gd name="T106" fmla="*/ 74 w 93"/>
                <a:gd name="T107" fmla="*/ 83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8 h 101"/>
                <a:gd name="T114" fmla="*/ 79 w 93"/>
                <a:gd name="T115" fmla="*/ 71 h 101"/>
                <a:gd name="T116" fmla="*/ 87 w 93"/>
                <a:gd name="T117" fmla="*/ 68 h 101"/>
                <a:gd name="T118" fmla="*/ 93 w 93"/>
                <a:gd name="T119" fmla="*/ 68 h 101"/>
                <a:gd name="T120" fmla="*/ 77 w 93"/>
                <a:gd name="T121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21" name="Freeform 177"/>
            <p:cNvSpPr>
              <a:spLocks/>
            </p:cNvSpPr>
            <p:nvPr/>
          </p:nvSpPr>
          <p:spPr bwMode="auto">
            <a:xfrm>
              <a:off x="5357726" y="2861376"/>
              <a:ext cx="22225" cy="30163"/>
            </a:xfrm>
            <a:custGeom>
              <a:avLst/>
              <a:gdLst>
                <a:gd name="T0" fmla="*/ 3 w 10"/>
                <a:gd name="T1" fmla="*/ 0 h 13"/>
                <a:gd name="T2" fmla="*/ 0 w 10"/>
                <a:gd name="T3" fmla="*/ 6 h 13"/>
                <a:gd name="T4" fmla="*/ 0 w 10"/>
                <a:gd name="T5" fmla="*/ 9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8 h 13"/>
                <a:gd name="T12" fmla="*/ 3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22" name="Freeform 178"/>
            <p:cNvSpPr>
              <a:spLocks/>
            </p:cNvSpPr>
            <p:nvPr/>
          </p:nvSpPr>
          <p:spPr bwMode="auto">
            <a:xfrm>
              <a:off x="5362489" y="2797876"/>
              <a:ext cx="76200" cy="90488"/>
            </a:xfrm>
            <a:custGeom>
              <a:avLst/>
              <a:gdLst>
                <a:gd name="T0" fmla="*/ 30 w 34"/>
                <a:gd name="T1" fmla="*/ 27 h 40"/>
                <a:gd name="T2" fmla="*/ 30 w 34"/>
                <a:gd name="T3" fmla="*/ 21 h 40"/>
                <a:gd name="T4" fmla="*/ 30 w 34"/>
                <a:gd name="T5" fmla="*/ 17 h 40"/>
                <a:gd name="T6" fmla="*/ 21 w 34"/>
                <a:gd name="T7" fmla="*/ 14 h 40"/>
                <a:gd name="T8" fmla="*/ 20 w 34"/>
                <a:gd name="T9" fmla="*/ 9 h 40"/>
                <a:gd name="T10" fmla="*/ 17 w 34"/>
                <a:gd name="T11" fmla="*/ 6 h 40"/>
                <a:gd name="T12" fmla="*/ 14 w 34"/>
                <a:gd name="T13" fmla="*/ 2 h 40"/>
                <a:gd name="T14" fmla="*/ 14 w 34"/>
                <a:gd name="T15" fmla="*/ 1 h 40"/>
                <a:gd name="T16" fmla="*/ 12 w 34"/>
                <a:gd name="T17" fmla="*/ 1 h 40"/>
                <a:gd name="T18" fmla="*/ 9 w 34"/>
                <a:gd name="T19" fmla="*/ 0 h 40"/>
                <a:gd name="T20" fmla="*/ 0 w 34"/>
                <a:gd name="T21" fmla="*/ 2 h 40"/>
                <a:gd name="T22" fmla="*/ 2 w 34"/>
                <a:gd name="T23" fmla="*/ 7 h 40"/>
                <a:gd name="T24" fmla="*/ 5 w 34"/>
                <a:gd name="T25" fmla="*/ 13 h 40"/>
                <a:gd name="T26" fmla="*/ 4 w 34"/>
                <a:gd name="T27" fmla="*/ 25 h 40"/>
                <a:gd name="T28" fmla="*/ 1 w 34"/>
                <a:gd name="T29" fmla="*/ 28 h 40"/>
                <a:gd name="T30" fmla="*/ 8 w 34"/>
                <a:gd name="T31" fmla="*/ 36 h 40"/>
                <a:gd name="T32" fmla="*/ 8 w 34"/>
                <a:gd name="T33" fmla="*/ 36 h 40"/>
                <a:gd name="T34" fmla="*/ 15 w 34"/>
                <a:gd name="T35" fmla="*/ 40 h 40"/>
                <a:gd name="T36" fmla="*/ 29 w 34"/>
                <a:gd name="T37" fmla="*/ 37 h 40"/>
                <a:gd name="T38" fmla="*/ 29 w 34"/>
                <a:gd name="T39" fmla="*/ 35 h 40"/>
                <a:gd name="T40" fmla="*/ 32 w 34"/>
                <a:gd name="T41" fmla="*/ 32 h 40"/>
                <a:gd name="T42" fmla="*/ 30 w 34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0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323584" y="1700808"/>
            <a:ext cx="8823429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06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3F3F3F"/>
                </a:solidFill>
                <a:cs typeface="Arial" charset="0"/>
              </a:rPr>
              <a:t>АО «КОДЕКС» – </a:t>
            </a:r>
            <a:r>
              <a:rPr lang="ru-RU" sz="1400" b="1" dirty="0" smtClean="0">
                <a:solidFill>
                  <a:srgbClr val="3F3F3F"/>
                </a:solidFill>
                <a:cs typeface="Arial" charset="0"/>
              </a:rPr>
              <a:t>официальный партнер: </a:t>
            </a:r>
            <a:r>
              <a:rPr lang="en-US" sz="1400" b="1" dirty="0" smtClean="0">
                <a:solidFill>
                  <a:srgbClr val="3F3F3F"/>
                </a:solidFill>
                <a:cs typeface="Arial" charset="0"/>
              </a:rPr>
              <a:t>API</a:t>
            </a:r>
            <a:r>
              <a:rPr lang="en-US" sz="1400" b="1" dirty="0">
                <a:solidFill>
                  <a:srgbClr val="3F3F3F"/>
                </a:solidFill>
                <a:cs typeface="Arial" charset="0"/>
              </a:rPr>
              <a:t>, ASTM Int., SAI GLOBAL, SAE Int., IEC, ONÖRM,  ASME, SAC, CNIS </a:t>
            </a:r>
            <a:r>
              <a:rPr lang="ru-RU" sz="1400" b="1" dirty="0" smtClean="0">
                <a:solidFill>
                  <a:srgbClr val="3F3F3F"/>
                </a:solidFill>
                <a:cs typeface="Arial" charset="0"/>
              </a:rPr>
              <a:t> и </a:t>
            </a:r>
            <a:r>
              <a:rPr lang="ru-RU" sz="1400" b="1" dirty="0">
                <a:solidFill>
                  <a:srgbClr val="3F3F3F"/>
                </a:solidFill>
                <a:cs typeface="Arial" charset="0"/>
              </a:rPr>
              <a:t>др.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262240" y="2042309"/>
            <a:ext cx="770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3F3F3F"/>
                </a:solidFill>
                <a:cs typeface="Arial" charset="0"/>
              </a:rPr>
              <a:t>Доступ к любым международным и зарубежным стандартам, необходимым в работе в различных вариантах, </a:t>
            </a:r>
            <a:r>
              <a:rPr lang="ru-RU" sz="1400" dirty="0" smtClean="0">
                <a:solidFill>
                  <a:srgbClr val="3F3F3F"/>
                </a:solidFill>
                <a:cs typeface="Arial" charset="0"/>
              </a:rPr>
              <a:t>включая формат баз «Техэксперт»* и </a:t>
            </a:r>
            <a:r>
              <a:rPr lang="ru-RU" sz="1400" dirty="0">
                <a:solidFill>
                  <a:srgbClr val="3F3F3F"/>
                </a:solidFill>
                <a:cs typeface="Arial" charset="0"/>
              </a:rPr>
              <a:t>он-лайн доступ. Все стандарты являются официальными, поставляются на легальной основе на основании прямых договоров с соблюдением авторских прав.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786447" y="2997062"/>
            <a:ext cx="1487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3F3F3F"/>
                </a:solidFill>
                <a:cs typeface="Arial" charset="0"/>
              </a:rPr>
              <a:t>ПЕРЕЧЕНЬ УСЛУГ</a:t>
            </a:r>
            <a:endParaRPr lang="ru-RU" sz="1400" b="1" dirty="0">
              <a:solidFill>
                <a:srgbClr val="3F3F3F"/>
              </a:solidFill>
              <a:cs typeface="Arial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611566" y="3370884"/>
            <a:ext cx="5414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Предоставление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зарубежных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стандартов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Актуализация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документов (мониторинг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изменений)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Перевод документов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с/на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любой иностранный язык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Формирование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тематической/отраслевой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подборки стандартов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Поиск соответствий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между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российскими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и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зарубежными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стандартами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Разработка СТО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на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основе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перевода зарубежного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стандарта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srgbClr val="3F3F3F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rgbClr val="3F3F3F"/>
              </a:solidFill>
              <a:cs typeface="Arial" charset="0"/>
            </a:endParaRPr>
          </a:p>
        </p:txBody>
      </p:sp>
      <p:pic>
        <p:nvPicPr>
          <p:cNvPr id="225" name="Picture 3" descr="D:\загрузки 2\векторы шаблоны\ИНФОГРАФИКА ноябрь 2016\librar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5" y="2075167"/>
            <a:ext cx="637807" cy="6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загрузки 2\векторы шаблоны\ИНФОГРАФИКА ноябрь 2016\227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5"/>
          <a:stretch/>
        </p:blipFill>
        <p:spPr bwMode="auto">
          <a:xfrm>
            <a:off x="179517" y="5113667"/>
            <a:ext cx="8982079" cy="17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" name="Прямоугольник 230"/>
          <p:cNvSpPr/>
          <p:nvPr/>
        </p:nvSpPr>
        <p:spPr>
          <a:xfrm>
            <a:off x="339316" y="1228681"/>
            <a:ext cx="854107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04606"/>
            <a:r>
              <a:rPr lang="ru-RU" altLang="ru-RU" sz="2000" b="1" dirty="0" smtClean="0">
                <a:solidFill>
                  <a:srgbClr val="3F3F3F"/>
                </a:solidFill>
              </a:rPr>
              <a:t>МЕЖДУНАРОДНЫЕ И ЗАРУБЕЖНЫЕ СТАНДАРТЫ</a:t>
            </a:r>
            <a:endParaRPr lang="ru-RU" sz="2000" dirty="0">
              <a:solidFill>
                <a:srgbClr val="3F3F3F"/>
              </a:solidFill>
            </a:endParaRPr>
          </a:p>
        </p:txBody>
      </p:sp>
      <p:sp>
        <p:nvSpPr>
          <p:cNvPr id="230" name="Text Placeholder 5"/>
          <p:cNvSpPr txBox="1">
            <a:spLocks/>
          </p:cNvSpPr>
          <p:nvPr/>
        </p:nvSpPr>
        <p:spPr>
          <a:xfrm>
            <a:off x="2778573" y="398418"/>
            <a:ext cx="5518368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dirty="0">
                <a:solidFill>
                  <a:srgbClr val="FF8001"/>
                </a:solidFill>
                <a:latin typeface="Calibri" panose="020F0502020204030204"/>
              </a:rPr>
              <a:t>ПРОБЛЕМЫ РАБОТЫ С МЕЖДУНАРОДНЫМИ </a:t>
            </a:r>
            <a: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  <a:t/>
            </a:r>
            <a:b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</a:br>
            <a: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  <a:t>И </a:t>
            </a:r>
            <a:r>
              <a:rPr lang="ru-RU" sz="1800" dirty="0">
                <a:solidFill>
                  <a:srgbClr val="FF8001"/>
                </a:solidFill>
                <a:latin typeface="Calibri" panose="020F0502020204030204"/>
              </a:rPr>
              <a:t>ЗАРУБЕЖНЫМИ СТАНДАРТАМИ</a:t>
            </a:r>
          </a:p>
          <a:p>
            <a:pPr algn="r">
              <a:defRPr/>
            </a:pPr>
            <a:endParaRPr lang="ru-RU" sz="1800" dirty="0">
              <a:solidFill>
                <a:srgbClr val="FF8001"/>
              </a:solidFill>
              <a:latin typeface="Calibri" panose="020F0502020204030204"/>
            </a:endParaRPr>
          </a:p>
        </p:txBody>
      </p:sp>
      <p:pic>
        <p:nvPicPr>
          <p:cNvPr id="232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nson\Desktop\марине в презу шабл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/>
          <a:stretch/>
        </p:blipFill>
        <p:spPr bwMode="auto">
          <a:xfrm>
            <a:off x="-139351" y="1656374"/>
            <a:ext cx="3920122" cy="39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nson\Desktop\марине в презу текст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3142"/>
            <a:ext cx="5521240" cy="48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1174844" y="292928"/>
            <a:ext cx="7141572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1800" dirty="0">
                <a:solidFill>
                  <a:srgbClr val="FF8001"/>
                </a:solidFill>
                <a:latin typeface="Calibri"/>
              </a:rPr>
              <a:t>ПРОБЛЕМАТИКА В ОБЕСПЕЧЕНИИ РОССИЙСКИХ ПРЕДПРИЯТИЙ МЕЖДУНАРОДНЫМИ И ЗАРУБЕЖНЫМИ СТАНДАРТАМИ</a:t>
            </a:r>
          </a:p>
        </p:txBody>
      </p:sp>
      <p:pic>
        <p:nvPicPr>
          <p:cNvPr id="14" name="Picture 3" descr="\\Design-1\элементы для презентаций\Иконки\ЗМ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1" y="2492896"/>
            <a:ext cx="20932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66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422313" y="1169457"/>
            <a:ext cx="87129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Оперативный автоматический анализ НД </a:t>
            </a:r>
            <a:r>
              <a:rPr lang="ru-RU" altLang="ru-RU" sz="1600" dirty="0" smtClean="0">
                <a:solidFill>
                  <a:srgbClr val="3F3F3F"/>
                </a:solidFill>
              </a:rPr>
              <a:t>(анализ ссылочной актуальности)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Параметрический анализ НД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Текстуальный анализ НД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Классификационный анализ НД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Формирование модели управления требованиями</a:t>
            </a:r>
            <a:endParaRPr lang="ru-RU" altLang="ru-RU" sz="1600" b="1" dirty="0">
              <a:solidFill>
                <a:srgbClr val="3F3F3F"/>
              </a:solidFill>
            </a:endParaRPr>
          </a:p>
        </p:txBody>
      </p: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971600" y="107931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dirty="0" smtClean="0">
                <a:solidFill>
                  <a:srgbClr val="F47B20"/>
                </a:solidFill>
              </a:rPr>
              <a:t>СРАВНИТЕЛЬНЫЙ АНАЛИЗ СОДЕРЖАТЕЛЬНОЙ ЧАСТИ </a:t>
            </a:r>
            <a:br>
              <a:rPr lang="ru-RU" altLang="ru-RU" dirty="0" smtClean="0">
                <a:solidFill>
                  <a:srgbClr val="F47B20"/>
                </a:solidFill>
              </a:rPr>
            </a:br>
            <a:r>
              <a:rPr lang="ru-RU" altLang="ru-RU" dirty="0" smtClean="0">
                <a:solidFill>
                  <a:srgbClr val="F47B20"/>
                </a:solidFill>
              </a:rPr>
              <a:t>КОРПОРАТИВНЫХ, РОССИЙСКИХ И ЗАРУБЕЖНЫХ СТАНДАРТОВ</a:t>
            </a:r>
            <a:endParaRPr lang="ru-RU" altLang="ru-RU" dirty="0">
              <a:solidFill>
                <a:srgbClr val="F47B20"/>
              </a:solidFill>
            </a:endParaRPr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499226" y="5118283"/>
            <a:ext cx="82257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altLang="ru-RU" sz="1600" b="1" dirty="0" smtClean="0">
                <a:solidFill>
                  <a:srgbClr val="3F3F3F"/>
                </a:solidFill>
              </a:rPr>
              <a:t>РЕЗУЛЬТАТ АНАЛИЗА</a:t>
            </a:r>
          </a:p>
          <a:p>
            <a:pPr marL="0" lvl="1" eaLnBrk="1" hangingPunct="1"/>
            <a:r>
              <a:rPr lang="ru-RU" altLang="ru-RU" sz="1600" b="1" dirty="0" smtClean="0">
                <a:solidFill>
                  <a:srgbClr val="3F3F3F"/>
                </a:solidFill>
              </a:rPr>
              <a:t>Таблица соответствий по показателям назначений – позволяет специалистам системно проверить требования корпоративного стандарта  на соответствие.</a:t>
            </a:r>
            <a:endParaRPr lang="ru-RU" altLang="ru-RU" sz="1600" b="1" dirty="0">
              <a:solidFill>
                <a:srgbClr val="3F3F3F"/>
              </a:solidFill>
            </a:endParaRPr>
          </a:p>
        </p:txBody>
      </p:sp>
      <p:pic>
        <p:nvPicPr>
          <p:cNvPr id="4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" y="2852936"/>
            <a:ext cx="8144954" cy="203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69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27027" y="5047968"/>
            <a:ext cx="9153485" cy="1810032"/>
          </a:xfrm>
          <a:prstGeom prst="rect">
            <a:avLst/>
          </a:prstGeom>
          <a:solidFill>
            <a:srgbClr val="00446A"/>
          </a:solidFill>
          <a:ln>
            <a:noFill/>
          </a:ln>
          <a:effectLst/>
        </p:spPr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3779912" y="364936"/>
            <a:ext cx="4536504" cy="543784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1800" dirty="0">
                <a:solidFill>
                  <a:srgbClr val="FF8001"/>
                </a:solidFill>
                <a:latin typeface="Calibri"/>
              </a:rPr>
              <a:t>ОБ ИСПОЛЬЗОВАНИИ МЕЖДУНАРОДНЫХ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/>
            </a:r>
            <a:br>
              <a:rPr lang="ru-RU" sz="1800" dirty="0" smtClean="0">
                <a:solidFill>
                  <a:srgbClr val="FF8001"/>
                </a:solidFill>
                <a:latin typeface="Calibri"/>
              </a:rPr>
            </a:b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И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ЗАРУБЕЖНЫХ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СТАНДАРТОВ В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РОССИИ</a:t>
            </a:r>
          </a:p>
        </p:txBody>
      </p:sp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Прямоугольник 222"/>
          <p:cNvSpPr/>
          <p:nvPr/>
        </p:nvSpPr>
        <p:spPr>
          <a:xfrm>
            <a:off x="1385312" y="5509681"/>
            <a:ext cx="419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АО «КОДЕКС» ГОТОВ УЧАСТВОВАТЬ </a:t>
            </a:r>
            <a:br>
              <a:rPr lang="ru-RU" sz="20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КАК ИНФОРМАЦИОННЫЙ </a:t>
            </a:r>
            <a:br>
              <a:rPr lang="ru-RU" sz="20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И ТЕХНОЛОГИЧЕСКИЙ ПАРТНЕР!</a:t>
            </a:r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79" y="2628008"/>
            <a:ext cx="3431756" cy="382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771800" y="1340768"/>
            <a:ext cx="5922328" cy="3022712"/>
            <a:chOff x="3089227" y="689844"/>
            <a:chExt cx="6040505" cy="302271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089227" y="2346028"/>
              <a:ext cx="5132347" cy="1366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804606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3F3F3F"/>
                  </a:solidFill>
                  <a:cs typeface="Arial" charset="0"/>
                </a:rPr>
                <a:t>2.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ЦЕЛЕСООБРАЗНО ОРГАНИЗОВАТЬ КОНСОРЦИУМ РОССИЙСКИХ ПРЕДПРИЯТИЙ ПО ЭТОМУ НАПРАВЛЕНИЮ С УЧАСТИЕМ РОССТАНДАРТА (СТАНДАРТИНФОРМ)</a:t>
              </a:r>
              <a:endParaRPr lang="ru-RU" sz="1600" b="1" dirty="0">
                <a:solidFill>
                  <a:srgbClr val="3F3F3F"/>
                </a:solidFill>
                <a:cs typeface="Arial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107250" y="689844"/>
              <a:ext cx="6022482" cy="1366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lvl="0" indent="-266700" defTabSz="804606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3F3F3F"/>
                  </a:solidFill>
                  <a:cs typeface="Arial" charset="0"/>
                </a:rPr>
                <a:t>1.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НУЖНО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ЛЕГИТИМНОЕ РЕШЕНИЕ О СОЗДАНИИ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/>
              </a:r>
              <a:b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</a:b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ЕДИНОГО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ФОНДА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ПЕРЕВОДОВ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МЕЖДУНАРОДНЫХ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/>
              </a:r>
              <a:b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</a:b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И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ВОСТРЕБОВАННЫХ ЗАРУБЕЖНЫХ СТАНДАРТОВ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/>
              </a:r>
              <a:b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</a:b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В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СООТНЕСЕНИИ С НАЦИОНАЛЬНЫМ ФОНДОМ.</a:t>
              </a:r>
            </a:p>
          </p:txBody>
        </p:sp>
      </p:grpSp>
      <p:pic>
        <p:nvPicPr>
          <p:cNvPr id="15363" name="Picture 3" descr="\\Design-1\элементы для презентаций\Иконки\З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50" y="1340768"/>
            <a:ext cx="1336427" cy="12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\\Design-1\элементы для презентаций\Иконки\Обучение Пользователе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17" y="3067659"/>
            <a:ext cx="1412418" cy="11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4"/>
          <p:cNvSpPr/>
          <p:nvPr/>
        </p:nvSpPr>
        <p:spPr>
          <a:xfrm>
            <a:off x="-11047" y="1735601"/>
            <a:ext cx="9153485" cy="973320"/>
          </a:xfrm>
          <a:prstGeom prst="rect">
            <a:avLst/>
          </a:prstGeom>
          <a:solidFill>
            <a:srgbClr val="00446A"/>
          </a:solidFill>
          <a:ln>
            <a:noFill/>
          </a:ln>
          <a:effectLst/>
        </p:spPr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971600" y="262389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/>
            <a:r>
              <a:rPr lang="ru-RU" altLang="ru-RU" dirty="0">
                <a:solidFill>
                  <a:srgbClr val="F47B20"/>
                </a:solidFill>
              </a:rPr>
              <a:t>INDUSTRY 4.0 </a:t>
            </a:r>
            <a:r>
              <a:rPr lang="ru-RU" altLang="ru-RU" dirty="0" smtClean="0">
                <a:solidFill>
                  <a:srgbClr val="F47B20"/>
                </a:solidFill>
              </a:rPr>
              <a:t/>
            </a:r>
            <a:br>
              <a:rPr lang="ru-RU" altLang="ru-RU" dirty="0" smtClean="0">
                <a:solidFill>
                  <a:srgbClr val="F47B20"/>
                </a:solidFill>
              </a:rPr>
            </a:br>
            <a:r>
              <a:rPr lang="ru-RU" altLang="ru-RU" dirty="0" smtClean="0">
                <a:solidFill>
                  <a:srgbClr val="F47B20"/>
                </a:solidFill>
              </a:rPr>
              <a:t>СТАНДАРТЫ </a:t>
            </a:r>
            <a:r>
              <a:rPr lang="ru-RU" altLang="ru-RU" dirty="0">
                <a:solidFill>
                  <a:srgbClr val="F47B20"/>
                </a:solidFill>
              </a:rPr>
              <a:t>И ОБОРУДОВАНИЕ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293" y="648822"/>
            <a:ext cx="7742832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38138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>
                <a:solidFill>
                  <a:srgbClr val="3F3F3F"/>
                </a:solidFill>
              </a:rPr>
              <a:t>ЕВРОПА: </a:t>
            </a:r>
            <a:r>
              <a:rPr lang="en-US" altLang="ru-RU" sz="1600" dirty="0">
                <a:solidFill>
                  <a:srgbClr val="3F3F3F"/>
                </a:solidFill>
              </a:rPr>
              <a:t>E-CLASS</a:t>
            </a:r>
            <a:r>
              <a:rPr lang="ru-RU" altLang="ru-RU" sz="1600" dirty="0">
                <a:solidFill>
                  <a:srgbClr val="3F3F3F"/>
                </a:solidFill>
              </a:rPr>
              <a:t>.</a:t>
            </a:r>
            <a:r>
              <a:rPr lang="en-US" altLang="ru-RU" sz="1600" dirty="0">
                <a:solidFill>
                  <a:srgbClr val="3F3F3F"/>
                </a:solidFill>
              </a:rPr>
              <a:t> </a:t>
            </a:r>
            <a:endParaRPr lang="ru-RU" altLang="ru-RU" sz="1600" dirty="0">
              <a:solidFill>
                <a:srgbClr val="3F3F3F"/>
              </a:solidFill>
            </a:endParaRPr>
          </a:p>
          <a:p>
            <a:pPr marL="342900" lvl="0" indent="-338138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>
                <a:solidFill>
                  <a:srgbClr val="3F3F3F"/>
                </a:solidFill>
              </a:rPr>
              <a:t>РОССИЯ: </a:t>
            </a:r>
            <a:r>
              <a:rPr lang="ru-RU" altLang="ru-RU" sz="1600" dirty="0">
                <a:solidFill>
                  <a:srgbClr val="3F3F3F"/>
                </a:solidFill>
              </a:rPr>
              <a:t>МНОГО СИСТЕМ. </a:t>
            </a:r>
          </a:p>
          <a:p>
            <a:pPr marL="342900" lvl="0" indent="-338138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 smtClean="0">
                <a:solidFill>
                  <a:srgbClr val="3F3F3F"/>
                </a:solidFill>
              </a:rPr>
              <a:t>ЗАСЛУЖИВАЮТ </a:t>
            </a:r>
            <a:r>
              <a:rPr lang="ru-RU" altLang="ru-RU" sz="1600" b="1" dirty="0">
                <a:solidFill>
                  <a:srgbClr val="3F3F3F"/>
                </a:solidFill>
              </a:rPr>
              <a:t>ВНИМАНИЕ: </a:t>
            </a:r>
            <a:r>
              <a:rPr lang="ru-RU" altLang="ru-RU" sz="1600" dirty="0">
                <a:solidFill>
                  <a:srgbClr val="3F3F3F"/>
                </a:solidFill>
              </a:rPr>
              <a:t>ЕНН ГАЗПРОМБАНКА.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96380" y="2027601"/>
            <a:ext cx="8077834" cy="494912"/>
            <a:chOff x="971600" y="2043483"/>
            <a:chExt cx="8077834" cy="494912"/>
          </a:xfrm>
        </p:grpSpPr>
        <p:sp>
          <p:nvSpPr>
            <p:cNvPr id="17412" name="Text Box 3"/>
            <p:cNvSpPr txBox="1">
              <a:spLocks noChangeArrowheads="1"/>
            </p:cNvSpPr>
            <p:nvPr/>
          </p:nvSpPr>
          <p:spPr bwMode="auto">
            <a:xfrm>
              <a:off x="971600" y="2043483"/>
              <a:ext cx="1981529" cy="494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38138">
                <a:spcBef>
                  <a:spcPts val="600"/>
                </a:spcBef>
                <a:buClrTx/>
                <a:buFontTx/>
                <a:buNone/>
                <a:tabLst>
                  <a:tab pos="34290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6038" algn="l"/>
                  <a:tab pos="7310438" algn="l"/>
                  <a:tab pos="8224838" algn="l"/>
                  <a:tab pos="9139238" algn="l"/>
                  <a:tab pos="10053638" algn="l"/>
                  <a:tab pos="10329863" algn="l"/>
                  <a:tab pos="10779125" algn="l"/>
                  <a:tab pos="10780713" algn="l"/>
                </a:tabLst>
              </a:pPr>
              <a:r>
                <a:rPr lang="ru-RU" altLang="ru-RU" sz="2400" dirty="0" smtClean="0">
                  <a:solidFill>
                    <a:schemeClr val="bg1"/>
                  </a:solidFill>
                </a:rPr>
                <a:t>СТАНДАРТЫ		</a:t>
              </a:r>
            </a:p>
          </p:txBody>
        </p:sp>
        <p:sp>
          <p:nvSpPr>
            <p:cNvPr id="17413" name="AutoShape 4"/>
            <p:cNvSpPr>
              <a:spLocks noChangeArrowheads="1"/>
            </p:cNvSpPr>
            <p:nvPr/>
          </p:nvSpPr>
          <p:spPr bwMode="auto">
            <a:xfrm>
              <a:off x="2785660" y="2132856"/>
              <a:ext cx="945250" cy="346422"/>
            </a:xfrm>
            <a:prstGeom prst="leftRightArrow">
              <a:avLst>
                <a:gd name="adj1" fmla="val 50000"/>
                <a:gd name="adj2" fmla="val 49995"/>
              </a:avLst>
            </a:prstGeom>
            <a:solidFill>
              <a:schemeClr val="bg1"/>
            </a:solidFill>
            <a:ln w="2844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779911" y="2060848"/>
              <a:ext cx="52695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400" dirty="0" smtClean="0">
                  <a:solidFill>
                    <a:schemeClr val="bg1"/>
                  </a:solidFill>
                </a:rPr>
                <a:t>ПРОИЗВОДИМОЕ </a:t>
              </a:r>
              <a:r>
                <a:rPr lang="ru-RU" altLang="ru-RU" sz="2400" dirty="0">
                  <a:solidFill>
                    <a:schemeClr val="bg1"/>
                  </a:solidFill>
                </a:rPr>
                <a:t>ОБОРУДОВАНИЕ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89075" y="2976357"/>
            <a:ext cx="4906127" cy="3837019"/>
            <a:chOff x="4215375" y="2095711"/>
            <a:chExt cx="4906127" cy="3837019"/>
          </a:xfrm>
        </p:grpSpPr>
        <p:sp>
          <p:nvSpPr>
            <p:cNvPr id="17411" name="Text Box 2"/>
            <p:cNvSpPr txBox="1">
              <a:spLocks noChangeArrowheads="1"/>
            </p:cNvSpPr>
            <p:nvPr/>
          </p:nvSpPr>
          <p:spPr bwMode="auto">
            <a:xfrm>
              <a:off x="4215375" y="2572136"/>
              <a:ext cx="4860359" cy="3360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19050">
                <a:spcBef>
                  <a:spcPts val="50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600" dirty="0" smtClean="0">
                  <a:solidFill>
                    <a:srgbClr val="3F3F3F"/>
                  </a:solidFill>
                </a:rPr>
                <a:t>позволяют осуществлять параметрический поиск необходимого оборудования, сравнительный анализ характеристик оборудования, анализ соответствия характеристик оборудования требованиям стандарта.</a:t>
              </a:r>
            </a:p>
            <a:p>
              <a:pPr marL="342900" indent="-338138">
                <a:spcBef>
                  <a:spcPts val="50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endParaRPr lang="ru-RU" altLang="ru-RU" sz="1600" dirty="0" smtClean="0">
                <a:solidFill>
                  <a:srgbClr val="3F3F3F"/>
                </a:solidFill>
              </a:endParaRPr>
            </a:p>
            <a:p>
              <a:pPr marL="342900" indent="19050">
                <a:spcBef>
                  <a:spcPts val="50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600" b="1" dirty="0" smtClean="0">
                  <a:solidFill>
                    <a:srgbClr val="3F3F3F"/>
                  </a:solidFill>
                </a:rPr>
                <a:t>Создав информационные карты </a:t>
              </a:r>
              <a:br>
                <a:rPr lang="ru-RU" altLang="ru-RU" sz="1600" b="1" dirty="0" smtClean="0">
                  <a:solidFill>
                    <a:srgbClr val="3F3F3F"/>
                  </a:solidFill>
                </a:rPr>
              </a:br>
              <a:r>
                <a:rPr lang="ru-RU" altLang="ru-RU" sz="1600" b="1" dirty="0" smtClean="0">
                  <a:solidFill>
                    <a:srgbClr val="3F3F3F"/>
                  </a:solidFill>
                </a:rPr>
                <a:t>показателей к зарубежным стандартам, </a:t>
              </a:r>
              <a:br>
                <a:rPr lang="ru-RU" altLang="ru-RU" sz="1600" b="1" dirty="0" smtClean="0">
                  <a:solidFill>
                    <a:srgbClr val="3F3F3F"/>
                  </a:solidFill>
                </a:rPr>
              </a:br>
              <a:r>
                <a:rPr lang="ru-RU" altLang="ru-RU" sz="1600" dirty="0" smtClean="0">
                  <a:solidFill>
                    <a:srgbClr val="3F3F3F"/>
                  </a:solidFill>
                </a:rPr>
                <a:t>можно реализовать сравнительный анализ характеристик  отечественного </a:t>
              </a:r>
              <a:br>
                <a:rPr lang="ru-RU" altLang="ru-RU" sz="1600" dirty="0" smtClean="0">
                  <a:solidFill>
                    <a:srgbClr val="3F3F3F"/>
                  </a:solidFill>
                </a:rPr>
              </a:br>
              <a:r>
                <a:rPr lang="ru-RU" altLang="ru-RU" sz="1600" dirty="0" smtClean="0">
                  <a:solidFill>
                    <a:srgbClr val="3F3F3F"/>
                  </a:solidFill>
                </a:rPr>
                <a:t>и зарубежного оборудования </a:t>
              </a:r>
              <a:br>
                <a:rPr lang="ru-RU" altLang="ru-RU" sz="1600" dirty="0" smtClean="0">
                  <a:solidFill>
                    <a:srgbClr val="3F3F3F"/>
                  </a:solidFill>
                </a:rPr>
              </a:br>
              <a:r>
                <a:rPr lang="ru-RU" altLang="ru-RU" sz="1600" dirty="0" smtClean="0">
                  <a:solidFill>
                    <a:srgbClr val="3F3F3F"/>
                  </a:solidFill>
                </a:rPr>
                <a:t>в целях импортозамещения.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49502" y="2095711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ru-RU" sz="1600" b="1" dirty="0">
                  <a:solidFill>
                    <a:srgbClr val="3F3F3F"/>
                  </a:solidFill>
                </a:rPr>
                <a:t>Информационные карты показателей стандартов и карты паспорта оборудования </a:t>
              </a:r>
              <a:endParaRPr lang="ru-RU" dirty="0"/>
            </a:p>
          </p:txBody>
        </p:sp>
      </p:grp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5" y="2976357"/>
            <a:ext cx="307340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971600" y="262389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/>
            <a:r>
              <a:rPr lang="ru-RU" altLang="ru-RU" dirty="0" smtClean="0">
                <a:solidFill>
                  <a:srgbClr val="F47B20"/>
                </a:solidFill>
              </a:rPr>
              <a:t>ВОЗМОЖЕН ЛИ ЭЛЕКТРОННЫЙ СРАВНИТЕЛЬНЫЙ АНАЛИЗ </a:t>
            </a:r>
          </a:p>
          <a:p>
            <a:pPr marL="0" lvl="1" algn="r"/>
            <a:r>
              <a:rPr lang="ru-RU" altLang="ru-RU" dirty="0" smtClean="0">
                <a:solidFill>
                  <a:srgbClr val="F47B20"/>
                </a:solidFill>
              </a:rPr>
              <a:t>ПОКАЗАТЕЛЕЙ СТАНДАРТА И ПАСПОРТОВ ОБОРУДОВАНИЯ? </a:t>
            </a:r>
            <a:endParaRPr lang="ru-RU" altLang="ru-RU" dirty="0">
              <a:solidFill>
                <a:srgbClr val="F47B2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832" y="980728"/>
            <a:ext cx="7035495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38138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dirty="0">
                <a:solidFill>
                  <a:srgbClr val="3F3F3F"/>
                </a:solidFill>
              </a:rPr>
              <a:t>Карты показателей (номенклатура показателей) </a:t>
            </a:r>
            <a:endParaRPr lang="ru-RU" altLang="ru-RU" dirty="0" smtClean="0">
              <a:solidFill>
                <a:srgbClr val="3F3F3F"/>
              </a:solidFill>
            </a:endParaRPr>
          </a:p>
          <a:p>
            <a:pPr marL="342900" lvl="0" indent="-338138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dirty="0" smtClean="0">
                <a:solidFill>
                  <a:srgbClr val="3F3F3F"/>
                </a:solidFill>
              </a:rPr>
              <a:t>оборудования (паспорта оборудования) от производителя</a:t>
            </a:r>
            <a:endParaRPr lang="ru-RU" altLang="ru-RU" dirty="0">
              <a:solidFill>
                <a:srgbClr val="3F3F3F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7" y="2060848"/>
            <a:ext cx="8020623" cy="4558147"/>
            <a:chOff x="827585" y="2111213"/>
            <a:chExt cx="8020623" cy="4558147"/>
          </a:xfrm>
        </p:grpSpPr>
        <p:sp>
          <p:nvSpPr>
            <p:cNvPr id="2" name="Прямоугольник с двумя скругленными противолежащими углами 1"/>
            <p:cNvSpPr/>
            <p:nvPr/>
          </p:nvSpPr>
          <p:spPr>
            <a:xfrm>
              <a:off x="1763688" y="3071809"/>
              <a:ext cx="6425049" cy="3597551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86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1720" y="3258243"/>
              <a:ext cx="5659133" cy="32966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8" name="Text Box 3"/>
            <p:cNvSpPr txBox="1">
              <a:spLocks noChangeArrowheads="1"/>
            </p:cNvSpPr>
            <p:nvPr/>
          </p:nvSpPr>
          <p:spPr bwMode="auto">
            <a:xfrm>
              <a:off x="827585" y="2111213"/>
              <a:ext cx="2448271" cy="790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indent="4763" algn="r">
                <a:spcBef>
                  <a:spcPts val="450"/>
                </a:spcBef>
                <a:buClrTx/>
                <a:buFontTx/>
                <a:buNone/>
                <a:tabLst>
                  <a:tab pos="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ПАСПОРТ ОБОРУДОВАНИЯ 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/>
              </a:r>
              <a:b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</a:b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(произвольное </a:t>
              </a:r>
              <a:r>
                <a:rPr lang="ru-RU" altLang="ru-RU" sz="1400" dirty="0" err="1" smtClean="0">
                  <a:solidFill>
                    <a:srgbClr val="3F3F3F"/>
                  </a:solidFill>
                  <a:latin typeface="Calibri" pitchFamily="32" charset="0"/>
                </a:rPr>
                <a:t>текстово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-</a:t>
              </a:r>
              <a:b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</a:b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графическое </a:t>
              </a:r>
              <a:r>
                <a:rPr lang="ru-RU" altLang="ru-RU" sz="1400" dirty="0">
                  <a:solidFill>
                    <a:srgbClr val="3F3F3F"/>
                  </a:solidFill>
                  <a:latin typeface="Calibri" pitchFamily="32" charset="0"/>
                </a:rPr>
                <a:t>описание 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/>
              </a:r>
              <a:b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</a:b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оборудования)</a:t>
              </a:r>
              <a:endParaRPr lang="ru-RU" altLang="ru-RU" sz="1400" dirty="0">
                <a:solidFill>
                  <a:srgbClr val="3F3F3F"/>
                </a:solidFill>
                <a:latin typeface="Calibri" pitchFamily="32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588224" y="2111213"/>
              <a:ext cx="2259984" cy="790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38138">
                <a:spcBef>
                  <a:spcPts val="45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ЕВРОПА: </a:t>
              </a:r>
              <a:r>
                <a:rPr lang="en-US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E-CLASS</a:t>
              </a:r>
            </a:p>
            <a:p>
              <a:pPr indent="4763">
                <a:spcBef>
                  <a:spcPts val="45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РФ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: </a:t>
              </a: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ЕНН ГАЗПРОМБАНКА 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(</a:t>
              </a:r>
              <a:r>
                <a:rPr lang="ru-RU" altLang="ru-RU" sz="1400" dirty="0">
                  <a:solidFill>
                    <a:srgbClr val="3F3F3F"/>
                  </a:solidFill>
                  <a:latin typeface="Calibri" pitchFamily="32" charset="0"/>
                </a:rPr>
                <a:t>например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) </a:t>
              </a:r>
              <a:endParaRPr lang="ru-RU" altLang="ru-RU" sz="1400" dirty="0">
                <a:solidFill>
                  <a:srgbClr val="3F3F3F"/>
                </a:solidFill>
                <a:latin typeface="Calibri" pitchFamily="32" charset="0"/>
              </a:endParaRPr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 bwMode="auto">
            <a:xfrm>
              <a:off x="3635897" y="2111213"/>
              <a:ext cx="2661444" cy="1520203"/>
            </a:xfrm>
            <a:prstGeom prst="wedgeRoundRectCallout">
              <a:avLst>
                <a:gd name="adj1" fmla="val 7585"/>
                <a:gd name="adj2" fmla="val 61951"/>
                <a:gd name="adj3" fmla="val 16667"/>
              </a:avLst>
            </a:prstGeom>
            <a:solidFill>
              <a:srgbClr val="FFFFFF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07904" y="2183221"/>
              <a:ext cx="252028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600" b="1" dirty="0">
                  <a:solidFill>
                    <a:srgbClr val="F47B20"/>
                  </a:solidFill>
                </a:rPr>
                <a:t>НЕОБХОДИМА </a:t>
              </a:r>
              <a:r>
                <a:rPr lang="ru-RU" altLang="ru-RU" sz="1600" b="1" dirty="0" smtClean="0">
                  <a:solidFill>
                    <a:srgbClr val="F47B20"/>
                  </a:solidFill>
                </a:rPr>
                <a:t/>
              </a:r>
              <a:br>
                <a:rPr lang="ru-RU" altLang="ru-RU" sz="1600" b="1" dirty="0" smtClean="0">
                  <a:solidFill>
                    <a:srgbClr val="F47B20"/>
                  </a:solidFill>
                </a:rPr>
              </a:br>
              <a:r>
                <a:rPr lang="ru-RU" altLang="ru-RU" sz="1600" b="1" dirty="0" smtClean="0">
                  <a:solidFill>
                    <a:srgbClr val="F47B20"/>
                  </a:solidFill>
                </a:rPr>
                <a:t>СТАНДАРТИЗИРОВАННАЯ </a:t>
              </a:r>
              <a:br>
                <a:rPr lang="ru-RU" altLang="ru-RU" sz="1600" b="1" dirty="0" smtClean="0">
                  <a:solidFill>
                    <a:srgbClr val="F47B20"/>
                  </a:solidFill>
                </a:rPr>
              </a:br>
              <a:r>
                <a:rPr lang="ru-RU" altLang="ru-RU" sz="1600" b="1" dirty="0" smtClean="0">
                  <a:solidFill>
                    <a:srgbClr val="F47B20"/>
                  </a:solidFill>
                </a:rPr>
                <a:t>КАРТА </a:t>
              </a:r>
              <a:r>
                <a:rPr lang="ru-RU" altLang="ru-RU" sz="1600" b="1" dirty="0">
                  <a:solidFill>
                    <a:srgbClr val="F47B20"/>
                  </a:solidFill>
                </a:rPr>
                <a:t>ПОКАЗАТЕЛЕЙ </a:t>
              </a:r>
              <a:br>
                <a:rPr lang="ru-RU" altLang="ru-RU" sz="1600" b="1" dirty="0">
                  <a:solidFill>
                    <a:srgbClr val="F47B20"/>
                  </a:solidFill>
                </a:rPr>
              </a:br>
              <a:r>
                <a:rPr lang="ru-RU" altLang="ru-RU" sz="1600" b="1" dirty="0">
                  <a:solidFill>
                    <a:srgbClr val="F47B20"/>
                  </a:solidFill>
                </a:rPr>
                <a:t>И ХАРАКТЕРИСТИК </a:t>
              </a:r>
              <a:r>
                <a:rPr lang="ru-RU" altLang="ru-RU" sz="1600" b="1" dirty="0" smtClean="0">
                  <a:solidFill>
                    <a:srgbClr val="F47B20"/>
                  </a:solidFill>
                </a:rPr>
                <a:t/>
              </a:r>
              <a:br>
                <a:rPr lang="ru-RU" altLang="ru-RU" sz="1600" b="1" dirty="0" smtClean="0">
                  <a:solidFill>
                    <a:srgbClr val="F47B20"/>
                  </a:solidFill>
                </a:rPr>
              </a:br>
              <a:r>
                <a:rPr lang="ru-RU" altLang="ru-RU" sz="1600" b="1" dirty="0" smtClean="0">
                  <a:solidFill>
                    <a:srgbClr val="F47B20"/>
                  </a:solidFill>
                </a:rPr>
                <a:t>ОБОРУДОВАНИЯ</a:t>
              </a:r>
              <a:endParaRPr lang="ru-RU" altLang="ru-RU" sz="1600" b="1" dirty="0">
                <a:solidFill>
                  <a:srgbClr val="F47B20"/>
                </a:solidFill>
              </a:endParaRPr>
            </a:p>
          </p:txBody>
        </p:sp>
      </p:grpSp>
      <p:sp>
        <p:nvSpPr>
          <p:cNvPr id="18" name="Стрелка вниз 17"/>
          <p:cNvSpPr/>
          <p:nvPr/>
        </p:nvSpPr>
        <p:spPr>
          <a:xfrm rot="5400000">
            <a:off x="2706654" y="2562987"/>
            <a:ext cx="867933" cy="432048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506185" y="2566823"/>
            <a:ext cx="867933" cy="432048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pic>
        <p:nvPicPr>
          <p:cNvPr id="8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115616" y="2060848"/>
            <a:ext cx="7920880" cy="2555474"/>
            <a:chOff x="683568" y="2060848"/>
            <a:chExt cx="7920880" cy="255547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4563" y="2780928"/>
              <a:ext cx="7919885" cy="1835394"/>
              <a:chOff x="683568" y="2542719"/>
              <a:chExt cx="8478335" cy="1835394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683568" y="2542719"/>
                <a:ext cx="8478335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804606">
                  <a:lnSpc>
                    <a:spcPct val="115000"/>
                  </a:lnSpc>
                  <a:spcAft>
                    <a:spcPts val="1000"/>
                  </a:spcAft>
                  <a:buAutoNum type="arabicPeriod"/>
                </a:pPr>
                <a:r>
                  <a:rPr lang="ru-RU" sz="2400" b="1" dirty="0" smtClean="0">
                    <a:solidFill>
                      <a:srgbClr val="3F3F3F"/>
                    </a:solidFill>
                    <a:cs typeface="Arial" charset="0"/>
                  </a:rPr>
                  <a:t>ИСКАТЬ ВЗАИМОДЕЙСТВИЕ</a:t>
                </a: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719645" y="3861048"/>
                <a:ext cx="8027659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 lvl="0" indent="-266700" defTabSz="804606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rgbClr val="3F3F3F"/>
                    </a:solidFill>
                    <a:cs typeface="Arial" charset="0"/>
                  </a:rPr>
                  <a:t>3. ПРИНИМАТЬ </a:t>
                </a:r>
                <a:r>
                  <a:rPr lang="ru-RU" sz="2400" b="1" dirty="0">
                    <a:solidFill>
                      <a:srgbClr val="3F3F3F"/>
                    </a:solidFill>
                    <a:cs typeface="Arial" charset="0"/>
                  </a:rPr>
                  <a:t>ЕДИНЫЙ ФОРМАТ ОБМЕНА ДАННЫМИ</a:t>
                </a: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683568" y="3206681"/>
                <a:ext cx="8109275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04606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rgbClr val="3F3F3F"/>
                    </a:solidFill>
                    <a:cs typeface="Arial" charset="0"/>
                  </a:rPr>
                  <a:t>2. СДЕЛАТЬ </a:t>
                </a:r>
                <a:r>
                  <a:rPr lang="ru-RU" sz="2400" b="1" dirty="0">
                    <a:solidFill>
                      <a:srgbClr val="3F3F3F"/>
                    </a:solidFill>
                    <a:cs typeface="Arial" charset="0"/>
                  </a:rPr>
                  <a:t>ИНТЕГРАЦИЮ</a:t>
                </a:r>
              </a:p>
            </p:txBody>
          </p:sp>
        </p:grpSp>
        <p:sp>
          <p:nvSpPr>
            <p:cNvPr id="15" name="Прямоугольник 4"/>
            <p:cNvSpPr>
              <a:spLocks noChangeArrowheads="1"/>
            </p:cNvSpPr>
            <p:nvPr/>
          </p:nvSpPr>
          <p:spPr bwMode="auto">
            <a:xfrm>
              <a:off x="683568" y="2060848"/>
              <a:ext cx="30626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u-RU" altLang="ru-RU" sz="3600" b="1" dirty="0" smtClean="0">
                  <a:solidFill>
                    <a:srgbClr val="F47B20"/>
                  </a:solidFill>
                </a:rPr>
                <a:t>ВЫВОДЫ:</a:t>
              </a:r>
              <a:endParaRPr lang="ru-RU" altLang="ru-RU" sz="3600" b="1" dirty="0">
                <a:solidFill>
                  <a:srgbClr val="F47B20"/>
                </a:solidFill>
              </a:endParaRPr>
            </a:p>
          </p:txBody>
        </p:sp>
      </p:grpSp>
      <p:pic>
        <p:nvPicPr>
          <p:cNvPr id="1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27584" y="26239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F47B20"/>
                </a:solidFill>
                <a:cs typeface="Arial" pitchFamily="34" charset="0"/>
              </a:rPr>
              <a:t>ПЕРЕХОД К ЦИФРОВЫМ </a:t>
            </a:r>
            <a:r>
              <a:rPr lang="ru-RU" dirty="0" smtClean="0">
                <a:solidFill>
                  <a:srgbClr val="F47B20"/>
                </a:solidFill>
                <a:cs typeface="Arial" pitchFamily="34" charset="0"/>
              </a:rPr>
              <a:t>СТАНДАРТАМ</a:t>
            </a:r>
          </a:p>
          <a:p>
            <a:pPr algn="r">
              <a:defRPr/>
            </a:pPr>
            <a:r>
              <a:rPr lang="ru-RU" dirty="0" smtClean="0">
                <a:solidFill>
                  <a:srgbClr val="F47B20"/>
                </a:solidFill>
                <a:cs typeface="Arial" pitchFamily="34" charset="0"/>
              </a:rPr>
              <a:t> </a:t>
            </a:r>
            <a:r>
              <a:rPr lang="ru-RU" dirty="0">
                <a:solidFill>
                  <a:srgbClr val="F47B20"/>
                </a:solidFill>
                <a:cs typeface="Arial" pitchFamily="34" charset="0"/>
              </a:rPr>
              <a:t>И СИСТЕМАМ УПРАВЛЕНИЯ ТРЕБОВАНИЯМИ</a:t>
            </a:r>
            <a:endParaRPr lang="ru-RU" dirty="0">
              <a:solidFill>
                <a:srgbClr val="F47B20"/>
              </a:solidFill>
            </a:endParaRPr>
          </a:p>
        </p:txBody>
      </p:sp>
      <p:pic>
        <p:nvPicPr>
          <p:cNvPr id="42" name="Picture 10" descr="https://cdn3.iconfinder.com/data/icons/other-icons/48/paper_document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69" y="3169606"/>
            <a:ext cx="842241" cy="8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846820" y="3913892"/>
            <a:ext cx="127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F3F3F"/>
                </a:solidFill>
              </a:rPr>
              <a:t>БУМАЖНЫЕ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F3F3F"/>
                </a:solidFill>
              </a:rPr>
              <a:t>ДОКУМЕНТЫ</a:t>
            </a:r>
            <a:endParaRPr lang="ru-RU" sz="1400" b="1" dirty="0">
              <a:solidFill>
                <a:srgbClr val="3F3F3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1484784"/>
            <a:ext cx="9201229" cy="4377042"/>
            <a:chOff x="-81488" y="1268760"/>
            <a:chExt cx="9201229" cy="437704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81488" y="1268760"/>
              <a:ext cx="9201229" cy="4377042"/>
              <a:chOff x="-81492" y="1887348"/>
              <a:chExt cx="9201229" cy="4377042"/>
            </a:xfrm>
          </p:grpSpPr>
          <p:sp>
            <p:nvSpPr>
              <p:cNvPr id="12" name="Скругленный прямоугольник 4"/>
              <p:cNvSpPr/>
              <p:nvPr/>
            </p:nvSpPr>
            <p:spPr>
              <a:xfrm>
                <a:off x="-81492" y="1887348"/>
                <a:ext cx="9153485" cy="1542061"/>
              </a:xfrm>
              <a:prstGeom prst="rect">
                <a:avLst/>
              </a:prstGeom>
              <a:solidFill>
                <a:srgbClr val="00446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dirty="0">
                  <a:solidFill>
                    <a:srgbClr val="3F3F3F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4427980" y="2996952"/>
                <a:ext cx="4691757" cy="3267438"/>
                <a:chOff x="4139948" y="3268717"/>
                <a:chExt cx="4691757" cy="3267438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4139948" y="3268717"/>
                  <a:ext cx="4691757" cy="3267438"/>
                  <a:chOff x="767739" y="3268717"/>
                  <a:chExt cx="4691757" cy="3267438"/>
                </a:xfrm>
              </p:grpSpPr>
              <p:pic>
                <p:nvPicPr>
                  <p:cNvPr id="24" name="Picture 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47" r="13211"/>
                  <a:stretch/>
                </p:blipFill>
                <p:spPr bwMode="auto">
                  <a:xfrm>
                    <a:off x="767739" y="3268717"/>
                    <a:ext cx="4691757" cy="3267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" name="Скругленный прямоугольник 4"/>
                  <p:cNvSpPr/>
                  <p:nvPr/>
                </p:nvSpPr>
                <p:spPr>
                  <a:xfrm>
                    <a:off x="1529390" y="3451022"/>
                    <a:ext cx="3690571" cy="2599400"/>
                  </a:xfrm>
                  <a:prstGeom prst="rect">
                    <a:avLst/>
                  </a:prstGeom>
                  <a:solidFill>
                    <a:srgbClr val="00446A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8900" tIns="88900" rIns="88900" bIns="88900" numCol="1" spcCol="1270" anchor="ctr" anchorCtr="0">
                    <a:noAutofit/>
                  </a:bodyPr>
                  <a:lstStyle/>
                  <a:p>
                    <a:pPr algn="ctr" defTabSz="1555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2400" dirty="0">
                      <a:solidFill>
                        <a:srgbClr val="3F3F3F"/>
                      </a:solidFill>
                    </a:endParaRPr>
                  </a:p>
                </p:txBody>
              </p:sp>
            </p:grpSp>
            <p:pic>
              <p:nvPicPr>
                <p:cNvPr id="15" name="Рисунок 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43248" y="4389431"/>
                  <a:ext cx="950519" cy="936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Группа 7"/>
              <p:cNvGrpSpPr/>
              <p:nvPr/>
            </p:nvGrpSpPr>
            <p:grpSpPr>
              <a:xfrm>
                <a:off x="1864915" y="3380472"/>
                <a:ext cx="3238169" cy="2022143"/>
                <a:chOff x="1887182" y="3756511"/>
                <a:chExt cx="3238169" cy="2022146"/>
              </a:xfrm>
            </p:grpSpPr>
            <p:pic>
              <p:nvPicPr>
                <p:cNvPr id="33" name="Picture 3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46" r="3725"/>
                <a:stretch>
                  <a:fillRect/>
                </a:stretch>
              </p:blipFill>
              <p:spPr bwMode="auto">
                <a:xfrm>
                  <a:off x="1887182" y="3756511"/>
                  <a:ext cx="3238169" cy="2022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" name="Группа 3"/>
                <p:cNvGrpSpPr/>
                <p:nvPr/>
              </p:nvGrpSpPr>
              <p:grpSpPr>
                <a:xfrm>
                  <a:off x="1981456" y="4042729"/>
                  <a:ext cx="2642029" cy="1335400"/>
                  <a:chOff x="1880666" y="4208153"/>
                  <a:chExt cx="1895052" cy="834666"/>
                </a:xfrm>
              </p:grpSpPr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1880666" y="4581130"/>
                    <a:ext cx="1895052" cy="46168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defRPr/>
                    </a:pP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НОВЫЕ ЦИФРОВЫЕ </a:t>
                    </a:r>
                    <a:endParaRPr lang="ru-RU" sz="1400" b="1" kern="0" dirty="0" smtClean="0">
                      <a:solidFill>
                        <a:srgbClr val="3F3F3F"/>
                      </a:solidFill>
                    </a:endParaRPr>
                  </a:p>
                  <a:p>
                    <a:pPr algn="r">
                      <a:defRPr/>
                    </a:pPr>
                    <a:r>
                      <a:rPr lang="ru-RU" sz="1400" b="1" kern="0" dirty="0" smtClean="0">
                        <a:solidFill>
                          <a:srgbClr val="3F3F3F"/>
                        </a:solidFill>
                      </a:rPr>
                      <a:t>ДОКУМЕНТЫ</a:t>
                    </a: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: </a:t>
                    </a:r>
                  </a:p>
                  <a:p>
                    <a:pPr algn="r">
                      <a:defRPr/>
                    </a:pP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НТД</a:t>
                    </a:r>
                    <a:r>
                      <a:rPr lang="en-US" sz="1400" b="1" kern="0" dirty="0">
                        <a:solidFill>
                          <a:srgbClr val="3F3F3F"/>
                        </a:solidFill>
                      </a:rPr>
                      <a:t> </a:t>
                    </a: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И НПА</a:t>
                    </a:r>
                  </a:p>
                </p:txBody>
              </p:sp>
              <p:pic>
                <p:nvPicPr>
                  <p:cNvPr id="20" name="Picture 4" descr="D:\загрузки 2\векторы шаблоны\ИНФОГРАФИКА ноябрь 2016\file (1)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bright="-100000" contrast="-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8551" y="4213695"/>
                    <a:ext cx="365518" cy="36193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" name="Picture 5" descr="D:\загрузки 2\векторы шаблоны\ИНФОГРАФИКА ноябрь 2016\file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colorTemperature colorTemp="6875"/>
                            </a14:imgEffect>
                            <a14:imgEffect>
                              <a14:brightnessContrast bright="100000" contrast="-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0073" y="4208153"/>
                    <a:ext cx="376712" cy="3730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" name="Picture 69" descr="D:\загрузки 2\векторы шаблоны\новое\векторы иконок\1\155237-business-management-process-collection\process-1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srgbClr val="BFBFBF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837" y="4219059"/>
                    <a:ext cx="402891" cy="3871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3" name="Прямоугольник 2"/>
              <p:cNvSpPr/>
              <p:nvPr/>
            </p:nvSpPr>
            <p:spPr>
              <a:xfrm>
                <a:off x="638588" y="2060848"/>
                <a:ext cx="80648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</a:rPr>
                  <a:t>ДЛЯ ДВИЖЕНИЯ В СТОРОНУ ЦИФРОВОЙ ЭКОНОМИКИ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                НЕОБХОДИМО </a:t>
                </a:r>
                <a:r>
                  <a:rPr lang="ru-RU" sz="2000" dirty="0">
                    <a:solidFill>
                      <a:schemeClr val="bg1"/>
                    </a:solidFill>
                  </a:rPr>
                  <a:t>СДЕЛАТЬ ПЕРЕХОД ОТ СОЗДАНИЯ НОВЫХ ЦИФРОВЫХ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                    ДОКУМЕНТОВ (НТД И НПА) К СИСТЕМЕ УПРАВЛЕНИЯ ТРЕБОВАНИЯМИ   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Стрелка вниз 30"/>
              <p:cNvSpPr/>
              <p:nvPr/>
            </p:nvSpPr>
            <p:spPr>
              <a:xfrm rot="16200000">
                <a:off x="4533891" y="4595504"/>
                <a:ext cx="1123373" cy="576067"/>
              </a:xfrm>
              <a:prstGeom prst="downArrow">
                <a:avLst>
                  <a:gd name="adj1" fmla="val 50000"/>
                  <a:gd name="adj2" fmla="val 52199"/>
                </a:avLst>
              </a:prstGeom>
              <a:solidFill>
                <a:srgbClr val="F47B2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692891" y="3484753"/>
              <a:ext cx="21873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СИСТЕМА 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УПРАВЛЕНИЯ ТРЕБОВАНИЯМИ</a:t>
              </a:r>
            </a:p>
          </p:txBody>
        </p:sp>
      </p:grpSp>
      <p:pic>
        <p:nvPicPr>
          <p:cNvPr id="35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трелка вниз 36"/>
          <p:cNvSpPr/>
          <p:nvPr/>
        </p:nvSpPr>
        <p:spPr>
          <a:xfrm rot="16200000">
            <a:off x="1811621" y="3631253"/>
            <a:ext cx="1123373" cy="576067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8" name="Picture 10" descr="https://cdn3.iconfinder.com/data/icons/other-icons/48/paper_document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4" y="3169605"/>
            <a:ext cx="842241" cy="8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82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4"/>
          <p:cNvSpPr/>
          <p:nvPr/>
        </p:nvSpPr>
        <p:spPr>
          <a:xfrm>
            <a:off x="-9480" y="0"/>
            <a:ext cx="9153485" cy="6857999"/>
          </a:xfrm>
          <a:prstGeom prst="rect">
            <a:avLst/>
          </a:prstGeom>
          <a:solidFill>
            <a:srgbClr val="00446A"/>
          </a:solidFill>
          <a:ln>
            <a:noFill/>
          </a:ln>
          <a:effectLst/>
        </p:spPr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Freeform 1282"/>
          <p:cNvSpPr>
            <a:spLocks noEditPoints="1"/>
          </p:cNvSpPr>
          <p:nvPr/>
        </p:nvSpPr>
        <p:spPr bwMode="auto">
          <a:xfrm>
            <a:off x="7611546" y="483688"/>
            <a:ext cx="158605" cy="240551"/>
          </a:xfrm>
          <a:custGeom>
            <a:avLst/>
            <a:gdLst>
              <a:gd name="T0" fmla="*/ 74 w 74"/>
              <a:gd name="T1" fmla="*/ 51 h 103"/>
              <a:gd name="T2" fmla="*/ 0 w 74"/>
              <a:gd name="T3" fmla="*/ 51 h 103"/>
              <a:gd name="T4" fmla="*/ 0 w 74"/>
              <a:gd name="T5" fmla="*/ 103 h 103"/>
              <a:gd name="T6" fmla="*/ 74 w 74"/>
              <a:gd name="T7" fmla="*/ 103 h 103"/>
              <a:gd name="T8" fmla="*/ 74 w 74"/>
              <a:gd name="T9" fmla="*/ 51 h 103"/>
              <a:gd name="T10" fmla="*/ 62 w 74"/>
              <a:gd name="T11" fmla="*/ 63 h 103"/>
              <a:gd name="T12" fmla="*/ 62 w 74"/>
              <a:gd name="T13" fmla="*/ 91 h 103"/>
              <a:gd name="T14" fmla="*/ 12 w 74"/>
              <a:gd name="T15" fmla="*/ 91 h 103"/>
              <a:gd name="T16" fmla="*/ 12 w 74"/>
              <a:gd name="T17" fmla="*/ 63 h 103"/>
              <a:gd name="T18" fmla="*/ 62 w 74"/>
              <a:gd name="T19" fmla="*/ 63 h 103"/>
              <a:gd name="T20" fmla="*/ 9 w 74"/>
              <a:gd name="T21" fmla="*/ 43 h 103"/>
              <a:gd name="T22" fmla="*/ 9 w 74"/>
              <a:gd name="T23" fmla="*/ 28 h 103"/>
              <a:gd name="T24" fmla="*/ 37 w 74"/>
              <a:gd name="T25" fmla="*/ 0 h 103"/>
              <a:gd name="T26" fmla="*/ 64 w 74"/>
              <a:gd name="T27" fmla="*/ 28 h 103"/>
              <a:gd name="T28" fmla="*/ 64 w 74"/>
              <a:gd name="T29" fmla="*/ 43 h 103"/>
              <a:gd name="T30" fmla="*/ 52 w 74"/>
              <a:gd name="T31" fmla="*/ 43 h 103"/>
              <a:gd name="T32" fmla="*/ 52 w 74"/>
              <a:gd name="T33" fmla="*/ 28 h 103"/>
              <a:gd name="T34" fmla="*/ 37 w 74"/>
              <a:gd name="T35" fmla="*/ 13 h 103"/>
              <a:gd name="T36" fmla="*/ 22 w 74"/>
              <a:gd name="T37" fmla="*/ 28 h 103"/>
              <a:gd name="T38" fmla="*/ 22 w 74"/>
              <a:gd name="T39" fmla="*/ 43 h 103"/>
              <a:gd name="T40" fmla="*/ 9 w 74"/>
              <a:gd name="T41" fmla="*/ 43 h 103"/>
              <a:gd name="T42" fmla="*/ 51 w 74"/>
              <a:gd name="T43" fmla="*/ 72 h 103"/>
              <a:gd name="T44" fmla="*/ 46 w 74"/>
              <a:gd name="T45" fmla="*/ 77 h 103"/>
              <a:gd name="T46" fmla="*/ 51 w 74"/>
              <a:gd name="T47" fmla="*/ 82 h 103"/>
              <a:gd name="T48" fmla="*/ 56 w 74"/>
              <a:gd name="T49" fmla="*/ 77 h 103"/>
              <a:gd name="T50" fmla="*/ 51 w 74"/>
              <a:gd name="T51" fmla="*/ 72 h 103"/>
              <a:gd name="T52" fmla="*/ 37 w 74"/>
              <a:gd name="T53" fmla="*/ 72 h 103"/>
              <a:gd name="T54" fmla="*/ 32 w 74"/>
              <a:gd name="T55" fmla="*/ 77 h 103"/>
              <a:gd name="T56" fmla="*/ 37 w 74"/>
              <a:gd name="T57" fmla="*/ 82 h 103"/>
              <a:gd name="T58" fmla="*/ 42 w 74"/>
              <a:gd name="T59" fmla="*/ 77 h 103"/>
              <a:gd name="T60" fmla="*/ 37 w 74"/>
              <a:gd name="T61" fmla="*/ 72 h 103"/>
              <a:gd name="T62" fmla="*/ 28 w 74"/>
              <a:gd name="T63" fmla="*/ 77 h 103"/>
              <a:gd name="T64" fmla="*/ 23 w 74"/>
              <a:gd name="T65" fmla="*/ 82 h 103"/>
              <a:gd name="T66" fmla="*/ 18 w 74"/>
              <a:gd name="T67" fmla="*/ 77 h 103"/>
              <a:gd name="T68" fmla="*/ 23 w 74"/>
              <a:gd name="T69" fmla="*/ 72 h 103"/>
              <a:gd name="T70" fmla="*/ 28 w 74"/>
              <a:gd name="T71" fmla="*/ 7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" h="103">
                <a:moveTo>
                  <a:pt x="74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103"/>
                  <a:pt x="0" y="103"/>
                  <a:pt x="0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51"/>
                </a:lnTo>
                <a:close/>
                <a:moveTo>
                  <a:pt x="62" y="63"/>
                </a:moveTo>
                <a:cubicBezTo>
                  <a:pt x="62" y="91"/>
                  <a:pt x="62" y="91"/>
                  <a:pt x="6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63"/>
                  <a:pt x="12" y="63"/>
                  <a:pt x="12" y="63"/>
                </a:cubicBezTo>
                <a:lnTo>
                  <a:pt x="62" y="63"/>
                </a:lnTo>
                <a:close/>
                <a:moveTo>
                  <a:pt x="9" y="43"/>
                </a:moveTo>
                <a:cubicBezTo>
                  <a:pt x="9" y="28"/>
                  <a:pt x="9" y="28"/>
                  <a:pt x="9" y="28"/>
                </a:cubicBezTo>
                <a:cubicBezTo>
                  <a:pt x="9" y="12"/>
                  <a:pt x="21" y="0"/>
                  <a:pt x="37" y="0"/>
                </a:cubicBezTo>
                <a:cubicBezTo>
                  <a:pt x="52" y="0"/>
                  <a:pt x="64" y="12"/>
                  <a:pt x="64" y="28"/>
                </a:cubicBezTo>
                <a:cubicBezTo>
                  <a:pt x="64" y="43"/>
                  <a:pt x="64" y="43"/>
                  <a:pt x="64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19"/>
                  <a:pt x="45" y="13"/>
                  <a:pt x="37" y="13"/>
                </a:cubicBezTo>
                <a:cubicBezTo>
                  <a:pt x="28" y="13"/>
                  <a:pt x="22" y="19"/>
                  <a:pt x="22" y="28"/>
                </a:cubicBezTo>
                <a:cubicBezTo>
                  <a:pt x="22" y="43"/>
                  <a:pt x="22" y="43"/>
                  <a:pt x="22" y="43"/>
                </a:cubicBezTo>
                <a:lnTo>
                  <a:pt x="9" y="43"/>
                </a:lnTo>
                <a:close/>
                <a:moveTo>
                  <a:pt x="51" y="72"/>
                </a:moveTo>
                <a:cubicBezTo>
                  <a:pt x="48" y="72"/>
                  <a:pt x="46" y="74"/>
                  <a:pt x="46" y="77"/>
                </a:cubicBezTo>
                <a:cubicBezTo>
                  <a:pt x="46" y="80"/>
                  <a:pt x="48" y="82"/>
                  <a:pt x="51" y="82"/>
                </a:cubicBezTo>
                <a:cubicBezTo>
                  <a:pt x="54" y="82"/>
                  <a:pt x="56" y="80"/>
                  <a:pt x="56" y="77"/>
                </a:cubicBezTo>
                <a:cubicBezTo>
                  <a:pt x="56" y="74"/>
                  <a:pt x="54" y="72"/>
                  <a:pt x="51" y="72"/>
                </a:cubicBezTo>
                <a:close/>
                <a:moveTo>
                  <a:pt x="37" y="72"/>
                </a:moveTo>
                <a:cubicBezTo>
                  <a:pt x="34" y="72"/>
                  <a:pt x="32" y="74"/>
                  <a:pt x="32" y="77"/>
                </a:cubicBezTo>
                <a:cubicBezTo>
                  <a:pt x="32" y="80"/>
                  <a:pt x="34" y="82"/>
                  <a:pt x="37" y="82"/>
                </a:cubicBezTo>
                <a:cubicBezTo>
                  <a:pt x="40" y="82"/>
                  <a:pt x="42" y="80"/>
                  <a:pt x="42" y="77"/>
                </a:cubicBezTo>
                <a:cubicBezTo>
                  <a:pt x="42" y="74"/>
                  <a:pt x="40" y="72"/>
                  <a:pt x="37" y="72"/>
                </a:cubicBezTo>
                <a:close/>
                <a:moveTo>
                  <a:pt x="28" y="77"/>
                </a:moveTo>
                <a:cubicBezTo>
                  <a:pt x="28" y="80"/>
                  <a:pt x="26" y="82"/>
                  <a:pt x="23" y="82"/>
                </a:cubicBezTo>
                <a:cubicBezTo>
                  <a:pt x="20" y="82"/>
                  <a:pt x="18" y="80"/>
                  <a:pt x="18" y="77"/>
                </a:cubicBezTo>
                <a:cubicBezTo>
                  <a:pt x="18" y="74"/>
                  <a:pt x="20" y="72"/>
                  <a:pt x="23" y="72"/>
                </a:cubicBezTo>
                <a:cubicBezTo>
                  <a:pt x="26" y="72"/>
                  <a:pt x="28" y="74"/>
                  <a:pt x="28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6" name="Freeform 1283"/>
          <p:cNvSpPr>
            <a:spLocks noEditPoints="1"/>
          </p:cNvSpPr>
          <p:nvPr/>
        </p:nvSpPr>
        <p:spPr bwMode="auto">
          <a:xfrm>
            <a:off x="7592513" y="1054153"/>
            <a:ext cx="196671" cy="233675"/>
          </a:xfrm>
          <a:custGeom>
            <a:avLst/>
            <a:gdLst>
              <a:gd name="T0" fmla="*/ 17 w 93"/>
              <a:gd name="T1" fmla="*/ 51 h 103"/>
              <a:gd name="T2" fmla="*/ 47 w 93"/>
              <a:gd name="T3" fmla="*/ 51 h 103"/>
              <a:gd name="T4" fmla="*/ 47 w 93"/>
              <a:gd name="T5" fmla="*/ 13 h 103"/>
              <a:gd name="T6" fmla="*/ 83 w 93"/>
              <a:gd name="T7" fmla="*/ 26 h 103"/>
              <a:gd name="T8" fmla="*/ 76 w 93"/>
              <a:gd name="T9" fmla="*/ 51 h 103"/>
              <a:gd name="T10" fmla="*/ 47 w 93"/>
              <a:gd name="T11" fmla="*/ 51 h 103"/>
              <a:gd name="T12" fmla="*/ 47 w 93"/>
              <a:gd name="T13" fmla="*/ 90 h 103"/>
              <a:gd name="T14" fmla="*/ 17 w 93"/>
              <a:gd name="T15" fmla="*/ 51 h 103"/>
              <a:gd name="T16" fmla="*/ 47 w 93"/>
              <a:gd name="T17" fmla="*/ 0 h 103"/>
              <a:gd name="T18" fmla="*/ 0 w 93"/>
              <a:gd name="T19" fmla="*/ 16 h 103"/>
              <a:gd name="T20" fmla="*/ 47 w 93"/>
              <a:gd name="T21" fmla="*/ 103 h 103"/>
              <a:gd name="T22" fmla="*/ 93 w 93"/>
              <a:gd name="T23" fmla="*/ 16 h 103"/>
              <a:gd name="T24" fmla="*/ 47 w 93"/>
              <a:gd name="T2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3">
                <a:moveTo>
                  <a:pt x="17" y="51"/>
                </a:moveTo>
                <a:cubicBezTo>
                  <a:pt x="47" y="51"/>
                  <a:pt x="47" y="51"/>
                  <a:pt x="47" y="51"/>
                </a:cubicBezTo>
                <a:cubicBezTo>
                  <a:pt x="47" y="13"/>
                  <a:pt x="47" y="13"/>
                  <a:pt x="47" y="13"/>
                </a:cubicBezTo>
                <a:cubicBezTo>
                  <a:pt x="58" y="21"/>
                  <a:pt x="72" y="25"/>
                  <a:pt x="83" y="26"/>
                </a:cubicBezTo>
                <a:cubicBezTo>
                  <a:pt x="82" y="35"/>
                  <a:pt x="79" y="43"/>
                  <a:pt x="7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90"/>
                  <a:pt x="47" y="90"/>
                  <a:pt x="47" y="90"/>
                </a:cubicBezTo>
                <a:cubicBezTo>
                  <a:pt x="34" y="81"/>
                  <a:pt x="24" y="67"/>
                  <a:pt x="17" y="51"/>
                </a:cubicBezTo>
                <a:close/>
                <a:moveTo>
                  <a:pt x="47" y="0"/>
                </a:moveTo>
                <a:cubicBezTo>
                  <a:pt x="34" y="12"/>
                  <a:pt x="15" y="16"/>
                  <a:pt x="0" y="16"/>
                </a:cubicBezTo>
                <a:cubicBezTo>
                  <a:pt x="0" y="53"/>
                  <a:pt x="21" y="86"/>
                  <a:pt x="47" y="103"/>
                </a:cubicBezTo>
                <a:cubicBezTo>
                  <a:pt x="72" y="86"/>
                  <a:pt x="93" y="53"/>
                  <a:pt x="93" y="16"/>
                </a:cubicBezTo>
                <a:cubicBezTo>
                  <a:pt x="78" y="16"/>
                  <a:pt x="60" y="12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7" name="Freeform 1284"/>
          <p:cNvSpPr>
            <a:spLocks noEditPoints="1"/>
          </p:cNvSpPr>
          <p:nvPr/>
        </p:nvSpPr>
        <p:spPr bwMode="auto">
          <a:xfrm>
            <a:off x="7598857" y="1617437"/>
            <a:ext cx="190324" cy="240551"/>
          </a:xfrm>
          <a:custGeom>
            <a:avLst/>
            <a:gdLst>
              <a:gd name="T0" fmla="*/ 90 w 90"/>
              <a:gd name="T1" fmla="*/ 66 h 103"/>
              <a:gd name="T2" fmla="*/ 90 w 90"/>
              <a:gd name="T3" fmla="*/ 0 h 103"/>
              <a:gd name="T4" fmla="*/ 0 w 90"/>
              <a:gd name="T5" fmla="*/ 0 h 103"/>
              <a:gd name="T6" fmla="*/ 0 w 90"/>
              <a:gd name="T7" fmla="*/ 103 h 103"/>
              <a:gd name="T8" fmla="*/ 52 w 90"/>
              <a:gd name="T9" fmla="*/ 103 h 103"/>
              <a:gd name="T10" fmla="*/ 90 w 90"/>
              <a:gd name="T11" fmla="*/ 66 h 103"/>
              <a:gd name="T12" fmla="*/ 10 w 90"/>
              <a:gd name="T13" fmla="*/ 93 h 103"/>
              <a:gd name="T14" fmla="*/ 10 w 90"/>
              <a:gd name="T15" fmla="*/ 10 h 103"/>
              <a:gd name="T16" fmla="*/ 80 w 90"/>
              <a:gd name="T17" fmla="*/ 10 h 103"/>
              <a:gd name="T18" fmla="*/ 80 w 90"/>
              <a:gd name="T19" fmla="*/ 65 h 103"/>
              <a:gd name="T20" fmla="*/ 60 w 90"/>
              <a:gd name="T21" fmla="*/ 74 h 103"/>
              <a:gd name="T22" fmla="*/ 51 w 90"/>
              <a:gd name="T23" fmla="*/ 93 h 103"/>
              <a:gd name="T24" fmla="*/ 10 w 90"/>
              <a:gd name="T25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03">
                <a:moveTo>
                  <a:pt x="90" y="66"/>
                </a:moveTo>
                <a:cubicBezTo>
                  <a:pt x="90" y="0"/>
                  <a:pt x="90" y="0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69" y="103"/>
                  <a:pt x="90" y="81"/>
                  <a:pt x="90" y="66"/>
                </a:cubicBezTo>
                <a:close/>
                <a:moveTo>
                  <a:pt x="10" y="93"/>
                </a:moveTo>
                <a:cubicBezTo>
                  <a:pt x="10" y="10"/>
                  <a:pt x="10" y="10"/>
                  <a:pt x="1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57"/>
                  <a:pt x="80" y="65"/>
                </a:cubicBezTo>
                <a:cubicBezTo>
                  <a:pt x="80" y="81"/>
                  <a:pt x="60" y="74"/>
                  <a:pt x="60" y="74"/>
                </a:cubicBezTo>
                <a:cubicBezTo>
                  <a:pt x="60" y="74"/>
                  <a:pt x="66" y="93"/>
                  <a:pt x="51" y="93"/>
                </a:cubicBezTo>
                <a:cubicBezTo>
                  <a:pt x="43" y="93"/>
                  <a:pt x="39" y="93"/>
                  <a:pt x="10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8" name="Freeform 1285"/>
          <p:cNvSpPr>
            <a:spLocks noEditPoints="1"/>
          </p:cNvSpPr>
          <p:nvPr/>
        </p:nvSpPr>
        <p:spPr bwMode="auto">
          <a:xfrm>
            <a:off x="7579896" y="2188170"/>
            <a:ext cx="222047" cy="240551"/>
          </a:xfrm>
          <a:custGeom>
            <a:avLst/>
            <a:gdLst>
              <a:gd name="T0" fmla="*/ 75 w 103"/>
              <a:gd name="T1" fmla="*/ 87 h 103"/>
              <a:gd name="T2" fmla="*/ 87 w 103"/>
              <a:gd name="T3" fmla="*/ 87 h 103"/>
              <a:gd name="T4" fmla="*/ 91 w 103"/>
              <a:gd name="T5" fmla="*/ 95 h 103"/>
              <a:gd name="T6" fmla="*/ 78 w 103"/>
              <a:gd name="T7" fmla="*/ 95 h 103"/>
              <a:gd name="T8" fmla="*/ 75 w 103"/>
              <a:gd name="T9" fmla="*/ 87 h 103"/>
              <a:gd name="T10" fmla="*/ 28 w 103"/>
              <a:gd name="T11" fmla="*/ 95 h 103"/>
              <a:gd name="T12" fmla="*/ 12 w 103"/>
              <a:gd name="T13" fmla="*/ 95 h 103"/>
              <a:gd name="T14" fmla="*/ 21 w 103"/>
              <a:gd name="T15" fmla="*/ 79 h 103"/>
              <a:gd name="T16" fmla="*/ 24 w 103"/>
              <a:gd name="T17" fmla="*/ 87 h 103"/>
              <a:gd name="T18" fmla="*/ 32 w 103"/>
              <a:gd name="T19" fmla="*/ 87 h 103"/>
              <a:gd name="T20" fmla="*/ 28 w 103"/>
              <a:gd name="T21" fmla="*/ 95 h 103"/>
              <a:gd name="T22" fmla="*/ 86 w 103"/>
              <a:gd name="T23" fmla="*/ 69 h 103"/>
              <a:gd name="T24" fmla="*/ 72 w 103"/>
              <a:gd name="T25" fmla="*/ 69 h 103"/>
              <a:gd name="T26" fmla="*/ 67 w 103"/>
              <a:gd name="T27" fmla="*/ 77 h 103"/>
              <a:gd name="T28" fmla="*/ 82 w 103"/>
              <a:gd name="T29" fmla="*/ 77 h 103"/>
              <a:gd name="T30" fmla="*/ 85 w 103"/>
              <a:gd name="T31" fmla="*/ 83 h 103"/>
              <a:gd name="T32" fmla="*/ 63 w 103"/>
              <a:gd name="T33" fmla="*/ 83 h 103"/>
              <a:gd name="T34" fmla="*/ 61 w 103"/>
              <a:gd name="T35" fmla="*/ 87 h 103"/>
              <a:gd name="T36" fmla="*/ 70 w 103"/>
              <a:gd name="T37" fmla="*/ 87 h 103"/>
              <a:gd name="T38" fmla="*/ 74 w 103"/>
              <a:gd name="T39" fmla="*/ 95 h 103"/>
              <a:gd name="T40" fmla="*/ 32 w 103"/>
              <a:gd name="T41" fmla="*/ 95 h 103"/>
              <a:gd name="T42" fmla="*/ 36 w 103"/>
              <a:gd name="T43" fmla="*/ 87 h 103"/>
              <a:gd name="T44" fmla="*/ 42 w 103"/>
              <a:gd name="T45" fmla="*/ 87 h 103"/>
              <a:gd name="T46" fmla="*/ 40 w 103"/>
              <a:gd name="T47" fmla="*/ 83 h 103"/>
              <a:gd name="T48" fmla="*/ 27 w 103"/>
              <a:gd name="T49" fmla="*/ 83 h 103"/>
              <a:gd name="T50" fmla="*/ 24 w 103"/>
              <a:gd name="T51" fmla="*/ 77 h 103"/>
              <a:gd name="T52" fmla="*/ 36 w 103"/>
              <a:gd name="T53" fmla="*/ 77 h 103"/>
              <a:gd name="T54" fmla="*/ 32 w 103"/>
              <a:gd name="T55" fmla="*/ 69 h 103"/>
              <a:gd name="T56" fmla="*/ 17 w 103"/>
              <a:gd name="T57" fmla="*/ 69 h 103"/>
              <a:gd name="T58" fmla="*/ 0 w 103"/>
              <a:gd name="T59" fmla="*/ 103 h 103"/>
              <a:gd name="T60" fmla="*/ 103 w 103"/>
              <a:gd name="T61" fmla="*/ 103 h 103"/>
              <a:gd name="T62" fmla="*/ 86 w 103"/>
              <a:gd name="T63" fmla="*/ 69 h 103"/>
              <a:gd name="T64" fmla="*/ 42 w 103"/>
              <a:gd name="T65" fmla="*/ 27 h 103"/>
              <a:gd name="T66" fmla="*/ 52 w 103"/>
              <a:gd name="T67" fmla="*/ 17 h 103"/>
              <a:gd name="T68" fmla="*/ 62 w 103"/>
              <a:gd name="T69" fmla="*/ 27 h 103"/>
              <a:gd name="T70" fmla="*/ 52 w 103"/>
              <a:gd name="T71" fmla="*/ 37 h 103"/>
              <a:gd name="T72" fmla="*/ 42 w 103"/>
              <a:gd name="T73" fmla="*/ 27 h 103"/>
              <a:gd name="T74" fmla="*/ 80 w 103"/>
              <a:gd name="T75" fmla="*/ 28 h 103"/>
              <a:gd name="T76" fmla="*/ 52 w 103"/>
              <a:gd name="T77" fmla="*/ 0 h 103"/>
              <a:gd name="T78" fmla="*/ 24 w 103"/>
              <a:gd name="T79" fmla="*/ 28 h 103"/>
              <a:gd name="T80" fmla="*/ 52 w 103"/>
              <a:gd name="T81" fmla="*/ 88 h 103"/>
              <a:gd name="T82" fmla="*/ 80 w 103"/>
              <a:gd name="T83" fmla="*/ 2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" h="103">
                <a:moveTo>
                  <a:pt x="75" y="87"/>
                </a:moveTo>
                <a:cubicBezTo>
                  <a:pt x="87" y="87"/>
                  <a:pt x="87" y="87"/>
                  <a:pt x="87" y="87"/>
                </a:cubicBezTo>
                <a:cubicBezTo>
                  <a:pt x="91" y="95"/>
                  <a:pt x="91" y="95"/>
                  <a:pt x="91" y="95"/>
                </a:cubicBezTo>
                <a:cubicBezTo>
                  <a:pt x="78" y="95"/>
                  <a:pt x="78" y="95"/>
                  <a:pt x="78" y="95"/>
                </a:cubicBezTo>
                <a:lnTo>
                  <a:pt x="75" y="87"/>
                </a:lnTo>
                <a:close/>
                <a:moveTo>
                  <a:pt x="28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21" y="79"/>
                  <a:pt x="21" y="79"/>
                  <a:pt x="21" y="79"/>
                </a:cubicBezTo>
                <a:cubicBezTo>
                  <a:pt x="24" y="87"/>
                  <a:pt x="24" y="87"/>
                  <a:pt x="24" y="87"/>
                </a:cubicBezTo>
                <a:cubicBezTo>
                  <a:pt x="32" y="87"/>
                  <a:pt x="32" y="87"/>
                  <a:pt x="32" y="87"/>
                </a:cubicBezTo>
                <a:lnTo>
                  <a:pt x="28" y="95"/>
                </a:lnTo>
                <a:close/>
                <a:moveTo>
                  <a:pt x="86" y="69"/>
                </a:moveTo>
                <a:cubicBezTo>
                  <a:pt x="72" y="69"/>
                  <a:pt x="72" y="69"/>
                  <a:pt x="72" y="69"/>
                </a:cubicBezTo>
                <a:cubicBezTo>
                  <a:pt x="70" y="72"/>
                  <a:pt x="69" y="74"/>
                  <a:pt x="67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5" y="83"/>
                  <a:pt x="85" y="83"/>
                  <a:pt x="85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5"/>
                  <a:pt x="62" y="86"/>
                  <a:pt x="61" y="87"/>
                </a:cubicBezTo>
                <a:cubicBezTo>
                  <a:pt x="70" y="87"/>
                  <a:pt x="70" y="87"/>
                  <a:pt x="70" y="87"/>
                </a:cubicBezTo>
                <a:cubicBezTo>
                  <a:pt x="74" y="95"/>
                  <a:pt x="74" y="95"/>
                  <a:pt x="74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6" y="87"/>
                  <a:pt x="36" y="87"/>
                  <a:pt x="36" y="87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6"/>
                  <a:pt x="41" y="85"/>
                  <a:pt x="40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4" y="77"/>
                  <a:pt x="24" y="77"/>
                  <a:pt x="24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5" y="74"/>
                  <a:pt x="33" y="72"/>
                  <a:pt x="32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0" y="103"/>
                  <a:pt x="0" y="103"/>
                  <a:pt x="0" y="103"/>
                </a:cubicBezTo>
                <a:cubicBezTo>
                  <a:pt x="103" y="103"/>
                  <a:pt x="103" y="103"/>
                  <a:pt x="103" y="103"/>
                </a:cubicBezTo>
                <a:lnTo>
                  <a:pt x="86" y="69"/>
                </a:lnTo>
                <a:close/>
                <a:moveTo>
                  <a:pt x="42" y="27"/>
                </a:moveTo>
                <a:cubicBezTo>
                  <a:pt x="42" y="22"/>
                  <a:pt x="46" y="17"/>
                  <a:pt x="52" y="17"/>
                </a:cubicBezTo>
                <a:cubicBezTo>
                  <a:pt x="57" y="17"/>
                  <a:pt x="62" y="22"/>
                  <a:pt x="62" y="27"/>
                </a:cubicBezTo>
                <a:cubicBezTo>
                  <a:pt x="62" y="33"/>
                  <a:pt x="57" y="37"/>
                  <a:pt x="52" y="37"/>
                </a:cubicBezTo>
                <a:cubicBezTo>
                  <a:pt x="46" y="37"/>
                  <a:pt x="42" y="33"/>
                  <a:pt x="42" y="27"/>
                </a:cubicBezTo>
                <a:close/>
                <a:moveTo>
                  <a:pt x="80" y="28"/>
                </a:moveTo>
                <a:cubicBezTo>
                  <a:pt x="80" y="12"/>
                  <a:pt x="67" y="0"/>
                  <a:pt x="52" y="0"/>
                </a:cubicBezTo>
                <a:cubicBezTo>
                  <a:pt x="36" y="0"/>
                  <a:pt x="24" y="12"/>
                  <a:pt x="24" y="28"/>
                </a:cubicBezTo>
                <a:cubicBezTo>
                  <a:pt x="24" y="43"/>
                  <a:pt x="36" y="61"/>
                  <a:pt x="52" y="88"/>
                </a:cubicBezTo>
                <a:cubicBezTo>
                  <a:pt x="67" y="61"/>
                  <a:pt x="80" y="43"/>
                  <a:pt x="8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9" name="Freeform 1286"/>
          <p:cNvSpPr>
            <a:spLocks noEditPoints="1"/>
          </p:cNvSpPr>
          <p:nvPr/>
        </p:nvSpPr>
        <p:spPr bwMode="auto">
          <a:xfrm>
            <a:off x="7579896" y="2751740"/>
            <a:ext cx="222047" cy="240551"/>
          </a:xfrm>
          <a:custGeom>
            <a:avLst/>
            <a:gdLst>
              <a:gd name="T0" fmla="*/ 56 w 103"/>
              <a:gd name="T1" fmla="*/ 95 h 103"/>
              <a:gd name="T2" fmla="*/ 60 w 103"/>
              <a:gd name="T3" fmla="*/ 103 h 103"/>
              <a:gd name="T4" fmla="*/ 60 w 103"/>
              <a:gd name="T5" fmla="*/ 95 h 103"/>
              <a:gd name="T6" fmla="*/ 43 w 103"/>
              <a:gd name="T7" fmla="*/ 103 h 103"/>
              <a:gd name="T8" fmla="*/ 35 w 103"/>
              <a:gd name="T9" fmla="*/ 103 h 103"/>
              <a:gd name="T10" fmla="*/ 73 w 103"/>
              <a:gd name="T11" fmla="*/ 9 h 103"/>
              <a:gd name="T12" fmla="*/ 95 w 103"/>
              <a:gd name="T13" fmla="*/ 31 h 103"/>
              <a:gd name="T14" fmla="*/ 90 w 103"/>
              <a:gd name="T15" fmla="*/ 0 h 103"/>
              <a:gd name="T16" fmla="*/ 103 w 103"/>
              <a:gd name="T17" fmla="*/ 35 h 103"/>
              <a:gd name="T18" fmla="*/ 95 w 103"/>
              <a:gd name="T19" fmla="*/ 69 h 103"/>
              <a:gd name="T20" fmla="*/ 95 w 103"/>
              <a:gd name="T21" fmla="*/ 61 h 103"/>
              <a:gd name="T22" fmla="*/ 90 w 103"/>
              <a:gd name="T23" fmla="*/ 95 h 103"/>
              <a:gd name="T24" fmla="*/ 90 w 103"/>
              <a:gd name="T25" fmla="*/ 103 h 103"/>
              <a:gd name="T26" fmla="*/ 95 w 103"/>
              <a:gd name="T27" fmla="*/ 73 h 103"/>
              <a:gd name="T28" fmla="*/ 9 w 103"/>
              <a:gd name="T29" fmla="*/ 73 h 103"/>
              <a:gd name="T30" fmla="*/ 13 w 103"/>
              <a:gd name="T31" fmla="*/ 103 h 103"/>
              <a:gd name="T32" fmla="*/ 13 w 103"/>
              <a:gd name="T33" fmla="*/ 95 h 103"/>
              <a:gd name="T34" fmla="*/ 103 w 103"/>
              <a:gd name="T35" fmla="*/ 56 h 103"/>
              <a:gd name="T36" fmla="*/ 95 w 103"/>
              <a:gd name="T37" fmla="*/ 56 h 103"/>
              <a:gd name="T38" fmla="*/ 44 w 103"/>
              <a:gd name="T39" fmla="*/ 54 h 103"/>
              <a:gd name="T40" fmla="*/ 38 w 103"/>
              <a:gd name="T41" fmla="*/ 48 h 103"/>
              <a:gd name="T42" fmla="*/ 38 w 103"/>
              <a:gd name="T43" fmla="*/ 45 h 103"/>
              <a:gd name="T44" fmla="*/ 50 w 103"/>
              <a:gd name="T45" fmla="*/ 60 h 103"/>
              <a:gd name="T46" fmla="*/ 58 w 103"/>
              <a:gd name="T47" fmla="*/ 50 h 103"/>
              <a:gd name="T48" fmla="*/ 46 w 103"/>
              <a:gd name="T49" fmla="*/ 60 h 103"/>
              <a:gd name="T50" fmla="*/ 73 w 103"/>
              <a:gd name="T51" fmla="*/ 55 h 103"/>
              <a:gd name="T52" fmla="*/ 69 w 103"/>
              <a:gd name="T53" fmla="*/ 55 h 103"/>
              <a:gd name="T54" fmla="*/ 64 w 103"/>
              <a:gd name="T55" fmla="*/ 45 h 103"/>
              <a:gd name="T56" fmla="*/ 17 w 103"/>
              <a:gd name="T57" fmla="*/ 18 h 103"/>
              <a:gd name="T58" fmla="*/ 17 w 103"/>
              <a:gd name="T59" fmla="*/ 86 h 103"/>
              <a:gd name="T60" fmla="*/ 52 w 103"/>
              <a:gd name="T61" fmla="*/ 49 h 103"/>
              <a:gd name="T62" fmla="*/ 52 w 103"/>
              <a:gd name="T63" fmla="*/ 52 h 103"/>
              <a:gd name="T64" fmla="*/ 60 w 103"/>
              <a:gd name="T65" fmla="*/ 0 h 103"/>
              <a:gd name="T66" fmla="*/ 69 w 103"/>
              <a:gd name="T67" fmla="*/ 0 h 103"/>
              <a:gd name="T68" fmla="*/ 47 w 103"/>
              <a:gd name="T69" fmla="*/ 9 h 103"/>
              <a:gd name="T70" fmla="*/ 9 w 103"/>
              <a:gd name="T71" fmla="*/ 13 h 103"/>
              <a:gd name="T72" fmla="*/ 30 w 103"/>
              <a:gd name="T73" fmla="*/ 0 h 103"/>
              <a:gd name="T74" fmla="*/ 0 w 103"/>
              <a:gd name="T75" fmla="*/ 31 h 103"/>
              <a:gd name="T76" fmla="*/ 9 w 103"/>
              <a:gd name="T77" fmla="*/ 35 h 103"/>
              <a:gd name="T78" fmla="*/ 9 w 103"/>
              <a:gd name="T79" fmla="*/ 43 h 103"/>
              <a:gd name="T80" fmla="*/ 0 w 103"/>
              <a:gd name="T81" fmla="*/ 48 h 103"/>
              <a:gd name="T82" fmla="*/ 9 w 103"/>
              <a:gd name="T83" fmla="*/ 48 h 103"/>
              <a:gd name="T84" fmla="*/ 0 w 103"/>
              <a:gd name="T85" fmla="*/ 69 h 103"/>
              <a:gd name="T86" fmla="*/ 43 w 103"/>
              <a:gd name="T87" fmla="*/ 9 h 103"/>
              <a:gd name="T88" fmla="*/ 43 w 103"/>
              <a:gd name="T8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3" h="103">
                <a:moveTo>
                  <a:pt x="47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95"/>
                  <a:pt x="56" y="95"/>
                  <a:pt x="56" y="95"/>
                </a:cubicBezTo>
                <a:cubicBezTo>
                  <a:pt x="47" y="95"/>
                  <a:pt x="47" y="95"/>
                  <a:pt x="47" y="95"/>
                </a:cubicBezTo>
                <a:lnTo>
                  <a:pt x="47" y="103"/>
                </a:lnTo>
                <a:close/>
                <a:moveTo>
                  <a:pt x="60" y="103"/>
                </a:moveTo>
                <a:cubicBezTo>
                  <a:pt x="69" y="103"/>
                  <a:pt x="69" y="103"/>
                  <a:pt x="69" y="103"/>
                </a:cubicBezTo>
                <a:cubicBezTo>
                  <a:pt x="69" y="95"/>
                  <a:pt x="69" y="95"/>
                  <a:pt x="69" y="95"/>
                </a:cubicBezTo>
                <a:cubicBezTo>
                  <a:pt x="60" y="95"/>
                  <a:pt x="60" y="95"/>
                  <a:pt x="60" y="95"/>
                </a:cubicBezTo>
                <a:lnTo>
                  <a:pt x="60" y="103"/>
                </a:lnTo>
                <a:close/>
                <a:moveTo>
                  <a:pt x="35" y="103"/>
                </a:moveTo>
                <a:cubicBezTo>
                  <a:pt x="43" y="103"/>
                  <a:pt x="43" y="103"/>
                  <a:pt x="43" y="103"/>
                </a:cubicBezTo>
                <a:cubicBezTo>
                  <a:pt x="43" y="95"/>
                  <a:pt x="43" y="95"/>
                  <a:pt x="43" y="95"/>
                </a:cubicBezTo>
                <a:cubicBezTo>
                  <a:pt x="35" y="95"/>
                  <a:pt x="35" y="95"/>
                  <a:pt x="35" y="95"/>
                </a:cubicBezTo>
                <a:lnTo>
                  <a:pt x="35" y="103"/>
                </a:lnTo>
                <a:close/>
                <a:moveTo>
                  <a:pt x="90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"/>
                  <a:pt x="73" y="9"/>
                  <a:pt x="73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3" y="9"/>
                  <a:pt x="95" y="11"/>
                  <a:pt x="95" y="13"/>
                </a:cubicBezTo>
                <a:cubicBezTo>
                  <a:pt x="95" y="31"/>
                  <a:pt x="95" y="31"/>
                  <a:pt x="95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6"/>
                  <a:pt x="97" y="0"/>
                  <a:pt x="90" y="0"/>
                </a:cubicBezTo>
                <a:close/>
                <a:moveTo>
                  <a:pt x="95" y="43"/>
                </a:moveTo>
                <a:cubicBezTo>
                  <a:pt x="103" y="43"/>
                  <a:pt x="103" y="43"/>
                  <a:pt x="103" y="43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95" y="35"/>
                  <a:pt x="95" y="35"/>
                  <a:pt x="95" y="35"/>
                </a:cubicBezTo>
                <a:lnTo>
                  <a:pt x="95" y="43"/>
                </a:lnTo>
                <a:close/>
                <a:moveTo>
                  <a:pt x="95" y="69"/>
                </a:moveTo>
                <a:cubicBezTo>
                  <a:pt x="103" y="69"/>
                  <a:pt x="103" y="69"/>
                  <a:pt x="103" y="69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95" y="61"/>
                  <a:pt x="95" y="61"/>
                  <a:pt x="95" y="61"/>
                </a:cubicBezTo>
                <a:lnTo>
                  <a:pt x="95" y="69"/>
                </a:lnTo>
                <a:close/>
                <a:moveTo>
                  <a:pt x="95" y="91"/>
                </a:moveTo>
                <a:cubicBezTo>
                  <a:pt x="95" y="93"/>
                  <a:pt x="93" y="95"/>
                  <a:pt x="90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7" y="103"/>
                  <a:pt x="103" y="98"/>
                  <a:pt x="103" y="91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5" y="73"/>
                  <a:pt x="95" y="73"/>
                  <a:pt x="95" y="73"/>
                </a:cubicBezTo>
                <a:lnTo>
                  <a:pt x="95" y="91"/>
                </a:lnTo>
                <a:close/>
                <a:moveTo>
                  <a:pt x="9" y="91"/>
                </a:moveTo>
                <a:cubicBezTo>
                  <a:pt x="9" y="73"/>
                  <a:pt x="9" y="73"/>
                  <a:pt x="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8"/>
                  <a:pt x="6" y="103"/>
                  <a:pt x="13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95"/>
                  <a:pt x="30" y="95"/>
                  <a:pt x="30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11" y="95"/>
                  <a:pt x="9" y="93"/>
                  <a:pt x="9" y="91"/>
                </a:cubicBezTo>
                <a:close/>
                <a:moveTo>
                  <a:pt x="95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5" y="48"/>
                  <a:pt x="95" y="48"/>
                  <a:pt x="95" y="48"/>
                </a:cubicBezTo>
                <a:lnTo>
                  <a:pt x="95" y="56"/>
                </a:lnTo>
                <a:close/>
                <a:moveTo>
                  <a:pt x="30" y="53"/>
                </a:moveTo>
                <a:cubicBezTo>
                  <a:pt x="30" y="57"/>
                  <a:pt x="33" y="61"/>
                  <a:pt x="38" y="61"/>
                </a:cubicBezTo>
                <a:cubicBezTo>
                  <a:pt x="41" y="61"/>
                  <a:pt x="44" y="59"/>
                  <a:pt x="44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0" y="59"/>
                  <a:pt x="34" y="58"/>
                  <a:pt x="34" y="53"/>
                </a:cubicBezTo>
                <a:cubicBezTo>
                  <a:pt x="34" y="50"/>
                  <a:pt x="35" y="48"/>
                  <a:pt x="38" y="48"/>
                </a:cubicBezTo>
                <a:cubicBezTo>
                  <a:pt x="39" y="48"/>
                  <a:pt x="40" y="49"/>
                  <a:pt x="40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47"/>
                  <a:pt x="41" y="45"/>
                  <a:pt x="38" y="45"/>
                </a:cubicBezTo>
                <a:cubicBezTo>
                  <a:pt x="33" y="45"/>
                  <a:pt x="30" y="48"/>
                  <a:pt x="30" y="53"/>
                </a:cubicBezTo>
                <a:close/>
                <a:moveTo>
                  <a:pt x="46" y="60"/>
                </a:moveTo>
                <a:cubicBezTo>
                  <a:pt x="50" y="60"/>
                  <a:pt x="50" y="60"/>
                  <a:pt x="50" y="60"/>
                </a:cubicBezTo>
                <a:cubicBezTo>
                  <a:pt x="50" y="55"/>
                  <a:pt x="50" y="55"/>
                  <a:pt x="50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7" y="55"/>
                  <a:pt x="58" y="53"/>
                  <a:pt x="58" y="50"/>
                </a:cubicBezTo>
                <a:cubicBezTo>
                  <a:pt x="58" y="47"/>
                  <a:pt x="56" y="45"/>
                  <a:pt x="53" y="45"/>
                </a:cubicBezTo>
                <a:cubicBezTo>
                  <a:pt x="46" y="45"/>
                  <a:pt x="46" y="45"/>
                  <a:pt x="46" y="45"/>
                </a:cubicBezTo>
                <a:lnTo>
                  <a:pt x="46" y="60"/>
                </a:lnTo>
                <a:close/>
                <a:moveTo>
                  <a:pt x="61" y="55"/>
                </a:moveTo>
                <a:cubicBezTo>
                  <a:pt x="61" y="59"/>
                  <a:pt x="63" y="61"/>
                  <a:pt x="67" y="61"/>
                </a:cubicBezTo>
                <a:cubicBezTo>
                  <a:pt x="71" y="61"/>
                  <a:pt x="73" y="59"/>
                  <a:pt x="73" y="55"/>
                </a:cubicBezTo>
                <a:cubicBezTo>
                  <a:pt x="73" y="45"/>
                  <a:pt x="73" y="45"/>
                  <a:pt x="73" y="45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7"/>
                  <a:pt x="69" y="57"/>
                  <a:pt x="67" y="57"/>
                </a:cubicBezTo>
                <a:cubicBezTo>
                  <a:pt x="65" y="57"/>
                  <a:pt x="64" y="56"/>
                  <a:pt x="64" y="55"/>
                </a:cubicBezTo>
                <a:cubicBezTo>
                  <a:pt x="64" y="45"/>
                  <a:pt x="64" y="45"/>
                  <a:pt x="64" y="45"/>
                </a:cubicBezTo>
                <a:cubicBezTo>
                  <a:pt x="61" y="45"/>
                  <a:pt x="61" y="45"/>
                  <a:pt x="61" y="45"/>
                </a:cubicBezTo>
                <a:lnTo>
                  <a:pt x="61" y="55"/>
                </a:lnTo>
                <a:close/>
                <a:moveTo>
                  <a:pt x="17" y="18"/>
                </a:moveTo>
                <a:cubicBezTo>
                  <a:pt x="86" y="18"/>
                  <a:pt x="86" y="18"/>
                  <a:pt x="86" y="18"/>
                </a:cubicBezTo>
                <a:cubicBezTo>
                  <a:pt x="86" y="86"/>
                  <a:pt x="86" y="86"/>
                  <a:pt x="86" y="86"/>
                </a:cubicBezTo>
                <a:cubicBezTo>
                  <a:pt x="17" y="86"/>
                  <a:pt x="17" y="86"/>
                  <a:pt x="17" y="86"/>
                </a:cubicBezTo>
                <a:lnTo>
                  <a:pt x="17" y="18"/>
                </a:lnTo>
                <a:close/>
                <a:moveTo>
                  <a:pt x="55" y="50"/>
                </a:moveTo>
                <a:cubicBezTo>
                  <a:pt x="55" y="49"/>
                  <a:pt x="54" y="49"/>
                  <a:pt x="52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52"/>
                  <a:pt x="50" y="52"/>
                  <a:pt x="5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4" y="52"/>
                  <a:pt x="55" y="52"/>
                  <a:pt x="55" y="50"/>
                </a:cubicBezTo>
                <a:close/>
                <a:moveTo>
                  <a:pt x="6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69" y="9"/>
                  <a:pt x="69" y="9"/>
                  <a:pt x="69" y="9"/>
                </a:cubicBezTo>
                <a:lnTo>
                  <a:pt x="69" y="0"/>
                </a:lnTo>
                <a:close/>
                <a:moveTo>
                  <a:pt x="56" y="0"/>
                </a:moveTo>
                <a:cubicBezTo>
                  <a:pt x="47" y="0"/>
                  <a:pt x="47" y="0"/>
                  <a:pt x="47" y="0"/>
                </a:cubicBezTo>
                <a:cubicBezTo>
                  <a:pt x="47" y="9"/>
                  <a:pt x="47" y="9"/>
                  <a:pt x="47" y="9"/>
                </a:cubicBezTo>
                <a:cubicBezTo>
                  <a:pt x="56" y="9"/>
                  <a:pt x="56" y="9"/>
                  <a:pt x="56" y="9"/>
                </a:cubicBezTo>
                <a:lnTo>
                  <a:pt x="56" y="0"/>
                </a:lnTo>
                <a:close/>
                <a:moveTo>
                  <a:pt x="9" y="13"/>
                </a:moveTo>
                <a:cubicBezTo>
                  <a:pt x="9" y="11"/>
                  <a:pt x="11" y="9"/>
                  <a:pt x="13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31"/>
                  <a:pt x="0" y="31"/>
                  <a:pt x="0" y="31"/>
                </a:cubicBezTo>
                <a:cubicBezTo>
                  <a:pt x="9" y="31"/>
                  <a:pt x="9" y="31"/>
                  <a:pt x="9" y="31"/>
                </a:cubicBezTo>
                <a:lnTo>
                  <a:pt x="9" y="13"/>
                </a:lnTo>
                <a:close/>
                <a:moveTo>
                  <a:pt x="9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0" y="43"/>
                  <a:pt x="0" y="43"/>
                </a:cubicBezTo>
                <a:cubicBezTo>
                  <a:pt x="9" y="43"/>
                  <a:pt x="9" y="43"/>
                  <a:pt x="9" y="43"/>
                </a:cubicBezTo>
                <a:lnTo>
                  <a:pt x="9" y="35"/>
                </a:lnTo>
                <a:close/>
                <a:moveTo>
                  <a:pt x="9" y="48"/>
                </a:move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9" y="56"/>
                  <a:pt x="9" y="56"/>
                  <a:pt x="9" y="56"/>
                </a:cubicBezTo>
                <a:lnTo>
                  <a:pt x="9" y="48"/>
                </a:lnTo>
                <a:close/>
                <a:moveTo>
                  <a:pt x="9" y="61"/>
                </a:move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lnTo>
                  <a:pt x="9" y="61"/>
                </a:lnTo>
                <a:close/>
                <a:moveTo>
                  <a:pt x="43" y="9"/>
                </a:moveTo>
                <a:cubicBezTo>
                  <a:pt x="35" y="9"/>
                  <a:pt x="35" y="9"/>
                  <a:pt x="35" y="9"/>
                </a:cubicBezTo>
                <a:cubicBezTo>
                  <a:pt x="35" y="0"/>
                  <a:pt x="35" y="0"/>
                  <a:pt x="35" y="0"/>
                </a:cubicBezTo>
                <a:cubicBezTo>
                  <a:pt x="43" y="0"/>
                  <a:pt x="43" y="0"/>
                  <a:pt x="43" y="0"/>
                </a:cubicBezTo>
                <a:lnTo>
                  <a:pt x="4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0" name="Freeform 1287"/>
          <p:cNvSpPr>
            <a:spLocks noEditPoints="1"/>
          </p:cNvSpPr>
          <p:nvPr/>
        </p:nvSpPr>
        <p:spPr bwMode="auto">
          <a:xfrm>
            <a:off x="7598857" y="3321894"/>
            <a:ext cx="183982" cy="240551"/>
          </a:xfrm>
          <a:custGeom>
            <a:avLst/>
            <a:gdLst>
              <a:gd name="T0" fmla="*/ 50 w 89"/>
              <a:gd name="T1" fmla="*/ 10 h 107"/>
              <a:gd name="T2" fmla="*/ 59 w 89"/>
              <a:gd name="T3" fmla="*/ 13 h 107"/>
              <a:gd name="T4" fmla="*/ 56 w 89"/>
              <a:gd name="T5" fmla="*/ 22 h 107"/>
              <a:gd name="T6" fmla="*/ 33 w 89"/>
              <a:gd name="T7" fmla="*/ 36 h 107"/>
              <a:gd name="T8" fmla="*/ 26 w 89"/>
              <a:gd name="T9" fmla="*/ 22 h 107"/>
              <a:gd name="T10" fmla="*/ 50 w 89"/>
              <a:gd name="T11" fmla="*/ 10 h 107"/>
              <a:gd name="T12" fmla="*/ 26 w 89"/>
              <a:gd name="T13" fmla="*/ 59 h 107"/>
              <a:gd name="T14" fmla="*/ 12 w 89"/>
              <a:gd name="T15" fmla="*/ 41 h 107"/>
              <a:gd name="T16" fmla="*/ 18 w 89"/>
              <a:gd name="T17" fmla="*/ 28 h 107"/>
              <a:gd name="T18" fmla="*/ 21 w 89"/>
              <a:gd name="T19" fmla="*/ 42 h 107"/>
              <a:gd name="T20" fmla="*/ 26 w 89"/>
              <a:gd name="T21" fmla="*/ 48 h 107"/>
              <a:gd name="T22" fmla="*/ 54 w 89"/>
              <a:gd name="T23" fmla="*/ 32 h 107"/>
              <a:gd name="T24" fmla="*/ 60 w 89"/>
              <a:gd name="T25" fmla="*/ 39 h 107"/>
              <a:gd name="T26" fmla="*/ 64 w 89"/>
              <a:gd name="T27" fmla="*/ 32 h 107"/>
              <a:gd name="T28" fmla="*/ 61 w 89"/>
              <a:gd name="T29" fmla="*/ 28 h 107"/>
              <a:gd name="T30" fmla="*/ 65 w 89"/>
              <a:gd name="T31" fmla="*/ 9 h 107"/>
              <a:gd name="T32" fmla="*/ 47 w 89"/>
              <a:gd name="T33" fmla="*/ 3 h 107"/>
              <a:gd name="T34" fmla="*/ 47 w 89"/>
              <a:gd name="T35" fmla="*/ 3 h 107"/>
              <a:gd name="T36" fmla="*/ 11 w 89"/>
              <a:gd name="T37" fmla="*/ 22 h 107"/>
              <a:gd name="T38" fmla="*/ 6 w 89"/>
              <a:gd name="T39" fmla="*/ 45 h 107"/>
              <a:gd name="T40" fmla="*/ 18 w 89"/>
              <a:gd name="T41" fmla="*/ 60 h 107"/>
              <a:gd name="T42" fmla="*/ 26 w 89"/>
              <a:gd name="T43" fmla="*/ 59 h 107"/>
              <a:gd name="T44" fmla="*/ 76 w 89"/>
              <a:gd name="T45" fmla="*/ 71 h 107"/>
              <a:gd name="T46" fmla="*/ 47 w 89"/>
              <a:gd name="T47" fmla="*/ 89 h 107"/>
              <a:gd name="T48" fmla="*/ 43 w 89"/>
              <a:gd name="T49" fmla="*/ 80 h 107"/>
              <a:gd name="T50" fmla="*/ 36 w 89"/>
              <a:gd name="T51" fmla="*/ 71 h 107"/>
              <a:gd name="T52" fmla="*/ 42 w 89"/>
              <a:gd name="T53" fmla="*/ 71 h 107"/>
              <a:gd name="T54" fmla="*/ 45 w 89"/>
              <a:gd name="T55" fmla="*/ 64 h 107"/>
              <a:gd name="T56" fmla="*/ 55 w 89"/>
              <a:gd name="T57" fmla="*/ 64 h 107"/>
              <a:gd name="T58" fmla="*/ 58 w 89"/>
              <a:gd name="T59" fmla="*/ 56 h 107"/>
              <a:gd name="T60" fmla="*/ 67 w 89"/>
              <a:gd name="T61" fmla="*/ 56 h 107"/>
              <a:gd name="T62" fmla="*/ 69 w 89"/>
              <a:gd name="T63" fmla="*/ 51 h 107"/>
              <a:gd name="T64" fmla="*/ 77 w 89"/>
              <a:gd name="T65" fmla="*/ 61 h 107"/>
              <a:gd name="T66" fmla="*/ 76 w 89"/>
              <a:gd name="T67" fmla="*/ 71 h 107"/>
              <a:gd name="T68" fmla="*/ 84 w 89"/>
              <a:gd name="T69" fmla="*/ 57 h 107"/>
              <a:gd name="T70" fmla="*/ 76 w 89"/>
              <a:gd name="T71" fmla="*/ 46 h 107"/>
              <a:gd name="T72" fmla="*/ 68 w 89"/>
              <a:gd name="T73" fmla="*/ 37 h 107"/>
              <a:gd name="T74" fmla="*/ 62 w 89"/>
              <a:gd name="T75" fmla="*/ 48 h 107"/>
              <a:gd name="T76" fmla="*/ 54 w 89"/>
              <a:gd name="T77" fmla="*/ 48 h 107"/>
              <a:gd name="T78" fmla="*/ 50 w 89"/>
              <a:gd name="T79" fmla="*/ 56 h 107"/>
              <a:gd name="T80" fmla="*/ 41 w 89"/>
              <a:gd name="T81" fmla="*/ 56 h 107"/>
              <a:gd name="T82" fmla="*/ 37 w 89"/>
              <a:gd name="T83" fmla="*/ 64 h 107"/>
              <a:gd name="T84" fmla="*/ 22 w 89"/>
              <a:gd name="T85" fmla="*/ 65 h 107"/>
              <a:gd name="T86" fmla="*/ 30 w 89"/>
              <a:gd name="T87" fmla="*/ 76 h 107"/>
              <a:gd name="T88" fmla="*/ 38 w 89"/>
              <a:gd name="T89" fmla="*/ 85 h 107"/>
              <a:gd name="T90" fmla="*/ 32 w 89"/>
              <a:gd name="T91" fmla="*/ 98 h 107"/>
              <a:gd name="T92" fmla="*/ 28 w 89"/>
              <a:gd name="T93" fmla="*/ 83 h 107"/>
              <a:gd name="T94" fmla="*/ 24 w 89"/>
              <a:gd name="T95" fmla="*/ 77 h 107"/>
              <a:gd name="T96" fmla="*/ 21 w 89"/>
              <a:gd name="T97" fmla="*/ 101 h 107"/>
              <a:gd name="T98" fmla="*/ 40 w 89"/>
              <a:gd name="T99" fmla="*/ 103 h 107"/>
              <a:gd name="T100" fmla="*/ 40 w 89"/>
              <a:gd name="T101" fmla="*/ 103 h 107"/>
              <a:gd name="T102" fmla="*/ 80 w 89"/>
              <a:gd name="T103" fmla="*/ 78 h 107"/>
              <a:gd name="T104" fmla="*/ 80 w 89"/>
              <a:gd name="T105" fmla="*/ 77 h 107"/>
              <a:gd name="T106" fmla="*/ 84 w 89"/>
              <a:gd name="T107" fmla="*/ 5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" h="107">
                <a:moveTo>
                  <a:pt x="50" y="10"/>
                </a:moveTo>
                <a:cubicBezTo>
                  <a:pt x="53" y="9"/>
                  <a:pt x="57" y="10"/>
                  <a:pt x="59" y="13"/>
                </a:cubicBezTo>
                <a:cubicBezTo>
                  <a:pt x="60" y="16"/>
                  <a:pt x="60" y="20"/>
                  <a:pt x="56" y="22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0"/>
                  <a:pt x="30" y="25"/>
                  <a:pt x="26" y="22"/>
                </a:cubicBezTo>
                <a:lnTo>
                  <a:pt x="50" y="10"/>
                </a:lnTo>
                <a:close/>
                <a:moveTo>
                  <a:pt x="26" y="59"/>
                </a:moveTo>
                <a:cubicBezTo>
                  <a:pt x="26" y="59"/>
                  <a:pt x="15" y="44"/>
                  <a:pt x="12" y="41"/>
                </a:cubicBezTo>
                <a:cubicBezTo>
                  <a:pt x="7" y="34"/>
                  <a:pt x="12" y="28"/>
                  <a:pt x="18" y="28"/>
                </a:cubicBezTo>
                <a:cubicBezTo>
                  <a:pt x="26" y="28"/>
                  <a:pt x="28" y="38"/>
                  <a:pt x="21" y="42"/>
                </a:cubicBezTo>
                <a:cubicBezTo>
                  <a:pt x="26" y="48"/>
                  <a:pt x="26" y="48"/>
                  <a:pt x="26" y="48"/>
                </a:cubicBezTo>
                <a:cubicBezTo>
                  <a:pt x="54" y="32"/>
                  <a:pt x="54" y="32"/>
                  <a:pt x="54" y="32"/>
                </a:cubicBezTo>
                <a:cubicBezTo>
                  <a:pt x="60" y="39"/>
                  <a:pt x="60" y="39"/>
                  <a:pt x="60" y="39"/>
                </a:cubicBezTo>
                <a:cubicBezTo>
                  <a:pt x="64" y="32"/>
                  <a:pt x="64" y="32"/>
                  <a:pt x="64" y="32"/>
                </a:cubicBezTo>
                <a:cubicBezTo>
                  <a:pt x="61" y="28"/>
                  <a:pt x="61" y="28"/>
                  <a:pt x="61" y="28"/>
                </a:cubicBezTo>
                <a:cubicBezTo>
                  <a:pt x="66" y="25"/>
                  <a:pt x="69" y="17"/>
                  <a:pt x="65" y="9"/>
                </a:cubicBezTo>
                <a:cubicBezTo>
                  <a:pt x="61" y="3"/>
                  <a:pt x="53" y="0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11" y="22"/>
                  <a:pt x="11" y="22"/>
                  <a:pt x="11" y="22"/>
                </a:cubicBezTo>
                <a:cubicBezTo>
                  <a:pt x="2" y="26"/>
                  <a:pt x="0" y="37"/>
                  <a:pt x="6" y="45"/>
                </a:cubicBezTo>
                <a:cubicBezTo>
                  <a:pt x="9" y="49"/>
                  <a:pt x="11" y="51"/>
                  <a:pt x="18" y="60"/>
                </a:cubicBezTo>
                <a:lnTo>
                  <a:pt x="26" y="59"/>
                </a:lnTo>
                <a:close/>
                <a:moveTo>
                  <a:pt x="76" y="71"/>
                </a:moveTo>
                <a:cubicBezTo>
                  <a:pt x="72" y="74"/>
                  <a:pt x="47" y="89"/>
                  <a:pt x="47" y="89"/>
                </a:cubicBezTo>
                <a:cubicBezTo>
                  <a:pt x="47" y="86"/>
                  <a:pt x="46" y="83"/>
                  <a:pt x="43" y="80"/>
                </a:cubicBezTo>
                <a:cubicBezTo>
                  <a:pt x="43" y="80"/>
                  <a:pt x="37" y="73"/>
                  <a:pt x="36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5" y="64"/>
                  <a:pt x="45" y="64"/>
                  <a:pt x="4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8" y="56"/>
                  <a:pt x="58" y="56"/>
                  <a:pt x="58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9" y="51"/>
                  <a:pt x="69" y="51"/>
                  <a:pt x="69" y="51"/>
                </a:cubicBezTo>
                <a:cubicBezTo>
                  <a:pt x="71" y="53"/>
                  <a:pt x="77" y="61"/>
                  <a:pt x="77" y="61"/>
                </a:cubicBezTo>
                <a:cubicBezTo>
                  <a:pt x="80" y="64"/>
                  <a:pt x="80" y="69"/>
                  <a:pt x="76" y="71"/>
                </a:cubicBezTo>
                <a:close/>
                <a:moveTo>
                  <a:pt x="84" y="57"/>
                </a:moveTo>
                <a:cubicBezTo>
                  <a:pt x="83" y="56"/>
                  <a:pt x="76" y="46"/>
                  <a:pt x="76" y="46"/>
                </a:cubicBezTo>
                <a:cubicBezTo>
                  <a:pt x="76" y="46"/>
                  <a:pt x="70" y="40"/>
                  <a:pt x="68" y="37"/>
                </a:cubicBezTo>
                <a:cubicBezTo>
                  <a:pt x="62" y="48"/>
                  <a:pt x="62" y="48"/>
                  <a:pt x="62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0" y="56"/>
                  <a:pt x="50" y="56"/>
                  <a:pt x="5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7" y="64"/>
                  <a:pt x="37" y="64"/>
                  <a:pt x="37" y="64"/>
                </a:cubicBezTo>
                <a:cubicBezTo>
                  <a:pt x="22" y="65"/>
                  <a:pt x="22" y="65"/>
                  <a:pt x="22" y="65"/>
                </a:cubicBezTo>
                <a:cubicBezTo>
                  <a:pt x="25" y="69"/>
                  <a:pt x="30" y="76"/>
                  <a:pt x="30" y="76"/>
                </a:cubicBezTo>
                <a:cubicBezTo>
                  <a:pt x="38" y="85"/>
                  <a:pt x="38" y="85"/>
                  <a:pt x="38" y="85"/>
                </a:cubicBezTo>
                <a:cubicBezTo>
                  <a:pt x="42" y="90"/>
                  <a:pt x="38" y="98"/>
                  <a:pt x="32" y="98"/>
                </a:cubicBezTo>
                <a:cubicBezTo>
                  <a:pt x="24" y="98"/>
                  <a:pt x="21" y="87"/>
                  <a:pt x="28" y="83"/>
                </a:cubicBezTo>
                <a:cubicBezTo>
                  <a:pt x="24" y="77"/>
                  <a:pt x="24" y="77"/>
                  <a:pt x="24" y="77"/>
                </a:cubicBezTo>
                <a:cubicBezTo>
                  <a:pt x="15" y="83"/>
                  <a:pt x="14" y="94"/>
                  <a:pt x="21" y="101"/>
                </a:cubicBezTo>
                <a:cubicBezTo>
                  <a:pt x="26" y="105"/>
                  <a:pt x="33" y="107"/>
                  <a:pt x="40" y="103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3"/>
                  <a:pt x="75" y="81"/>
                  <a:pt x="80" y="7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3"/>
                  <a:pt x="89" y="63"/>
                  <a:pt x="8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1" name="Freeform 1288"/>
          <p:cNvSpPr>
            <a:spLocks noEditPoints="1"/>
          </p:cNvSpPr>
          <p:nvPr/>
        </p:nvSpPr>
        <p:spPr bwMode="auto">
          <a:xfrm>
            <a:off x="7624232" y="3892343"/>
            <a:ext cx="139571" cy="240551"/>
          </a:xfrm>
          <a:custGeom>
            <a:avLst/>
            <a:gdLst>
              <a:gd name="T0" fmla="*/ 22 w 22"/>
              <a:gd name="T1" fmla="*/ 20 h 35"/>
              <a:gd name="T2" fmla="*/ 0 w 22"/>
              <a:gd name="T3" fmla="*/ 20 h 35"/>
              <a:gd name="T4" fmla="*/ 11 w 22"/>
              <a:gd name="T5" fmla="*/ 35 h 35"/>
              <a:gd name="T6" fmla="*/ 22 w 22"/>
              <a:gd name="T7" fmla="*/ 20 h 35"/>
              <a:gd name="T8" fmla="*/ 15 w 22"/>
              <a:gd name="T9" fmla="*/ 23 h 35"/>
              <a:gd name="T10" fmla="*/ 11 w 22"/>
              <a:gd name="T11" fmla="*/ 29 h 35"/>
              <a:gd name="T12" fmla="*/ 6 w 22"/>
              <a:gd name="T13" fmla="*/ 23 h 35"/>
              <a:gd name="T14" fmla="*/ 15 w 22"/>
              <a:gd name="T15" fmla="*/ 23 h 35"/>
              <a:gd name="T16" fmla="*/ 11 w 22"/>
              <a:gd name="T17" fmla="*/ 0 h 35"/>
              <a:gd name="T18" fmla="*/ 0 w 22"/>
              <a:gd name="T19" fmla="*/ 15 h 35"/>
              <a:gd name="T20" fmla="*/ 22 w 22"/>
              <a:gd name="T21" fmla="*/ 15 h 35"/>
              <a:gd name="T22" fmla="*/ 11 w 22"/>
              <a:gd name="T23" fmla="*/ 0 h 35"/>
              <a:gd name="T24" fmla="*/ 11 w 22"/>
              <a:gd name="T25" fmla="*/ 5 h 35"/>
              <a:gd name="T26" fmla="*/ 15 w 22"/>
              <a:gd name="T27" fmla="*/ 11 h 35"/>
              <a:gd name="T28" fmla="*/ 6 w 22"/>
              <a:gd name="T29" fmla="*/ 11 h 35"/>
              <a:gd name="T30" fmla="*/ 11 w 22"/>
              <a:gd name="T31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35">
                <a:moveTo>
                  <a:pt x="22" y="20"/>
                </a:moveTo>
                <a:lnTo>
                  <a:pt x="0" y="20"/>
                </a:lnTo>
                <a:lnTo>
                  <a:pt x="11" y="35"/>
                </a:lnTo>
                <a:lnTo>
                  <a:pt x="22" y="20"/>
                </a:lnTo>
                <a:close/>
                <a:moveTo>
                  <a:pt x="15" y="23"/>
                </a:moveTo>
                <a:lnTo>
                  <a:pt x="11" y="29"/>
                </a:lnTo>
                <a:lnTo>
                  <a:pt x="6" y="23"/>
                </a:lnTo>
                <a:lnTo>
                  <a:pt x="15" y="23"/>
                </a:lnTo>
                <a:close/>
                <a:moveTo>
                  <a:pt x="11" y="0"/>
                </a:moveTo>
                <a:lnTo>
                  <a:pt x="0" y="15"/>
                </a:lnTo>
                <a:lnTo>
                  <a:pt x="22" y="15"/>
                </a:lnTo>
                <a:lnTo>
                  <a:pt x="11" y="0"/>
                </a:lnTo>
                <a:close/>
                <a:moveTo>
                  <a:pt x="11" y="5"/>
                </a:moveTo>
                <a:lnTo>
                  <a:pt x="15" y="11"/>
                </a:lnTo>
                <a:lnTo>
                  <a:pt x="6" y="11"/>
                </a:lnTo>
                <a:lnTo>
                  <a:pt x="1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2" name="Freeform 1289"/>
          <p:cNvSpPr>
            <a:spLocks noEditPoints="1"/>
          </p:cNvSpPr>
          <p:nvPr/>
        </p:nvSpPr>
        <p:spPr bwMode="auto">
          <a:xfrm>
            <a:off x="7579896" y="4476524"/>
            <a:ext cx="222047" cy="206184"/>
          </a:xfrm>
          <a:custGeom>
            <a:avLst/>
            <a:gdLst>
              <a:gd name="T0" fmla="*/ 35 w 35"/>
              <a:gd name="T1" fmla="*/ 21 h 30"/>
              <a:gd name="T2" fmla="*/ 29 w 35"/>
              <a:gd name="T3" fmla="*/ 21 h 30"/>
              <a:gd name="T4" fmla="*/ 29 w 35"/>
              <a:gd name="T5" fmla="*/ 15 h 30"/>
              <a:gd name="T6" fmla="*/ 25 w 35"/>
              <a:gd name="T7" fmla="*/ 15 h 30"/>
              <a:gd name="T8" fmla="*/ 25 w 35"/>
              <a:gd name="T9" fmla="*/ 21 h 30"/>
              <a:gd name="T10" fmla="*/ 20 w 35"/>
              <a:gd name="T11" fmla="*/ 21 h 30"/>
              <a:gd name="T12" fmla="*/ 20 w 35"/>
              <a:gd name="T13" fmla="*/ 25 h 30"/>
              <a:gd name="T14" fmla="*/ 25 w 35"/>
              <a:gd name="T15" fmla="*/ 25 h 30"/>
              <a:gd name="T16" fmla="*/ 25 w 35"/>
              <a:gd name="T17" fmla="*/ 30 h 30"/>
              <a:gd name="T18" fmla="*/ 29 w 35"/>
              <a:gd name="T19" fmla="*/ 30 h 30"/>
              <a:gd name="T20" fmla="*/ 29 w 35"/>
              <a:gd name="T21" fmla="*/ 25 h 30"/>
              <a:gd name="T22" fmla="*/ 35 w 35"/>
              <a:gd name="T23" fmla="*/ 25 h 30"/>
              <a:gd name="T24" fmla="*/ 35 w 35"/>
              <a:gd name="T25" fmla="*/ 21 h 30"/>
              <a:gd name="T26" fmla="*/ 17 w 35"/>
              <a:gd name="T27" fmla="*/ 30 h 30"/>
              <a:gd name="T28" fmla="*/ 0 w 35"/>
              <a:gd name="T29" fmla="*/ 30 h 30"/>
              <a:gd name="T30" fmla="*/ 0 w 35"/>
              <a:gd name="T31" fmla="*/ 0 h 30"/>
              <a:gd name="T32" fmla="*/ 35 w 35"/>
              <a:gd name="T33" fmla="*/ 0 h 30"/>
              <a:gd name="T34" fmla="*/ 35 w 35"/>
              <a:gd name="T35" fmla="*/ 12 h 30"/>
              <a:gd name="T36" fmla="*/ 31 w 35"/>
              <a:gd name="T37" fmla="*/ 12 h 30"/>
              <a:gd name="T38" fmla="*/ 31 w 35"/>
              <a:gd name="T39" fmla="*/ 8 h 30"/>
              <a:gd name="T40" fmla="*/ 5 w 35"/>
              <a:gd name="T41" fmla="*/ 8 h 30"/>
              <a:gd name="T42" fmla="*/ 5 w 35"/>
              <a:gd name="T43" fmla="*/ 26 h 30"/>
              <a:gd name="T44" fmla="*/ 17 w 35"/>
              <a:gd name="T45" fmla="*/ 26 h 30"/>
              <a:gd name="T46" fmla="*/ 17 w 35"/>
              <a:gd name="T4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" h="30">
                <a:moveTo>
                  <a:pt x="35" y="21"/>
                </a:moveTo>
                <a:lnTo>
                  <a:pt x="29" y="21"/>
                </a:lnTo>
                <a:lnTo>
                  <a:pt x="29" y="15"/>
                </a:lnTo>
                <a:lnTo>
                  <a:pt x="25" y="15"/>
                </a:lnTo>
                <a:lnTo>
                  <a:pt x="25" y="21"/>
                </a:lnTo>
                <a:lnTo>
                  <a:pt x="20" y="21"/>
                </a:lnTo>
                <a:lnTo>
                  <a:pt x="20" y="25"/>
                </a:lnTo>
                <a:lnTo>
                  <a:pt x="25" y="25"/>
                </a:lnTo>
                <a:lnTo>
                  <a:pt x="25" y="30"/>
                </a:lnTo>
                <a:lnTo>
                  <a:pt x="29" y="30"/>
                </a:lnTo>
                <a:lnTo>
                  <a:pt x="29" y="25"/>
                </a:lnTo>
                <a:lnTo>
                  <a:pt x="35" y="25"/>
                </a:lnTo>
                <a:lnTo>
                  <a:pt x="35" y="21"/>
                </a:lnTo>
                <a:close/>
                <a:moveTo>
                  <a:pt x="17" y="30"/>
                </a:moveTo>
                <a:lnTo>
                  <a:pt x="0" y="30"/>
                </a:lnTo>
                <a:lnTo>
                  <a:pt x="0" y="0"/>
                </a:lnTo>
                <a:lnTo>
                  <a:pt x="35" y="0"/>
                </a:lnTo>
                <a:lnTo>
                  <a:pt x="35" y="12"/>
                </a:lnTo>
                <a:lnTo>
                  <a:pt x="31" y="12"/>
                </a:lnTo>
                <a:lnTo>
                  <a:pt x="31" y="8"/>
                </a:lnTo>
                <a:lnTo>
                  <a:pt x="5" y="8"/>
                </a:lnTo>
                <a:lnTo>
                  <a:pt x="5" y="26"/>
                </a:lnTo>
                <a:lnTo>
                  <a:pt x="17" y="26"/>
                </a:lnTo>
                <a:lnTo>
                  <a:pt x="17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3" name="Freeform 1326"/>
          <p:cNvSpPr>
            <a:spLocks noEditPoints="1"/>
          </p:cNvSpPr>
          <p:nvPr/>
        </p:nvSpPr>
        <p:spPr bwMode="auto">
          <a:xfrm>
            <a:off x="8163481" y="483688"/>
            <a:ext cx="177634" cy="240551"/>
          </a:xfrm>
          <a:custGeom>
            <a:avLst/>
            <a:gdLst>
              <a:gd name="T0" fmla="*/ 24 w 84"/>
              <a:gd name="T1" fmla="*/ 41 h 103"/>
              <a:gd name="T2" fmla="*/ 42 w 84"/>
              <a:gd name="T3" fmla="*/ 33 h 103"/>
              <a:gd name="T4" fmla="*/ 60 w 84"/>
              <a:gd name="T5" fmla="*/ 41 h 103"/>
              <a:gd name="T6" fmla="*/ 64 w 84"/>
              <a:gd name="T7" fmla="*/ 36 h 103"/>
              <a:gd name="T8" fmla="*/ 42 w 84"/>
              <a:gd name="T9" fmla="*/ 27 h 103"/>
              <a:gd name="T10" fmla="*/ 20 w 84"/>
              <a:gd name="T11" fmla="*/ 36 h 103"/>
              <a:gd name="T12" fmla="*/ 24 w 84"/>
              <a:gd name="T13" fmla="*/ 41 h 103"/>
              <a:gd name="T14" fmla="*/ 32 w 84"/>
              <a:gd name="T15" fmla="*/ 48 h 103"/>
              <a:gd name="T16" fmla="*/ 42 w 84"/>
              <a:gd name="T17" fmla="*/ 44 h 103"/>
              <a:gd name="T18" fmla="*/ 52 w 84"/>
              <a:gd name="T19" fmla="*/ 48 h 103"/>
              <a:gd name="T20" fmla="*/ 57 w 84"/>
              <a:gd name="T21" fmla="*/ 44 h 103"/>
              <a:gd name="T22" fmla="*/ 42 w 84"/>
              <a:gd name="T23" fmla="*/ 38 h 103"/>
              <a:gd name="T24" fmla="*/ 28 w 84"/>
              <a:gd name="T25" fmla="*/ 44 h 103"/>
              <a:gd name="T26" fmla="*/ 32 w 84"/>
              <a:gd name="T27" fmla="*/ 48 h 103"/>
              <a:gd name="T28" fmla="*/ 35 w 84"/>
              <a:gd name="T29" fmla="*/ 51 h 103"/>
              <a:gd name="T30" fmla="*/ 42 w 84"/>
              <a:gd name="T31" fmla="*/ 48 h 103"/>
              <a:gd name="T32" fmla="*/ 49 w 84"/>
              <a:gd name="T33" fmla="*/ 51 h 103"/>
              <a:gd name="T34" fmla="*/ 42 w 84"/>
              <a:gd name="T35" fmla="*/ 58 h 103"/>
              <a:gd name="T36" fmla="*/ 35 w 84"/>
              <a:gd name="T37" fmla="*/ 51 h 103"/>
              <a:gd name="T38" fmla="*/ 42 w 84"/>
              <a:gd name="T39" fmla="*/ 72 h 103"/>
              <a:gd name="T40" fmla="*/ 11 w 84"/>
              <a:gd name="T41" fmla="*/ 41 h 103"/>
              <a:gd name="T42" fmla="*/ 42 w 84"/>
              <a:gd name="T43" fmla="*/ 10 h 103"/>
              <a:gd name="T44" fmla="*/ 73 w 84"/>
              <a:gd name="T45" fmla="*/ 41 h 103"/>
              <a:gd name="T46" fmla="*/ 42 w 84"/>
              <a:gd name="T47" fmla="*/ 72 h 103"/>
              <a:gd name="T48" fmla="*/ 42 w 84"/>
              <a:gd name="T49" fmla="*/ 0 h 103"/>
              <a:gd name="T50" fmla="*/ 0 w 84"/>
              <a:gd name="T51" fmla="*/ 42 h 103"/>
              <a:gd name="T52" fmla="*/ 42 w 84"/>
              <a:gd name="T53" fmla="*/ 103 h 103"/>
              <a:gd name="T54" fmla="*/ 84 w 84"/>
              <a:gd name="T55" fmla="*/ 42 h 103"/>
              <a:gd name="T56" fmla="*/ 42 w 84"/>
              <a:gd name="T5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103">
                <a:moveTo>
                  <a:pt x="24" y="41"/>
                </a:moveTo>
                <a:cubicBezTo>
                  <a:pt x="29" y="36"/>
                  <a:pt x="35" y="33"/>
                  <a:pt x="42" y="33"/>
                </a:cubicBezTo>
                <a:cubicBezTo>
                  <a:pt x="49" y="33"/>
                  <a:pt x="55" y="36"/>
                  <a:pt x="60" y="41"/>
                </a:cubicBezTo>
                <a:cubicBezTo>
                  <a:pt x="64" y="36"/>
                  <a:pt x="64" y="36"/>
                  <a:pt x="64" y="36"/>
                </a:cubicBezTo>
                <a:cubicBezTo>
                  <a:pt x="59" y="30"/>
                  <a:pt x="51" y="27"/>
                  <a:pt x="42" y="27"/>
                </a:cubicBezTo>
                <a:cubicBezTo>
                  <a:pt x="33" y="27"/>
                  <a:pt x="26" y="30"/>
                  <a:pt x="20" y="36"/>
                </a:cubicBezTo>
                <a:lnTo>
                  <a:pt x="24" y="41"/>
                </a:lnTo>
                <a:close/>
                <a:moveTo>
                  <a:pt x="32" y="48"/>
                </a:moveTo>
                <a:cubicBezTo>
                  <a:pt x="35" y="45"/>
                  <a:pt x="38" y="44"/>
                  <a:pt x="42" y="44"/>
                </a:cubicBezTo>
                <a:cubicBezTo>
                  <a:pt x="46" y="44"/>
                  <a:pt x="50" y="45"/>
                  <a:pt x="52" y="48"/>
                </a:cubicBezTo>
                <a:cubicBezTo>
                  <a:pt x="57" y="44"/>
                  <a:pt x="57" y="44"/>
                  <a:pt x="57" y="44"/>
                </a:cubicBezTo>
                <a:cubicBezTo>
                  <a:pt x="53" y="40"/>
                  <a:pt x="48" y="38"/>
                  <a:pt x="42" y="38"/>
                </a:cubicBezTo>
                <a:cubicBezTo>
                  <a:pt x="36" y="38"/>
                  <a:pt x="31" y="40"/>
                  <a:pt x="28" y="44"/>
                </a:cubicBezTo>
                <a:lnTo>
                  <a:pt x="32" y="48"/>
                </a:lnTo>
                <a:close/>
                <a:moveTo>
                  <a:pt x="35" y="51"/>
                </a:moveTo>
                <a:cubicBezTo>
                  <a:pt x="37" y="50"/>
                  <a:pt x="39" y="48"/>
                  <a:pt x="42" y="48"/>
                </a:cubicBezTo>
                <a:cubicBezTo>
                  <a:pt x="45" y="48"/>
                  <a:pt x="47" y="50"/>
                  <a:pt x="49" y="51"/>
                </a:cubicBezTo>
                <a:cubicBezTo>
                  <a:pt x="42" y="58"/>
                  <a:pt x="42" y="58"/>
                  <a:pt x="42" y="58"/>
                </a:cubicBezTo>
                <a:lnTo>
                  <a:pt x="35" y="51"/>
                </a:lnTo>
                <a:close/>
                <a:moveTo>
                  <a:pt x="42" y="72"/>
                </a:moveTo>
                <a:cubicBezTo>
                  <a:pt x="25" y="72"/>
                  <a:pt x="11" y="58"/>
                  <a:pt x="11" y="41"/>
                </a:cubicBezTo>
                <a:cubicBezTo>
                  <a:pt x="11" y="24"/>
                  <a:pt x="25" y="10"/>
                  <a:pt x="42" y="10"/>
                </a:cubicBezTo>
                <a:cubicBezTo>
                  <a:pt x="59" y="10"/>
                  <a:pt x="73" y="24"/>
                  <a:pt x="73" y="41"/>
                </a:cubicBezTo>
                <a:cubicBezTo>
                  <a:pt x="73" y="58"/>
                  <a:pt x="59" y="72"/>
                  <a:pt x="42" y="72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6"/>
                  <a:pt x="21" y="81"/>
                  <a:pt x="42" y="103"/>
                </a:cubicBezTo>
                <a:cubicBezTo>
                  <a:pt x="64" y="81"/>
                  <a:pt x="84" y="66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4" name="Freeform 1327"/>
          <p:cNvSpPr>
            <a:spLocks noEditPoints="1"/>
          </p:cNvSpPr>
          <p:nvPr/>
        </p:nvSpPr>
        <p:spPr bwMode="auto">
          <a:xfrm>
            <a:off x="8157138" y="1054153"/>
            <a:ext cx="190324" cy="233675"/>
          </a:xfrm>
          <a:custGeom>
            <a:avLst/>
            <a:gdLst>
              <a:gd name="T0" fmla="*/ 73 w 87"/>
              <a:gd name="T1" fmla="*/ 92 h 103"/>
              <a:gd name="T2" fmla="*/ 80 w 87"/>
              <a:gd name="T3" fmla="*/ 92 h 103"/>
              <a:gd name="T4" fmla="*/ 40 w 87"/>
              <a:gd name="T5" fmla="*/ 96 h 103"/>
              <a:gd name="T6" fmla="*/ 39 w 87"/>
              <a:gd name="T7" fmla="*/ 87 h 103"/>
              <a:gd name="T8" fmla="*/ 40 w 87"/>
              <a:gd name="T9" fmla="*/ 96 h 103"/>
              <a:gd name="T10" fmla="*/ 32 w 87"/>
              <a:gd name="T11" fmla="*/ 87 h 103"/>
              <a:gd name="T12" fmla="*/ 33 w 87"/>
              <a:gd name="T13" fmla="*/ 96 h 103"/>
              <a:gd name="T14" fmla="*/ 20 w 87"/>
              <a:gd name="T15" fmla="*/ 96 h 103"/>
              <a:gd name="T16" fmla="*/ 29 w 87"/>
              <a:gd name="T17" fmla="*/ 87 h 103"/>
              <a:gd name="T18" fmla="*/ 20 w 87"/>
              <a:gd name="T19" fmla="*/ 96 h 103"/>
              <a:gd name="T20" fmla="*/ 17 w 87"/>
              <a:gd name="T21" fmla="*/ 87 h 103"/>
              <a:gd name="T22" fmla="*/ 17 w 87"/>
              <a:gd name="T23" fmla="*/ 96 h 103"/>
              <a:gd name="T24" fmla="*/ 5 w 87"/>
              <a:gd name="T25" fmla="*/ 96 h 103"/>
              <a:gd name="T26" fmla="*/ 14 w 87"/>
              <a:gd name="T27" fmla="*/ 87 h 103"/>
              <a:gd name="T28" fmla="*/ 5 w 87"/>
              <a:gd name="T29" fmla="*/ 96 h 103"/>
              <a:gd name="T30" fmla="*/ 0 w 87"/>
              <a:gd name="T31" fmla="*/ 81 h 103"/>
              <a:gd name="T32" fmla="*/ 87 w 87"/>
              <a:gd name="T33" fmla="*/ 103 h 103"/>
              <a:gd name="T34" fmla="*/ 76 w 87"/>
              <a:gd name="T35" fmla="*/ 67 h 103"/>
              <a:gd name="T36" fmla="*/ 76 w 87"/>
              <a:gd name="T37" fmla="*/ 61 h 103"/>
              <a:gd name="T38" fmla="*/ 76 w 87"/>
              <a:gd name="T39" fmla="*/ 67 h 103"/>
              <a:gd name="T40" fmla="*/ 35 w 87"/>
              <a:gd name="T41" fmla="*/ 69 h 103"/>
              <a:gd name="T42" fmla="*/ 44 w 87"/>
              <a:gd name="T43" fmla="*/ 59 h 103"/>
              <a:gd name="T44" fmla="*/ 28 w 87"/>
              <a:gd name="T45" fmla="*/ 69 h 103"/>
              <a:gd name="T46" fmla="*/ 36 w 87"/>
              <a:gd name="T47" fmla="*/ 59 h 103"/>
              <a:gd name="T48" fmla="*/ 28 w 87"/>
              <a:gd name="T49" fmla="*/ 69 h 103"/>
              <a:gd name="T50" fmla="*/ 24 w 87"/>
              <a:gd name="T51" fmla="*/ 59 h 103"/>
              <a:gd name="T52" fmla="*/ 25 w 87"/>
              <a:gd name="T53" fmla="*/ 69 h 103"/>
              <a:gd name="T54" fmla="*/ 13 w 87"/>
              <a:gd name="T55" fmla="*/ 69 h 103"/>
              <a:gd name="T56" fmla="*/ 21 w 87"/>
              <a:gd name="T57" fmla="*/ 59 h 103"/>
              <a:gd name="T58" fmla="*/ 13 w 87"/>
              <a:gd name="T59" fmla="*/ 69 h 103"/>
              <a:gd name="T60" fmla="*/ 9 w 87"/>
              <a:gd name="T61" fmla="*/ 59 h 103"/>
              <a:gd name="T62" fmla="*/ 10 w 87"/>
              <a:gd name="T63" fmla="*/ 69 h 103"/>
              <a:gd name="T64" fmla="*/ 87 w 87"/>
              <a:gd name="T65" fmla="*/ 53 h 103"/>
              <a:gd name="T66" fmla="*/ 0 w 87"/>
              <a:gd name="T67" fmla="*/ 75 h 103"/>
              <a:gd name="T68" fmla="*/ 87 w 87"/>
              <a:gd name="T69" fmla="*/ 53 h 103"/>
              <a:gd name="T70" fmla="*/ 5 w 87"/>
              <a:gd name="T71" fmla="*/ 20 h 103"/>
              <a:gd name="T72" fmla="*/ 67 w 87"/>
              <a:gd name="T73" fmla="*/ 0 h 103"/>
              <a:gd name="T74" fmla="*/ 76 w 87"/>
              <a:gd name="T75" fmla="*/ 40 h 103"/>
              <a:gd name="T76" fmla="*/ 76 w 87"/>
              <a:gd name="T77" fmla="*/ 33 h 103"/>
              <a:gd name="T78" fmla="*/ 76 w 87"/>
              <a:gd name="T79" fmla="*/ 40 h 103"/>
              <a:gd name="T80" fmla="*/ 35 w 87"/>
              <a:gd name="T81" fmla="*/ 41 h 103"/>
              <a:gd name="T82" fmla="*/ 44 w 87"/>
              <a:gd name="T83" fmla="*/ 32 h 103"/>
              <a:gd name="T84" fmla="*/ 28 w 87"/>
              <a:gd name="T85" fmla="*/ 41 h 103"/>
              <a:gd name="T86" fmla="*/ 36 w 87"/>
              <a:gd name="T87" fmla="*/ 32 h 103"/>
              <a:gd name="T88" fmla="*/ 28 w 87"/>
              <a:gd name="T89" fmla="*/ 41 h 103"/>
              <a:gd name="T90" fmla="*/ 24 w 87"/>
              <a:gd name="T91" fmla="*/ 32 h 103"/>
              <a:gd name="T92" fmla="*/ 25 w 87"/>
              <a:gd name="T93" fmla="*/ 41 h 103"/>
              <a:gd name="T94" fmla="*/ 13 w 87"/>
              <a:gd name="T95" fmla="*/ 41 h 103"/>
              <a:gd name="T96" fmla="*/ 21 w 87"/>
              <a:gd name="T97" fmla="*/ 32 h 103"/>
              <a:gd name="T98" fmla="*/ 13 w 87"/>
              <a:gd name="T99" fmla="*/ 41 h 103"/>
              <a:gd name="T100" fmla="*/ 9 w 87"/>
              <a:gd name="T101" fmla="*/ 32 h 103"/>
              <a:gd name="T102" fmla="*/ 10 w 87"/>
              <a:gd name="T103" fmla="*/ 41 h 103"/>
              <a:gd name="T104" fmla="*/ 87 w 87"/>
              <a:gd name="T105" fmla="*/ 26 h 103"/>
              <a:gd name="T106" fmla="*/ 0 w 87"/>
              <a:gd name="T107" fmla="*/ 47 h 103"/>
              <a:gd name="T108" fmla="*/ 87 w 87"/>
              <a:gd name="T109" fmla="*/ 2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" h="103">
                <a:moveTo>
                  <a:pt x="76" y="95"/>
                </a:moveTo>
                <a:cubicBezTo>
                  <a:pt x="75" y="95"/>
                  <a:pt x="73" y="93"/>
                  <a:pt x="73" y="92"/>
                </a:cubicBezTo>
                <a:cubicBezTo>
                  <a:pt x="73" y="90"/>
                  <a:pt x="75" y="88"/>
                  <a:pt x="76" y="88"/>
                </a:cubicBezTo>
                <a:cubicBezTo>
                  <a:pt x="78" y="88"/>
                  <a:pt x="80" y="90"/>
                  <a:pt x="80" y="92"/>
                </a:cubicBezTo>
                <a:cubicBezTo>
                  <a:pt x="80" y="93"/>
                  <a:pt x="78" y="95"/>
                  <a:pt x="76" y="95"/>
                </a:cubicBezTo>
                <a:close/>
                <a:moveTo>
                  <a:pt x="40" y="96"/>
                </a:moveTo>
                <a:cubicBezTo>
                  <a:pt x="35" y="96"/>
                  <a:pt x="35" y="96"/>
                  <a:pt x="35" y="96"/>
                </a:cubicBezTo>
                <a:cubicBezTo>
                  <a:pt x="39" y="87"/>
                  <a:pt x="39" y="87"/>
                  <a:pt x="39" y="87"/>
                </a:cubicBezTo>
                <a:cubicBezTo>
                  <a:pt x="44" y="87"/>
                  <a:pt x="44" y="87"/>
                  <a:pt x="44" y="87"/>
                </a:cubicBezTo>
                <a:lnTo>
                  <a:pt x="40" y="96"/>
                </a:lnTo>
                <a:close/>
                <a:moveTo>
                  <a:pt x="28" y="96"/>
                </a:moveTo>
                <a:cubicBezTo>
                  <a:pt x="32" y="87"/>
                  <a:pt x="32" y="87"/>
                  <a:pt x="32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3" y="96"/>
                  <a:pt x="33" y="96"/>
                  <a:pt x="33" y="96"/>
                </a:cubicBezTo>
                <a:lnTo>
                  <a:pt x="28" y="96"/>
                </a:lnTo>
                <a:close/>
                <a:moveTo>
                  <a:pt x="20" y="96"/>
                </a:moveTo>
                <a:cubicBezTo>
                  <a:pt x="24" y="87"/>
                  <a:pt x="24" y="87"/>
                  <a:pt x="24" y="87"/>
                </a:cubicBezTo>
                <a:cubicBezTo>
                  <a:pt x="29" y="87"/>
                  <a:pt x="29" y="87"/>
                  <a:pt x="29" y="87"/>
                </a:cubicBezTo>
                <a:cubicBezTo>
                  <a:pt x="25" y="96"/>
                  <a:pt x="25" y="96"/>
                  <a:pt x="25" y="96"/>
                </a:cubicBezTo>
                <a:lnTo>
                  <a:pt x="20" y="96"/>
                </a:lnTo>
                <a:close/>
                <a:moveTo>
                  <a:pt x="13" y="96"/>
                </a:moveTo>
                <a:cubicBezTo>
                  <a:pt x="17" y="87"/>
                  <a:pt x="17" y="87"/>
                  <a:pt x="17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17" y="96"/>
                  <a:pt x="17" y="96"/>
                  <a:pt x="17" y="96"/>
                </a:cubicBezTo>
                <a:lnTo>
                  <a:pt x="13" y="96"/>
                </a:lnTo>
                <a:close/>
                <a:moveTo>
                  <a:pt x="5" y="96"/>
                </a:moveTo>
                <a:cubicBezTo>
                  <a:pt x="9" y="87"/>
                  <a:pt x="9" y="87"/>
                  <a:pt x="9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0" y="96"/>
                  <a:pt x="10" y="96"/>
                  <a:pt x="10" y="96"/>
                </a:cubicBezTo>
                <a:lnTo>
                  <a:pt x="5" y="96"/>
                </a:lnTo>
                <a:close/>
                <a:moveTo>
                  <a:pt x="87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103"/>
                  <a:pt x="0" y="103"/>
                  <a:pt x="0" y="103"/>
                </a:cubicBezTo>
                <a:cubicBezTo>
                  <a:pt x="87" y="103"/>
                  <a:pt x="87" y="103"/>
                  <a:pt x="87" y="103"/>
                </a:cubicBezTo>
                <a:lnTo>
                  <a:pt x="87" y="81"/>
                </a:lnTo>
                <a:close/>
                <a:moveTo>
                  <a:pt x="76" y="67"/>
                </a:moveTo>
                <a:cubicBezTo>
                  <a:pt x="75" y="67"/>
                  <a:pt x="73" y="66"/>
                  <a:pt x="73" y="64"/>
                </a:cubicBezTo>
                <a:cubicBezTo>
                  <a:pt x="73" y="62"/>
                  <a:pt x="75" y="61"/>
                  <a:pt x="76" y="61"/>
                </a:cubicBezTo>
                <a:cubicBezTo>
                  <a:pt x="78" y="61"/>
                  <a:pt x="80" y="62"/>
                  <a:pt x="80" y="64"/>
                </a:cubicBezTo>
                <a:cubicBezTo>
                  <a:pt x="80" y="66"/>
                  <a:pt x="78" y="67"/>
                  <a:pt x="76" y="67"/>
                </a:cubicBezTo>
                <a:close/>
                <a:moveTo>
                  <a:pt x="40" y="69"/>
                </a:moveTo>
                <a:cubicBezTo>
                  <a:pt x="35" y="69"/>
                  <a:pt x="35" y="69"/>
                  <a:pt x="35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4" y="59"/>
                  <a:pt x="44" y="59"/>
                  <a:pt x="44" y="59"/>
                </a:cubicBezTo>
                <a:lnTo>
                  <a:pt x="40" y="69"/>
                </a:lnTo>
                <a:close/>
                <a:moveTo>
                  <a:pt x="28" y="69"/>
                </a:moveTo>
                <a:cubicBezTo>
                  <a:pt x="32" y="59"/>
                  <a:pt x="32" y="59"/>
                  <a:pt x="32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3" y="69"/>
                  <a:pt x="33" y="69"/>
                  <a:pt x="33" y="69"/>
                </a:cubicBezTo>
                <a:lnTo>
                  <a:pt x="28" y="69"/>
                </a:lnTo>
                <a:close/>
                <a:moveTo>
                  <a:pt x="20" y="69"/>
                </a:moveTo>
                <a:cubicBezTo>
                  <a:pt x="24" y="59"/>
                  <a:pt x="24" y="59"/>
                  <a:pt x="24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5" y="69"/>
                  <a:pt x="25" y="69"/>
                  <a:pt x="25" y="69"/>
                </a:cubicBezTo>
                <a:lnTo>
                  <a:pt x="20" y="69"/>
                </a:lnTo>
                <a:close/>
                <a:moveTo>
                  <a:pt x="13" y="69"/>
                </a:moveTo>
                <a:cubicBezTo>
                  <a:pt x="17" y="59"/>
                  <a:pt x="17" y="59"/>
                  <a:pt x="17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17" y="69"/>
                  <a:pt x="17" y="69"/>
                  <a:pt x="17" y="69"/>
                </a:cubicBezTo>
                <a:lnTo>
                  <a:pt x="13" y="69"/>
                </a:lnTo>
                <a:close/>
                <a:moveTo>
                  <a:pt x="5" y="69"/>
                </a:moveTo>
                <a:cubicBezTo>
                  <a:pt x="9" y="59"/>
                  <a:pt x="9" y="59"/>
                  <a:pt x="9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0" y="69"/>
                  <a:pt x="10" y="69"/>
                  <a:pt x="10" y="69"/>
                </a:cubicBezTo>
                <a:lnTo>
                  <a:pt x="5" y="69"/>
                </a:lnTo>
                <a:close/>
                <a:moveTo>
                  <a:pt x="87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75"/>
                  <a:pt x="0" y="75"/>
                  <a:pt x="0" y="75"/>
                </a:cubicBezTo>
                <a:cubicBezTo>
                  <a:pt x="87" y="75"/>
                  <a:pt x="87" y="75"/>
                  <a:pt x="87" y="75"/>
                </a:cubicBezTo>
                <a:lnTo>
                  <a:pt x="87" y="53"/>
                </a:lnTo>
                <a:close/>
                <a:moveTo>
                  <a:pt x="82" y="20"/>
                </a:moveTo>
                <a:cubicBezTo>
                  <a:pt x="5" y="20"/>
                  <a:pt x="5" y="20"/>
                  <a:pt x="5" y="20"/>
                </a:cubicBezTo>
                <a:cubicBezTo>
                  <a:pt x="20" y="0"/>
                  <a:pt x="20" y="0"/>
                  <a:pt x="20" y="0"/>
                </a:cubicBezTo>
                <a:cubicBezTo>
                  <a:pt x="67" y="0"/>
                  <a:pt x="67" y="0"/>
                  <a:pt x="67" y="0"/>
                </a:cubicBezTo>
                <a:lnTo>
                  <a:pt x="82" y="20"/>
                </a:lnTo>
                <a:close/>
                <a:moveTo>
                  <a:pt x="76" y="40"/>
                </a:moveTo>
                <a:cubicBezTo>
                  <a:pt x="75" y="40"/>
                  <a:pt x="73" y="38"/>
                  <a:pt x="73" y="36"/>
                </a:cubicBezTo>
                <a:cubicBezTo>
                  <a:pt x="73" y="35"/>
                  <a:pt x="75" y="33"/>
                  <a:pt x="76" y="33"/>
                </a:cubicBezTo>
                <a:cubicBezTo>
                  <a:pt x="78" y="33"/>
                  <a:pt x="80" y="35"/>
                  <a:pt x="80" y="36"/>
                </a:cubicBezTo>
                <a:cubicBezTo>
                  <a:pt x="80" y="38"/>
                  <a:pt x="78" y="40"/>
                  <a:pt x="76" y="40"/>
                </a:cubicBezTo>
                <a:close/>
                <a:moveTo>
                  <a:pt x="40" y="41"/>
                </a:moveTo>
                <a:cubicBezTo>
                  <a:pt x="35" y="41"/>
                  <a:pt x="35" y="41"/>
                  <a:pt x="35" y="41"/>
                </a:cubicBezTo>
                <a:cubicBezTo>
                  <a:pt x="39" y="32"/>
                  <a:pt x="39" y="32"/>
                  <a:pt x="39" y="32"/>
                </a:cubicBezTo>
                <a:cubicBezTo>
                  <a:pt x="44" y="32"/>
                  <a:pt x="44" y="32"/>
                  <a:pt x="44" y="32"/>
                </a:cubicBezTo>
                <a:lnTo>
                  <a:pt x="40" y="41"/>
                </a:lnTo>
                <a:close/>
                <a:moveTo>
                  <a:pt x="28" y="41"/>
                </a:moveTo>
                <a:cubicBezTo>
                  <a:pt x="32" y="32"/>
                  <a:pt x="32" y="32"/>
                  <a:pt x="32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3" y="41"/>
                  <a:pt x="33" y="41"/>
                  <a:pt x="33" y="41"/>
                </a:cubicBezTo>
                <a:lnTo>
                  <a:pt x="28" y="41"/>
                </a:lnTo>
                <a:close/>
                <a:moveTo>
                  <a:pt x="20" y="41"/>
                </a:moveTo>
                <a:cubicBezTo>
                  <a:pt x="24" y="32"/>
                  <a:pt x="24" y="32"/>
                  <a:pt x="24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5" y="41"/>
                  <a:pt x="25" y="41"/>
                  <a:pt x="25" y="41"/>
                </a:cubicBezTo>
                <a:lnTo>
                  <a:pt x="20" y="41"/>
                </a:lnTo>
                <a:close/>
                <a:moveTo>
                  <a:pt x="13" y="41"/>
                </a:moveTo>
                <a:cubicBezTo>
                  <a:pt x="17" y="32"/>
                  <a:pt x="17" y="32"/>
                  <a:pt x="1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7" y="41"/>
                  <a:pt x="17" y="41"/>
                  <a:pt x="17" y="41"/>
                </a:cubicBezTo>
                <a:lnTo>
                  <a:pt x="13" y="41"/>
                </a:lnTo>
                <a:close/>
                <a:moveTo>
                  <a:pt x="5" y="41"/>
                </a:moveTo>
                <a:cubicBezTo>
                  <a:pt x="9" y="32"/>
                  <a:pt x="9" y="32"/>
                  <a:pt x="9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0" y="41"/>
                  <a:pt x="10" y="41"/>
                  <a:pt x="10" y="41"/>
                </a:cubicBezTo>
                <a:lnTo>
                  <a:pt x="5" y="41"/>
                </a:lnTo>
                <a:close/>
                <a:moveTo>
                  <a:pt x="87" y="26"/>
                </a:moveTo>
                <a:cubicBezTo>
                  <a:pt x="0" y="26"/>
                  <a:pt x="0" y="26"/>
                  <a:pt x="0" y="26"/>
                </a:cubicBezTo>
                <a:cubicBezTo>
                  <a:pt x="0" y="47"/>
                  <a:pt x="0" y="47"/>
                  <a:pt x="0" y="47"/>
                </a:cubicBezTo>
                <a:cubicBezTo>
                  <a:pt x="87" y="47"/>
                  <a:pt x="87" y="47"/>
                  <a:pt x="87" y="47"/>
                </a:cubicBezTo>
                <a:lnTo>
                  <a:pt x="87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5" name="Freeform 1329"/>
          <p:cNvSpPr>
            <a:spLocks noEditPoints="1"/>
          </p:cNvSpPr>
          <p:nvPr/>
        </p:nvSpPr>
        <p:spPr bwMode="auto">
          <a:xfrm>
            <a:off x="8131908" y="2195039"/>
            <a:ext cx="228389" cy="226805"/>
          </a:xfrm>
          <a:custGeom>
            <a:avLst/>
            <a:gdLst>
              <a:gd name="T0" fmla="*/ 97 w 107"/>
              <a:gd name="T1" fmla="*/ 23 h 98"/>
              <a:gd name="T2" fmla="*/ 75 w 107"/>
              <a:gd name="T3" fmla="*/ 2 h 98"/>
              <a:gd name="T4" fmla="*/ 68 w 107"/>
              <a:gd name="T5" fmla="*/ 2 h 98"/>
              <a:gd name="T6" fmla="*/ 68 w 107"/>
              <a:gd name="T7" fmla="*/ 9 h 98"/>
              <a:gd name="T8" fmla="*/ 90 w 107"/>
              <a:gd name="T9" fmla="*/ 30 h 98"/>
              <a:gd name="T10" fmla="*/ 97 w 107"/>
              <a:gd name="T11" fmla="*/ 30 h 98"/>
              <a:gd name="T12" fmla="*/ 97 w 107"/>
              <a:gd name="T13" fmla="*/ 23 h 98"/>
              <a:gd name="T14" fmla="*/ 68 w 107"/>
              <a:gd name="T15" fmla="*/ 37 h 98"/>
              <a:gd name="T16" fmla="*/ 59 w 107"/>
              <a:gd name="T17" fmla="*/ 60 h 98"/>
              <a:gd name="T18" fmla="*/ 14 w 107"/>
              <a:gd name="T19" fmla="*/ 60 h 98"/>
              <a:gd name="T20" fmla="*/ 20 w 107"/>
              <a:gd name="T21" fmla="*/ 46 h 98"/>
              <a:gd name="T22" fmla="*/ 61 w 107"/>
              <a:gd name="T23" fmla="*/ 30 h 98"/>
              <a:gd name="T24" fmla="*/ 70 w 107"/>
              <a:gd name="T25" fmla="*/ 21 h 98"/>
              <a:gd name="T26" fmla="*/ 63 w 107"/>
              <a:gd name="T27" fmla="*/ 14 h 98"/>
              <a:gd name="T28" fmla="*/ 54 w 107"/>
              <a:gd name="T29" fmla="*/ 23 h 98"/>
              <a:gd name="T30" fmla="*/ 13 w 107"/>
              <a:gd name="T31" fmla="*/ 39 h 98"/>
              <a:gd name="T32" fmla="*/ 13 w 107"/>
              <a:gd name="T33" fmla="*/ 85 h 98"/>
              <a:gd name="T34" fmla="*/ 59 w 107"/>
              <a:gd name="T35" fmla="*/ 85 h 98"/>
              <a:gd name="T36" fmla="*/ 75 w 107"/>
              <a:gd name="T37" fmla="*/ 44 h 98"/>
              <a:gd name="T38" fmla="*/ 84 w 107"/>
              <a:gd name="T39" fmla="*/ 35 h 98"/>
              <a:gd name="T40" fmla="*/ 77 w 107"/>
              <a:gd name="T41" fmla="*/ 28 h 98"/>
              <a:gd name="T42" fmla="*/ 68 w 107"/>
              <a:gd name="T43" fmla="*/ 37 h 98"/>
              <a:gd name="T44" fmla="*/ 97 w 107"/>
              <a:gd name="T45" fmla="*/ 46 h 98"/>
              <a:gd name="T46" fmla="*/ 93 w 107"/>
              <a:gd name="T47" fmla="*/ 51 h 98"/>
              <a:gd name="T48" fmla="*/ 97 w 107"/>
              <a:gd name="T49" fmla="*/ 51 h 98"/>
              <a:gd name="T50" fmla="*/ 97 w 107"/>
              <a:gd name="T51" fmla="*/ 46 h 98"/>
              <a:gd name="T52" fmla="*/ 107 w 107"/>
              <a:gd name="T53" fmla="*/ 60 h 98"/>
              <a:gd name="T54" fmla="*/ 97 w 107"/>
              <a:gd name="T55" fmla="*/ 70 h 98"/>
              <a:gd name="T56" fmla="*/ 100 w 107"/>
              <a:gd name="T57" fmla="*/ 36 h 98"/>
              <a:gd name="T58" fmla="*/ 107 w 107"/>
              <a:gd name="T59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98">
                <a:moveTo>
                  <a:pt x="97" y="23"/>
                </a:moveTo>
                <a:cubicBezTo>
                  <a:pt x="75" y="2"/>
                  <a:pt x="75" y="2"/>
                  <a:pt x="75" y="2"/>
                </a:cubicBezTo>
                <a:cubicBezTo>
                  <a:pt x="73" y="0"/>
                  <a:pt x="70" y="0"/>
                  <a:pt x="68" y="2"/>
                </a:cubicBezTo>
                <a:cubicBezTo>
                  <a:pt x="66" y="3"/>
                  <a:pt x="66" y="7"/>
                  <a:pt x="68" y="9"/>
                </a:cubicBezTo>
                <a:cubicBezTo>
                  <a:pt x="90" y="30"/>
                  <a:pt x="90" y="30"/>
                  <a:pt x="90" y="30"/>
                </a:cubicBezTo>
                <a:cubicBezTo>
                  <a:pt x="92" y="32"/>
                  <a:pt x="95" y="32"/>
                  <a:pt x="97" y="30"/>
                </a:cubicBezTo>
                <a:cubicBezTo>
                  <a:pt x="99" y="28"/>
                  <a:pt x="99" y="25"/>
                  <a:pt x="97" y="23"/>
                </a:cubicBezTo>
                <a:close/>
                <a:moveTo>
                  <a:pt x="68" y="37"/>
                </a:moveTo>
                <a:cubicBezTo>
                  <a:pt x="60" y="45"/>
                  <a:pt x="59" y="53"/>
                  <a:pt x="59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55"/>
                  <a:pt x="17" y="50"/>
                  <a:pt x="20" y="46"/>
                </a:cubicBezTo>
                <a:cubicBezTo>
                  <a:pt x="32" y="34"/>
                  <a:pt x="46" y="46"/>
                  <a:pt x="61" y="30"/>
                </a:cubicBezTo>
                <a:cubicBezTo>
                  <a:pt x="70" y="21"/>
                  <a:pt x="70" y="21"/>
                  <a:pt x="70" y="21"/>
                </a:cubicBezTo>
                <a:cubicBezTo>
                  <a:pt x="63" y="14"/>
                  <a:pt x="63" y="14"/>
                  <a:pt x="63" y="14"/>
                </a:cubicBezTo>
                <a:cubicBezTo>
                  <a:pt x="54" y="23"/>
                  <a:pt x="54" y="23"/>
                  <a:pt x="54" y="23"/>
                </a:cubicBezTo>
                <a:cubicBezTo>
                  <a:pt x="42" y="36"/>
                  <a:pt x="29" y="23"/>
                  <a:pt x="13" y="39"/>
                </a:cubicBezTo>
                <a:cubicBezTo>
                  <a:pt x="0" y="52"/>
                  <a:pt x="0" y="72"/>
                  <a:pt x="13" y="85"/>
                </a:cubicBezTo>
                <a:cubicBezTo>
                  <a:pt x="26" y="98"/>
                  <a:pt x="46" y="98"/>
                  <a:pt x="59" y="85"/>
                </a:cubicBezTo>
                <a:cubicBezTo>
                  <a:pt x="75" y="69"/>
                  <a:pt x="63" y="57"/>
                  <a:pt x="75" y="44"/>
                </a:cubicBezTo>
                <a:cubicBezTo>
                  <a:pt x="84" y="35"/>
                  <a:pt x="84" y="35"/>
                  <a:pt x="84" y="35"/>
                </a:cubicBezTo>
                <a:cubicBezTo>
                  <a:pt x="77" y="28"/>
                  <a:pt x="77" y="28"/>
                  <a:pt x="77" y="28"/>
                </a:cubicBezTo>
                <a:lnTo>
                  <a:pt x="68" y="37"/>
                </a:lnTo>
                <a:close/>
                <a:moveTo>
                  <a:pt x="97" y="46"/>
                </a:moveTo>
                <a:cubicBezTo>
                  <a:pt x="96" y="47"/>
                  <a:pt x="94" y="49"/>
                  <a:pt x="93" y="51"/>
                </a:cubicBezTo>
                <a:cubicBezTo>
                  <a:pt x="93" y="55"/>
                  <a:pt x="97" y="56"/>
                  <a:pt x="97" y="51"/>
                </a:cubicBezTo>
                <a:cubicBezTo>
                  <a:pt x="97" y="49"/>
                  <a:pt x="97" y="48"/>
                  <a:pt x="97" y="46"/>
                </a:cubicBezTo>
                <a:close/>
                <a:moveTo>
                  <a:pt x="107" y="60"/>
                </a:moveTo>
                <a:cubicBezTo>
                  <a:pt x="107" y="65"/>
                  <a:pt x="102" y="70"/>
                  <a:pt x="97" y="70"/>
                </a:cubicBezTo>
                <a:cubicBezTo>
                  <a:pt x="85" y="70"/>
                  <a:pt x="81" y="51"/>
                  <a:pt x="100" y="36"/>
                </a:cubicBezTo>
                <a:cubicBezTo>
                  <a:pt x="100" y="46"/>
                  <a:pt x="107" y="51"/>
                  <a:pt x="10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6" name="Freeform 1330"/>
          <p:cNvSpPr>
            <a:spLocks noEditPoints="1"/>
          </p:cNvSpPr>
          <p:nvPr/>
        </p:nvSpPr>
        <p:spPr bwMode="auto">
          <a:xfrm>
            <a:off x="8144451" y="2765486"/>
            <a:ext cx="215700" cy="219931"/>
          </a:xfrm>
          <a:custGeom>
            <a:avLst/>
            <a:gdLst>
              <a:gd name="T0" fmla="*/ 76 w 103"/>
              <a:gd name="T1" fmla="*/ 34 h 96"/>
              <a:gd name="T2" fmla="*/ 58 w 103"/>
              <a:gd name="T3" fmla="*/ 55 h 96"/>
              <a:gd name="T4" fmla="*/ 56 w 103"/>
              <a:gd name="T5" fmla="*/ 51 h 96"/>
              <a:gd name="T6" fmla="*/ 64 w 103"/>
              <a:gd name="T7" fmla="*/ 41 h 96"/>
              <a:gd name="T8" fmla="*/ 56 w 103"/>
              <a:gd name="T9" fmla="*/ 41 h 96"/>
              <a:gd name="T10" fmla="*/ 56 w 103"/>
              <a:gd name="T11" fmla="*/ 22 h 96"/>
              <a:gd name="T12" fmla="*/ 76 w 103"/>
              <a:gd name="T13" fmla="*/ 22 h 96"/>
              <a:gd name="T14" fmla="*/ 76 w 103"/>
              <a:gd name="T15" fmla="*/ 34 h 96"/>
              <a:gd name="T16" fmla="*/ 48 w 103"/>
              <a:gd name="T17" fmla="*/ 34 h 96"/>
              <a:gd name="T18" fmla="*/ 30 w 103"/>
              <a:gd name="T19" fmla="*/ 55 h 96"/>
              <a:gd name="T20" fmla="*/ 28 w 103"/>
              <a:gd name="T21" fmla="*/ 51 h 96"/>
              <a:gd name="T22" fmla="*/ 36 w 103"/>
              <a:gd name="T23" fmla="*/ 41 h 96"/>
              <a:gd name="T24" fmla="*/ 28 w 103"/>
              <a:gd name="T25" fmla="*/ 41 h 96"/>
              <a:gd name="T26" fmla="*/ 28 w 103"/>
              <a:gd name="T27" fmla="*/ 22 h 96"/>
              <a:gd name="T28" fmla="*/ 48 w 103"/>
              <a:gd name="T29" fmla="*/ 22 h 96"/>
              <a:gd name="T30" fmla="*/ 48 w 103"/>
              <a:gd name="T31" fmla="*/ 34 h 96"/>
              <a:gd name="T32" fmla="*/ 0 w 103"/>
              <a:gd name="T33" fmla="*/ 0 h 96"/>
              <a:gd name="T34" fmla="*/ 0 w 103"/>
              <a:gd name="T35" fmla="*/ 74 h 96"/>
              <a:gd name="T36" fmla="*/ 16 w 103"/>
              <a:gd name="T37" fmla="*/ 74 h 96"/>
              <a:gd name="T38" fmla="*/ 16 w 103"/>
              <a:gd name="T39" fmla="*/ 96 h 96"/>
              <a:gd name="T40" fmla="*/ 49 w 103"/>
              <a:gd name="T41" fmla="*/ 74 h 96"/>
              <a:gd name="T42" fmla="*/ 103 w 103"/>
              <a:gd name="T43" fmla="*/ 74 h 96"/>
              <a:gd name="T44" fmla="*/ 103 w 103"/>
              <a:gd name="T45" fmla="*/ 0 h 96"/>
              <a:gd name="T46" fmla="*/ 0 w 103"/>
              <a:gd name="T4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3" h="96">
                <a:moveTo>
                  <a:pt x="76" y="34"/>
                </a:moveTo>
                <a:cubicBezTo>
                  <a:pt x="76" y="46"/>
                  <a:pt x="68" y="53"/>
                  <a:pt x="58" y="55"/>
                </a:cubicBezTo>
                <a:cubicBezTo>
                  <a:pt x="56" y="51"/>
                  <a:pt x="56" y="51"/>
                  <a:pt x="56" y="51"/>
                </a:cubicBezTo>
                <a:cubicBezTo>
                  <a:pt x="61" y="49"/>
                  <a:pt x="64" y="45"/>
                  <a:pt x="64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22"/>
                  <a:pt x="56" y="22"/>
                  <a:pt x="5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8"/>
                  <a:pt x="76" y="34"/>
                </a:cubicBezTo>
                <a:close/>
                <a:moveTo>
                  <a:pt x="48" y="34"/>
                </a:moveTo>
                <a:cubicBezTo>
                  <a:pt x="48" y="46"/>
                  <a:pt x="40" y="53"/>
                  <a:pt x="30" y="55"/>
                </a:cubicBezTo>
                <a:cubicBezTo>
                  <a:pt x="28" y="51"/>
                  <a:pt x="28" y="51"/>
                  <a:pt x="28" y="51"/>
                </a:cubicBezTo>
                <a:cubicBezTo>
                  <a:pt x="33" y="49"/>
                  <a:pt x="36" y="45"/>
                  <a:pt x="36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22"/>
                  <a:pt x="28" y="22"/>
                  <a:pt x="2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8"/>
                  <a:pt x="48" y="34"/>
                </a:cubicBezTo>
                <a:close/>
                <a:moveTo>
                  <a:pt x="0" y="0"/>
                </a:moveTo>
                <a:cubicBezTo>
                  <a:pt x="0" y="74"/>
                  <a:pt x="0" y="74"/>
                  <a:pt x="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96"/>
                  <a:pt x="16" y="96"/>
                  <a:pt x="16" y="96"/>
                </a:cubicBezTo>
                <a:cubicBezTo>
                  <a:pt x="49" y="74"/>
                  <a:pt x="49" y="74"/>
                  <a:pt x="49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0"/>
                  <a:pt x="103" y="0"/>
                  <a:pt x="10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7" name="Freeform 1331"/>
          <p:cNvSpPr>
            <a:spLocks noEditPoints="1"/>
          </p:cNvSpPr>
          <p:nvPr/>
        </p:nvSpPr>
        <p:spPr bwMode="auto">
          <a:xfrm>
            <a:off x="8144451" y="3356259"/>
            <a:ext cx="215700" cy="171822"/>
          </a:xfrm>
          <a:custGeom>
            <a:avLst/>
            <a:gdLst>
              <a:gd name="T0" fmla="*/ 68 w 103"/>
              <a:gd name="T1" fmla="*/ 12 h 77"/>
              <a:gd name="T2" fmla="*/ 66 w 103"/>
              <a:gd name="T3" fmla="*/ 9 h 77"/>
              <a:gd name="T4" fmla="*/ 28 w 103"/>
              <a:gd name="T5" fmla="*/ 9 h 77"/>
              <a:gd name="T6" fmla="*/ 25 w 103"/>
              <a:gd name="T7" fmla="*/ 12 h 77"/>
              <a:gd name="T8" fmla="*/ 25 w 103"/>
              <a:gd name="T9" fmla="*/ 23 h 77"/>
              <a:gd name="T10" fmla="*/ 68 w 103"/>
              <a:gd name="T11" fmla="*/ 23 h 77"/>
              <a:gd name="T12" fmla="*/ 68 w 103"/>
              <a:gd name="T13" fmla="*/ 12 h 77"/>
              <a:gd name="T14" fmla="*/ 78 w 103"/>
              <a:gd name="T15" fmla="*/ 9 h 77"/>
              <a:gd name="T16" fmla="*/ 78 w 103"/>
              <a:gd name="T17" fmla="*/ 37 h 77"/>
              <a:gd name="T18" fmla="*/ 69 w 103"/>
              <a:gd name="T19" fmla="*/ 46 h 77"/>
              <a:gd name="T20" fmla="*/ 24 w 103"/>
              <a:gd name="T21" fmla="*/ 46 h 77"/>
              <a:gd name="T22" fmla="*/ 16 w 103"/>
              <a:gd name="T23" fmla="*/ 37 h 77"/>
              <a:gd name="T24" fmla="*/ 16 w 103"/>
              <a:gd name="T25" fmla="*/ 9 h 77"/>
              <a:gd name="T26" fmla="*/ 24 w 103"/>
              <a:gd name="T27" fmla="*/ 0 h 77"/>
              <a:gd name="T28" fmla="*/ 69 w 103"/>
              <a:gd name="T29" fmla="*/ 0 h 77"/>
              <a:gd name="T30" fmla="*/ 78 w 103"/>
              <a:gd name="T31" fmla="*/ 9 h 77"/>
              <a:gd name="T32" fmla="*/ 85 w 103"/>
              <a:gd name="T33" fmla="*/ 16 h 77"/>
              <a:gd name="T34" fmla="*/ 85 w 103"/>
              <a:gd name="T35" fmla="*/ 30 h 77"/>
              <a:gd name="T36" fmla="*/ 103 w 103"/>
              <a:gd name="T37" fmla="*/ 41 h 77"/>
              <a:gd name="T38" fmla="*/ 103 w 103"/>
              <a:gd name="T39" fmla="*/ 5 h 77"/>
              <a:gd name="T40" fmla="*/ 85 w 103"/>
              <a:gd name="T41" fmla="*/ 16 h 77"/>
              <a:gd name="T42" fmla="*/ 52 w 103"/>
              <a:gd name="T43" fmla="*/ 53 h 77"/>
              <a:gd name="T44" fmla="*/ 66 w 103"/>
              <a:gd name="T45" fmla="*/ 77 h 77"/>
              <a:gd name="T46" fmla="*/ 43 w 103"/>
              <a:gd name="T47" fmla="*/ 77 h 77"/>
              <a:gd name="T48" fmla="*/ 29 w 103"/>
              <a:gd name="T49" fmla="*/ 53 h 77"/>
              <a:gd name="T50" fmla="*/ 52 w 103"/>
              <a:gd name="T51" fmla="*/ 53 h 77"/>
              <a:gd name="T52" fmla="*/ 9 w 103"/>
              <a:gd name="T53" fmla="*/ 8 h 77"/>
              <a:gd name="T54" fmla="*/ 0 w 103"/>
              <a:gd name="T55" fmla="*/ 4 h 77"/>
              <a:gd name="T56" fmla="*/ 0 w 103"/>
              <a:gd name="T57" fmla="*/ 23 h 77"/>
              <a:gd name="T58" fmla="*/ 9 w 103"/>
              <a:gd name="T59" fmla="*/ 19 h 77"/>
              <a:gd name="T60" fmla="*/ 9 w 103"/>
              <a:gd name="T61" fmla="*/ 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77">
                <a:moveTo>
                  <a:pt x="68" y="12"/>
                </a:moveTo>
                <a:cubicBezTo>
                  <a:pt x="68" y="11"/>
                  <a:pt x="67" y="9"/>
                  <a:pt x="66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6" y="9"/>
                  <a:pt x="25" y="11"/>
                  <a:pt x="25" y="12"/>
                </a:cubicBezTo>
                <a:cubicBezTo>
                  <a:pt x="25" y="23"/>
                  <a:pt x="25" y="23"/>
                  <a:pt x="25" y="23"/>
                </a:cubicBezTo>
                <a:cubicBezTo>
                  <a:pt x="68" y="23"/>
                  <a:pt x="68" y="23"/>
                  <a:pt x="68" y="23"/>
                </a:cubicBezTo>
                <a:lnTo>
                  <a:pt x="68" y="12"/>
                </a:lnTo>
                <a:close/>
                <a:moveTo>
                  <a:pt x="78" y="9"/>
                </a:moveTo>
                <a:cubicBezTo>
                  <a:pt x="78" y="37"/>
                  <a:pt x="78" y="37"/>
                  <a:pt x="78" y="37"/>
                </a:cubicBezTo>
                <a:cubicBezTo>
                  <a:pt x="78" y="42"/>
                  <a:pt x="74" y="46"/>
                  <a:pt x="69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0" y="46"/>
                  <a:pt x="16" y="42"/>
                  <a:pt x="16" y="37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4"/>
                  <a:pt x="20" y="0"/>
                  <a:pt x="24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4" y="0"/>
                  <a:pt x="78" y="4"/>
                  <a:pt x="78" y="9"/>
                </a:cubicBezTo>
                <a:close/>
                <a:moveTo>
                  <a:pt x="85" y="16"/>
                </a:moveTo>
                <a:cubicBezTo>
                  <a:pt x="85" y="30"/>
                  <a:pt x="85" y="30"/>
                  <a:pt x="85" y="30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5"/>
                  <a:pt x="103" y="5"/>
                  <a:pt x="103" y="5"/>
                </a:cubicBezTo>
                <a:lnTo>
                  <a:pt x="85" y="16"/>
                </a:lnTo>
                <a:close/>
                <a:moveTo>
                  <a:pt x="52" y="53"/>
                </a:moveTo>
                <a:cubicBezTo>
                  <a:pt x="66" y="77"/>
                  <a:pt x="66" y="77"/>
                  <a:pt x="66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29" y="53"/>
                  <a:pt x="29" y="53"/>
                  <a:pt x="29" y="53"/>
                </a:cubicBezTo>
                <a:lnTo>
                  <a:pt x="52" y="53"/>
                </a:lnTo>
                <a:close/>
                <a:moveTo>
                  <a:pt x="9" y="8"/>
                </a:moveTo>
                <a:cubicBezTo>
                  <a:pt x="0" y="4"/>
                  <a:pt x="0" y="4"/>
                  <a:pt x="0" y="4"/>
                </a:cubicBezTo>
                <a:cubicBezTo>
                  <a:pt x="0" y="23"/>
                  <a:pt x="0" y="23"/>
                  <a:pt x="0" y="23"/>
                </a:cubicBezTo>
                <a:cubicBezTo>
                  <a:pt x="9" y="19"/>
                  <a:pt x="9" y="19"/>
                  <a:pt x="9" y="19"/>
                </a:cubicBezTo>
                <a:lnTo>
                  <a:pt x="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8" name="Freeform 1370"/>
          <p:cNvSpPr>
            <a:spLocks noEditPoints="1"/>
          </p:cNvSpPr>
          <p:nvPr/>
        </p:nvSpPr>
        <p:spPr bwMode="auto">
          <a:xfrm>
            <a:off x="8721769" y="483688"/>
            <a:ext cx="177634" cy="240551"/>
          </a:xfrm>
          <a:custGeom>
            <a:avLst/>
            <a:gdLst>
              <a:gd name="T0" fmla="*/ 65 w 83"/>
              <a:gd name="T1" fmla="*/ 103 h 103"/>
              <a:gd name="T2" fmla="*/ 0 w 83"/>
              <a:gd name="T3" fmla="*/ 103 h 103"/>
              <a:gd name="T4" fmla="*/ 0 w 83"/>
              <a:gd name="T5" fmla="*/ 95 h 103"/>
              <a:gd name="T6" fmla="*/ 65 w 83"/>
              <a:gd name="T7" fmla="*/ 95 h 103"/>
              <a:gd name="T8" fmla="*/ 65 w 83"/>
              <a:gd name="T9" fmla="*/ 103 h 103"/>
              <a:gd name="T10" fmla="*/ 3 w 83"/>
              <a:gd name="T11" fmla="*/ 34 h 103"/>
              <a:gd name="T12" fmla="*/ 19 w 83"/>
              <a:gd name="T13" fmla="*/ 89 h 103"/>
              <a:gd name="T14" fmla="*/ 47 w 83"/>
              <a:gd name="T15" fmla="*/ 89 h 103"/>
              <a:gd name="T16" fmla="*/ 63 w 83"/>
              <a:gd name="T17" fmla="*/ 34 h 103"/>
              <a:gd name="T18" fmla="*/ 3 w 83"/>
              <a:gd name="T19" fmla="*/ 34 h 103"/>
              <a:gd name="T20" fmla="*/ 68 w 83"/>
              <a:gd name="T21" fmla="*/ 41 h 103"/>
              <a:gd name="T22" fmla="*/ 68 w 83"/>
              <a:gd name="T23" fmla="*/ 47 h 103"/>
              <a:gd name="T24" fmla="*/ 75 w 83"/>
              <a:gd name="T25" fmla="*/ 47 h 103"/>
              <a:gd name="T26" fmla="*/ 63 w 83"/>
              <a:gd name="T27" fmla="*/ 67 h 103"/>
              <a:gd name="T28" fmla="*/ 59 w 83"/>
              <a:gd name="T29" fmla="*/ 78 h 103"/>
              <a:gd name="T30" fmla="*/ 83 w 83"/>
              <a:gd name="T31" fmla="*/ 41 h 103"/>
              <a:gd name="T32" fmla="*/ 68 w 83"/>
              <a:gd name="T33" fmla="*/ 41 h 103"/>
              <a:gd name="T34" fmla="*/ 25 w 83"/>
              <a:gd name="T35" fmla="*/ 30 h 103"/>
              <a:gd name="T36" fmla="*/ 25 w 83"/>
              <a:gd name="T37" fmla="*/ 8 h 103"/>
              <a:gd name="T38" fmla="*/ 25 w 83"/>
              <a:gd name="T39" fmla="*/ 30 h 103"/>
              <a:gd name="T40" fmla="*/ 36 w 83"/>
              <a:gd name="T41" fmla="*/ 30 h 103"/>
              <a:gd name="T42" fmla="*/ 37 w 83"/>
              <a:gd name="T43" fmla="*/ 0 h 103"/>
              <a:gd name="T44" fmla="*/ 36 w 83"/>
              <a:gd name="T45" fmla="*/ 3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" h="103">
                <a:moveTo>
                  <a:pt x="65" y="103"/>
                </a:moveTo>
                <a:cubicBezTo>
                  <a:pt x="0" y="103"/>
                  <a:pt x="0" y="103"/>
                  <a:pt x="0" y="103"/>
                </a:cubicBezTo>
                <a:cubicBezTo>
                  <a:pt x="0" y="95"/>
                  <a:pt x="0" y="95"/>
                  <a:pt x="0" y="95"/>
                </a:cubicBezTo>
                <a:cubicBezTo>
                  <a:pt x="65" y="95"/>
                  <a:pt x="65" y="95"/>
                  <a:pt x="65" y="95"/>
                </a:cubicBezTo>
                <a:lnTo>
                  <a:pt x="65" y="103"/>
                </a:lnTo>
                <a:close/>
                <a:moveTo>
                  <a:pt x="3" y="34"/>
                </a:moveTo>
                <a:cubicBezTo>
                  <a:pt x="4" y="61"/>
                  <a:pt x="11" y="76"/>
                  <a:pt x="19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54" y="76"/>
                  <a:pt x="62" y="61"/>
                  <a:pt x="63" y="34"/>
                </a:cubicBezTo>
                <a:lnTo>
                  <a:pt x="3" y="34"/>
                </a:lnTo>
                <a:close/>
                <a:moveTo>
                  <a:pt x="68" y="41"/>
                </a:moveTo>
                <a:cubicBezTo>
                  <a:pt x="68" y="43"/>
                  <a:pt x="68" y="45"/>
                  <a:pt x="68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3" y="55"/>
                  <a:pt x="69" y="62"/>
                  <a:pt x="63" y="67"/>
                </a:cubicBezTo>
                <a:cubicBezTo>
                  <a:pt x="62" y="71"/>
                  <a:pt x="61" y="74"/>
                  <a:pt x="59" y="78"/>
                </a:cubicBezTo>
                <a:cubicBezTo>
                  <a:pt x="73" y="71"/>
                  <a:pt x="82" y="54"/>
                  <a:pt x="83" y="41"/>
                </a:cubicBezTo>
                <a:cubicBezTo>
                  <a:pt x="68" y="41"/>
                  <a:pt x="68" y="41"/>
                  <a:pt x="68" y="41"/>
                </a:cubicBezTo>
                <a:close/>
                <a:moveTo>
                  <a:pt x="25" y="30"/>
                </a:moveTo>
                <a:cubicBezTo>
                  <a:pt x="38" y="18"/>
                  <a:pt x="22" y="17"/>
                  <a:pt x="25" y="8"/>
                </a:cubicBezTo>
                <a:cubicBezTo>
                  <a:pt x="15" y="20"/>
                  <a:pt x="29" y="20"/>
                  <a:pt x="25" y="30"/>
                </a:cubicBezTo>
                <a:close/>
                <a:moveTo>
                  <a:pt x="36" y="30"/>
                </a:moveTo>
                <a:cubicBezTo>
                  <a:pt x="56" y="12"/>
                  <a:pt x="32" y="13"/>
                  <a:pt x="37" y="0"/>
                </a:cubicBezTo>
                <a:cubicBezTo>
                  <a:pt x="21" y="16"/>
                  <a:pt x="43" y="17"/>
                  <a:pt x="3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9" name="Freeform 1372"/>
          <p:cNvSpPr>
            <a:spLocks noEditPoints="1"/>
          </p:cNvSpPr>
          <p:nvPr/>
        </p:nvSpPr>
        <p:spPr bwMode="auto">
          <a:xfrm>
            <a:off x="8702879" y="1617437"/>
            <a:ext cx="222047" cy="240551"/>
          </a:xfrm>
          <a:custGeom>
            <a:avLst/>
            <a:gdLst>
              <a:gd name="T0" fmla="*/ 48 w 104"/>
              <a:gd name="T1" fmla="*/ 19 h 103"/>
              <a:gd name="T2" fmla="*/ 80 w 104"/>
              <a:gd name="T3" fmla="*/ 19 h 103"/>
              <a:gd name="T4" fmla="*/ 40 w 104"/>
              <a:gd name="T5" fmla="*/ 0 h 103"/>
              <a:gd name="T6" fmla="*/ 81 w 104"/>
              <a:gd name="T7" fmla="*/ 69 h 103"/>
              <a:gd name="T8" fmla="*/ 80 w 104"/>
              <a:gd name="T9" fmla="*/ 77 h 103"/>
              <a:gd name="T10" fmla="*/ 81 w 104"/>
              <a:gd name="T11" fmla="*/ 69 h 103"/>
              <a:gd name="T12" fmla="*/ 76 w 104"/>
              <a:gd name="T13" fmla="*/ 72 h 103"/>
              <a:gd name="T14" fmla="*/ 78 w 104"/>
              <a:gd name="T15" fmla="*/ 78 h 103"/>
              <a:gd name="T16" fmla="*/ 84 w 104"/>
              <a:gd name="T17" fmla="*/ 68 h 103"/>
              <a:gd name="T18" fmla="*/ 82 w 104"/>
              <a:gd name="T19" fmla="*/ 76 h 103"/>
              <a:gd name="T20" fmla="*/ 84 w 104"/>
              <a:gd name="T21" fmla="*/ 68 h 103"/>
              <a:gd name="T22" fmla="*/ 75 w 104"/>
              <a:gd name="T23" fmla="*/ 72 h 103"/>
              <a:gd name="T24" fmla="*/ 74 w 104"/>
              <a:gd name="T25" fmla="*/ 81 h 103"/>
              <a:gd name="T26" fmla="*/ 86 w 104"/>
              <a:gd name="T27" fmla="*/ 66 h 103"/>
              <a:gd name="T28" fmla="*/ 85 w 104"/>
              <a:gd name="T29" fmla="*/ 74 h 103"/>
              <a:gd name="T30" fmla="*/ 86 w 104"/>
              <a:gd name="T31" fmla="*/ 66 h 103"/>
              <a:gd name="T32" fmla="*/ 66 w 104"/>
              <a:gd name="T33" fmla="*/ 56 h 103"/>
              <a:gd name="T34" fmla="*/ 96 w 104"/>
              <a:gd name="T35" fmla="*/ 75 h 103"/>
              <a:gd name="T36" fmla="*/ 59 w 104"/>
              <a:gd name="T37" fmla="*/ 65 h 103"/>
              <a:gd name="T38" fmla="*/ 19 w 104"/>
              <a:gd name="T39" fmla="*/ 56 h 103"/>
              <a:gd name="T40" fmla="*/ 59 w 104"/>
              <a:gd name="T41" fmla="*/ 92 h 103"/>
              <a:gd name="T42" fmla="*/ 50 w 104"/>
              <a:gd name="T43" fmla="*/ 65 h 103"/>
              <a:gd name="T44" fmla="*/ 57 w 104"/>
              <a:gd name="T45" fmla="*/ 55 h 103"/>
              <a:gd name="T46" fmla="*/ 10 w 104"/>
              <a:gd name="T47" fmla="*/ 42 h 103"/>
              <a:gd name="T48" fmla="*/ 104 w 104"/>
              <a:gd name="T49" fmla="*/ 30 h 103"/>
              <a:gd name="T50" fmla="*/ 63 w 104"/>
              <a:gd name="T51" fmla="*/ 103 h 103"/>
              <a:gd name="T52" fmla="*/ 12 w 104"/>
              <a:gd name="T53" fmla="*/ 52 h 103"/>
              <a:gd name="T54" fmla="*/ 12 w 104"/>
              <a:gd name="T55" fmla="*/ 24 h 103"/>
              <a:gd name="T56" fmla="*/ 47 w 104"/>
              <a:gd name="T57" fmla="*/ 12 h 103"/>
              <a:gd name="T58" fmla="*/ 63 w 104"/>
              <a:gd name="T59" fmla="*/ 49 h 103"/>
              <a:gd name="T60" fmla="*/ 82 w 104"/>
              <a:gd name="T61" fmla="*/ 26 h 103"/>
              <a:gd name="T62" fmla="*/ 104 w 104"/>
              <a:gd name="T63" fmla="*/ 30 h 103"/>
              <a:gd name="T64" fmla="*/ 88 w 104"/>
              <a:gd name="T65" fmla="*/ 72 h 103"/>
              <a:gd name="T66" fmla="*/ 90 w 104"/>
              <a:gd name="T67" fmla="*/ 64 h 103"/>
              <a:gd name="T68" fmla="*/ 90 w 104"/>
              <a:gd name="T69" fmla="*/ 7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03">
                <a:moveTo>
                  <a:pt x="56" y="19"/>
                </a:moveTo>
                <a:cubicBezTo>
                  <a:pt x="48" y="19"/>
                  <a:pt x="48" y="19"/>
                  <a:pt x="48" y="19"/>
                </a:cubicBezTo>
                <a:cubicBezTo>
                  <a:pt x="64" y="35"/>
                  <a:pt x="64" y="35"/>
                  <a:pt x="64" y="35"/>
                </a:cubicBezTo>
                <a:cubicBezTo>
                  <a:pt x="80" y="19"/>
                  <a:pt x="80" y="19"/>
                  <a:pt x="80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68" y="0"/>
                  <a:pt x="40" y="0"/>
                </a:cubicBezTo>
                <a:cubicBezTo>
                  <a:pt x="58" y="7"/>
                  <a:pt x="56" y="19"/>
                  <a:pt x="56" y="19"/>
                </a:cubicBezTo>
                <a:close/>
                <a:moveTo>
                  <a:pt x="81" y="69"/>
                </a:moveTo>
                <a:cubicBezTo>
                  <a:pt x="80" y="70"/>
                  <a:pt x="80" y="70"/>
                  <a:pt x="80" y="70"/>
                </a:cubicBezTo>
                <a:cubicBezTo>
                  <a:pt x="80" y="77"/>
                  <a:pt x="80" y="77"/>
                  <a:pt x="80" y="77"/>
                </a:cubicBezTo>
                <a:cubicBezTo>
                  <a:pt x="81" y="76"/>
                  <a:pt x="81" y="76"/>
                  <a:pt x="81" y="76"/>
                </a:cubicBezTo>
                <a:lnTo>
                  <a:pt x="81" y="69"/>
                </a:lnTo>
                <a:close/>
                <a:moveTo>
                  <a:pt x="78" y="71"/>
                </a:moveTo>
                <a:cubicBezTo>
                  <a:pt x="76" y="72"/>
                  <a:pt x="76" y="72"/>
                  <a:pt x="76" y="72"/>
                </a:cubicBezTo>
                <a:cubicBezTo>
                  <a:pt x="76" y="79"/>
                  <a:pt x="76" y="79"/>
                  <a:pt x="76" y="79"/>
                </a:cubicBezTo>
                <a:cubicBezTo>
                  <a:pt x="78" y="78"/>
                  <a:pt x="78" y="78"/>
                  <a:pt x="78" y="78"/>
                </a:cubicBezTo>
                <a:lnTo>
                  <a:pt x="78" y="71"/>
                </a:lnTo>
                <a:close/>
                <a:moveTo>
                  <a:pt x="84" y="68"/>
                </a:moveTo>
                <a:cubicBezTo>
                  <a:pt x="82" y="68"/>
                  <a:pt x="82" y="68"/>
                  <a:pt x="82" y="68"/>
                </a:cubicBezTo>
                <a:cubicBezTo>
                  <a:pt x="82" y="76"/>
                  <a:pt x="82" y="76"/>
                  <a:pt x="82" y="76"/>
                </a:cubicBezTo>
                <a:cubicBezTo>
                  <a:pt x="84" y="75"/>
                  <a:pt x="84" y="75"/>
                  <a:pt x="84" y="75"/>
                </a:cubicBezTo>
                <a:lnTo>
                  <a:pt x="84" y="68"/>
                </a:lnTo>
                <a:close/>
                <a:moveTo>
                  <a:pt x="75" y="80"/>
                </a:moveTo>
                <a:cubicBezTo>
                  <a:pt x="75" y="72"/>
                  <a:pt x="75" y="72"/>
                  <a:pt x="75" y="72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81"/>
                  <a:pt x="74" y="81"/>
                  <a:pt x="74" y="81"/>
                </a:cubicBezTo>
                <a:lnTo>
                  <a:pt x="75" y="80"/>
                </a:lnTo>
                <a:close/>
                <a:moveTo>
                  <a:pt x="86" y="66"/>
                </a:moveTo>
                <a:cubicBezTo>
                  <a:pt x="85" y="67"/>
                  <a:pt x="85" y="67"/>
                  <a:pt x="85" y="67"/>
                </a:cubicBezTo>
                <a:cubicBezTo>
                  <a:pt x="85" y="74"/>
                  <a:pt x="85" y="74"/>
                  <a:pt x="85" y="74"/>
                </a:cubicBezTo>
                <a:cubicBezTo>
                  <a:pt x="86" y="73"/>
                  <a:pt x="86" y="73"/>
                  <a:pt x="86" y="73"/>
                </a:cubicBezTo>
                <a:lnTo>
                  <a:pt x="86" y="66"/>
                </a:lnTo>
                <a:close/>
                <a:moveTo>
                  <a:pt x="96" y="39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93"/>
                  <a:pt x="66" y="93"/>
                  <a:pt x="66" y="93"/>
                </a:cubicBezTo>
                <a:cubicBezTo>
                  <a:pt x="96" y="75"/>
                  <a:pt x="96" y="75"/>
                  <a:pt x="96" y="75"/>
                </a:cubicBezTo>
                <a:lnTo>
                  <a:pt x="96" y="39"/>
                </a:lnTo>
                <a:close/>
                <a:moveTo>
                  <a:pt x="59" y="65"/>
                </a:moveTo>
                <a:cubicBezTo>
                  <a:pt x="52" y="75"/>
                  <a:pt x="52" y="75"/>
                  <a:pt x="52" y="75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69"/>
                  <a:pt x="19" y="69"/>
                  <a:pt x="19" y="69"/>
                </a:cubicBezTo>
                <a:cubicBezTo>
                  <a:pt x="59" y="92"/>
                  <a:pt x="59" y="92"/>
                  <a:pt x="59" y="92"/>
                </a:cubicBezTo>
                <a:lnTo>
                  <a:pt x="59" y="65"/>
                </a:lnTo>
                <a:close/>
                <a:moveTo>
                  <a:pt x="50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7" y="55"/>
                  <a:pt x="57" y="55"/>
                  <a:pt x="57" y="55"/>
                </a:cubicBezTo>
                <a:cubicBezTo>
                  <a:pt x="16" y="31"/>
                  <a:pt x="16" y="31"/>
                  <a:pt x="16" y="31"/>
                </a:cubicBezTo>
                <a:cubicBezTo>
                  <a:pt x="10" y="42"/>
                  <a:pt x="10" y="42"/>
                  <a:pt x="10" y="42"/>
                </a:cubicBezTo>
                <a:lnTo>
                  <a:pt x="50" y="65"/>
                </a:lnTo>
                <a:close/>
                <a:moveTo>
                  <a:pt x="104" y="30"/>
                </a:moveTo>
                <a:cubicBezTo>
                  <a:pt x="104" y="80"/>
                  <a:pt x="104" y="80"/>
                  <a:pt x="104" y="80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52"/>
                  <a:pt x="12" y="52"/>
                  <a:pt x="12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24"/>
                  <a:pt x="12" y="24"/>
                  <a:pt x="12" y="24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8"/>
                  <a:pt x="45" y="10"/>
                  <a:pt x="47" y="12"/>
                </a:cubicBezTo>
                <a:cubicBezTo>
                  <a:pt x="23" y="26"/>
                  <a:pt x="23" y="26"/>
                  <a:pt x="23" y="26"/>
                </a:cubicBezTo>
                <a:cubicBezTo>
                  <a:pt x="63" y="49"/>
                  <a:pt x="63" y="49"/>
                  <a:pt x="63" y="49"/>
                </a:cubicBezTo>
                <a:cubicBezTo>
                  <a:pt x="93" y="33"/>
                  <a:pt x="93" y="33"/>
                  <a:pt x="93" y="33"/>
                </a:cubicBezTo>
                <a:cubicBezTo>
                  <a:pt x="82" y="26"/>
                  <a:pt x="82" y="26"/>
                  <a:pt x="82" y="26"/>
                </a:cubicBezTo>
                <a:cubicBezTo>
                  <a:pt x="88" y="21"/>
                  <a:pt x="88" y="21"/>
                  <a:pt x="88" y="21"/>
                </a:cubicBezTo>
                <a:lnTo>
                  <a:pt x="104" y="30"/>
                </a:lnTo>
                <a:close/>
                <a:moveTo>
                  <a:pt x="90" y="72"/>
                </a:moveTo>
                <a:cubicBezTo>
                  <a:pt x="88" y="72"/>
                  <a:pt x="88" y="72"/>
                  <a:pt x="88" y="72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71"/>
                  <a:pt x="90" y="71"/>
                  <a:pt x="90" y="71"/>
                </a:cubicBezTo>
                <a:lnTo>
                  <a:pt x="90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1" name="Freeform 1374"/>
          <p:cNvSpPr>
            <a:spLocks noEditPoints="1"/>
          </p:cNvSpPr>
          <p:nvPr/>
        </p:nvSpPr>
        <p:spPr bwMode="auto">
          <a:xfrm>
            <a:off x="8702736" y="2765486"/>
            <a:ext cx="215700" cy="219931"/>
          </a:xfrm>
          <a:custGeom>
            <a:avLst/>
            <a:gdLst>
              <a:gd name="T0" fmla="*/ 52 w 103"/>
              <a:gd name="T1" fmla="*/ 10 h 96"/>
              <a:gd name="T2" fmla="*/ 10 w 103"/>
              <a:gd name="T3" fmla="*/ 44 h 96"/>
              <a:gd name="T4" fmla="*/ 20 w 103"/>
              <a:gd name="T5" fmla="*/ 65 h 96"/>
              <a:gd name="T6" fmla="*/ 16 w 103"/>
              <a:gd name="T7" fmla="*/ 82 h 96"/>
              <a:gd name="T8" fmla="*/ 34 w 103"/>
              <a:gd name="T9" fmla="*/ 74 h 96"/>
              <a:gd name="T10" fmla="*/ 93 w 103"/>
              <a:gd name="T11" fmla="*/ 44 h 96"/>
              <a:gd name="T12" fmla="*/ 52 w 103"/>
              <a:gd name="T13" fmla="*/ 10 h 96"/>
              <a:gd name="T14" fmla="*/ 0 w 103"/>
              <a:gd name="T15" fmla="*/ 96 h 96"/>
              <a:gd name="T16" fmla="*/ 9 w 103"/>
              <a:gd name="T17" fmla="*/ 68 h 96"/>
              <a:gd name="T18" fmla="*/ 0 w 103"/>
              <a:gd name="T19" fmla="*/ 44 h 96"/>
              <a:gd name="T20" fmla="*/ 52 w 103"/>
              <a:gd name="T21" fmla="*/ 0 h 96"/>
              <a:gd name="T22" fmla="*/ 103 w 103"/>
              <a:gd name="T23" fmla="*/ 44 h 96"/>
              <a:gd name="T24" fmla="*/ 35 w 103"/>
              <a:gd name="T25" fmla="*/ 85 h 96"/>
              <a:gd name="T26" fmla="*/ 0 w 103"/>
              <a:gd name="T27" fmla="*/ 96 h 96"/>
              <a:gd name="T28" fmla="*/ 73 w 103"/>
              <a:gd name="T29" fmla="*/ 51 h 96"/>
              <a:gd name="T30" fmla="*/ 73 w 103"/>
              <a:gd name="T31" fmla="*/ 28 h 96"/>
              <a:gd name="T32" fmla="*/ 43 w 103"/>
              <a:gd name="T33" fmla="*/ 28 h 96"/>
              <a:gd name="T34" fmla="*/ 50 w 103"/>
              <a:gd name="T35" fmla="*/ 35 h 96"/>
              <a:gd name="T36" fmla="*/ 66 w 103"/>
              <a:gd name="T37" fmla="*/ 35 h 96"/>
              <a:gd name="T38" fmla="*/ 66 w 103"/>
              <a:gd name="T39" fmla="*/ 51 h 96"/>
              <a:gd name="T40" fmla="*/ 60 w 103"/>
              <a:gd name="T41" fmla="*/ 51 h 96"/>
              <a:gd name="T42" fmla="*/ 69 w 103"/>
              <a:gd name="T43" fmla="*/ 61 h 96"/>
              <a:gd name="T44" fmla="*/ 79 w 103"/>
              <a:gd name="T45" fmla="*/ 51 h 96"/>
              <a:gd name="T46" fmla="*/ 73 w 103"/>
              <a:gd name="T47" fmla="*/ 51 h 96"/>
              <a:gd name="T48" fmla="*/ 39 w 103"/>
              <a:gd name="T49" fmla="*/ 37 h 96"/>
              <a:gd name="T50" fmla="*/ 39 w 103"/>
              <a:gd name="T51" fmla="*/ 54 h 96"/>
              <a:gd name="T52" fmla="*/ 55 w 103"/>
              <a:gd name="T53" fmla="*/ 54 h 96"/>
              <a:gd name="T54" fmla="*/ 61 w 103"/>
              <a:gd name="T55" fmla="*/ 61 h 96"/>
              <a:gd name="T56" fmla="*/ 32 w 103"/>
              <a:gd name="T57" fmla="*/ 61 h 96"/>
              <a:gd name="T58" fmla="*/ 32 w 103"/>
              <a:gd name="T59" fmla="*/ 37 h 96"/>
              <a:gd name="T60" fmla="*/ 26 w 103"/>
              <a:gd name="T61" fmla="*/ 37 h 96"/>
              <a:gd name="T62" fmla="*/ 35 w 103"/>
              <a:gd name="T63" fmla="*/ 28 h 96"/>
              <a:gd name="T64" fmla="*/ 45 w 103"/>
              <a:gd name="T65" fmla="*/ 37 h 96"/>
              <a:gd name="T66" fmla="*/ 39 w 103"/>
              <a:gd name="T67" fmla="*/ 3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3" h="96">
                <a:moveTo>
                  <a:pt x="52" y="10"/>
                </a:moveTo>
                <a:cubicBezTo>
                  <a:pt x="29" y="10"/>
                  <a:pt x="10" y="25"/>
                  <a:pt x="10" y="44"/>
                </a:cubicBezTo>
                <a:cubicBezTo>
                  <a:pt x="10" y="53"/>
                  <a:pt x="14" y="59"/>
                  <a:pt x="20" y="65"/>
                </a:cubicBezTo>
                <a:cubicBezTo>
                  <a:pt x="19" y="74"/>
                  <a:pt x="16" y="82"/>
                  <a:pt x="16" y="82"/>
                </a:cubicBezTo>
                <a:cubicBezTo>
                  <a:pt x="16" y="82"/>
                  <a:pt x="25" y="80"/>
                  <a:pt x="34" y="74"/>
                </a:cubicBezTo>
                <a:cubicBezTo>
                  <a:pt x="71" y="84"/>
                  <a:pt x="93" y="63"/>
                  <a:pt x="93" y="44"/>
                </a:cubicBezTo>
                <a:cubicBezTo>
                  <a:pt x="93" y="25"/>
                  <a:pt x="75" y="10"/>
                  <a:pt x="52" y="10"/>
                </a:cubicBezTo>
                <a:close/>
                <a:moveTo>
                  <a:pt x="0" y="96"/>
                </a:moveTo>
                <a:cubicBezTo>
                  <a:pt x="5" y="87"/>
                  <a:pt x="9" y="76"/>
                  <a:pt x="9" y="68"/>
                </a:cubicBezTo>
                <a:cubicBezTo>
                  <a:pt x="3" y="61"/>
                  <a:pt x="0" y="53"/>
                  <a:pt x="0" y="44"/>
                </a:cubicBezTo>
                <a:cubicBezTo>
                  <a:pt x="0" y="19"/>
                  <a:pt x="25" y="0"/>
                  <a:pt x="52" y="0"/>
                </a:cubicBezTo>
                <a:cubicBezTo>
                  <a:pt x="79" y="0"/>
                  <a:pt x="103" y="18"/>
                  <a:pt x="103" y="44"/>
                </a:cubicBezTo>
                <a:cubicBezTo>
                  <a:pt x="103" y="70"/>
                  <a:pt x="74" y="94"/>
                  <a:pt x="35" y="85"/>
                </a:cubicBezTo>
                <a:cubicBezTo>
                  <a:pt x="27" y="89"/>
                  <a:pt x="12" y="94"/>
                  <a:pt x="0" y="96"/>
                </a:cubicBezTo>
                <a:close/>
                <a:moveTo>
                  <a:pt x="73" y="51"/>
                </a:moveTo>
                <a:cubicBezTo>
                  <a:pt x="73" y="28"/>
                  <a:pt x="73" y="28"/>
                  <a:pt x="7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51"/>
                  <a:pt x="66" y="51"/>
                  <a:pt x="66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9" y="61"/>
                  <a:pt x="69" y="61"/>
                  <a:pt x="69" y="61"/>
                </a:cubicBezTo>
                <a:cubicBezTo>
                  <a:pt x="79" y="51"/>
                  <a:pt x="79" y="51"/>
                  <a:pt x="79" y="51"/>
                </a:cubicBezTo>
                <a:lnTo>
                  <a:pt x="73" y="51"/>
                </a:lnTo>
                <a:close/>
                <a:moveTo>
                  <a:pt x="39" y="37"/>
                </a:moveTo>
                <a:cubicBezTo>
                  <a:pt x="39" y="54"/>
                  <a:pt x="39" y="54"/>
                  <a:pt x="39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1" y="61"/>
                  <a:pt x="61" y="61"/>
                  <a:pt x="61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37"/>
                  <a:pt x="32" y="37"/>
                  <a:pt x="32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35" y="28"/>
                  <a:pt x="35" y="28"/>
                  <a:pt x="35" y="28"/>
                </a:cubicBezTo>
                <a:cubicBezTo>
                  <a:pt x="45" y="37"/>
                  <a:pt x="45" y="37"/>
                  <a:pt x="45" y="37"/>
                </a:cubicBezTo>
                <a:cubicBezTo>
                  <a:pt x="39" y="37"/>
                  <a:pt x="39" y="37"/>
                  <a:pt x="39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5" name="Freeform 1419"/>
          <p:cNvSpPr>
            <a:spLocks noEditPoints="1"/>
          </p:cNvSpPr>
          <p:nvPr/>
        </p:nvSpPr>
        <p:spPr bwMode="auto">
          <a:xfrm>
            <a:off x="8169827" y="3897135"/>
            <a:ext cx="190324" cy="240551"/>
          </a:xfrm>
          <a:custGeom>
            <a:avLst/>
            <a:gdLst>
              <a:gd name="T0" fmla="*/ 24 w 88"/>
              <a:gd name="T1" fmla="*/ 29 h 103"/>
              <a:gd name="T2" fmla="*/ 24 w 88"/>
              <a:gd name="T3" fmla="*/ 8 h 103"/>
              <a:gd name="T4" fmla="*/ 24 w 88"/>
              <a:gd name="T5" fmla="*/ 29 h 103"/>
              <a:gd name="T6" fmla="*/ 35 w 88"/>
              <a:gd name="T7" fmla="*/ 29 h 103"/>
              <a:gd name="T8" fmla="*/ 36 w 88"/>
              <a:gd name="T9" fmla="*/ 0 h 103"/>
              <a:gd name="T10" fmla="*/ 35 w 88"/>
              <a:gd name="T11" fmla="*/ 29 h 103"/>
              <a:gd name="T12" fmla="*/ 70 w 88"/>
              <a:gd name="T13" fmla="*/ 42 h 103"/>
              <a:gd name="T14" fmla="*/ 69 w 88"/>
              <a:gd name="T15" fmla="*/ 49 h 103"/>
              <a:gd name="T16" fmla="*/ 79 w 88"/>
              <a:gd name="T17" fmla="*/ 49 h 103"/>
              <a:gd name="T18" fmla="*/ 66 w 88"/>
              <a:gd name="T19" fmla="*/ 71 h 103"/>
              <a:gd name="T20" fmla="*/ 63 w 88"/>
              <a:gd name="T21" fmla="*/ 82 h 103"/>
              <a:gd name="T22" fmla="*/ 88 w 88"/>
              <a:gd name="T23" fmla="*/ 42 h 103"/>
              <a:gd name="T24" fmla="*/ 70 w 88"/>
              <a:gd name="T25" fmla="*/ 42 h 103"/>
              <a:gd name="T26" fmla="*/ 48 w 88"/>
              <a:gd name="T27" fmla="*/ 103 h 103"/>
              <a:gd name="T28" fmla="*/ 16 w 88"/>
              <a:gd name="T29" fmla="*/ 103 h 103"/>
              <a:gd name="T30" fmla="*/ 0 w 88"/>
              <a:gd name="T31" fmla="*/ 32 h 103"/>
              <a:gd name="T32" fmla="*/ 63 w 88"/>
              <a:gd name="T33" fmla="*/ 32 h 103"/>
              <a:gd name="T34" fmla="*/ 48 w 88"/>
              <a:gd name="T3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103">
                <a:moveTo>
                  <a:pt x="24" y="29"/>
                </a:moveTo>
                <a:cubicBezTo>
                  <a:pt x="37" y="17"/>
                  <a:pt x="21" y="16"/>
                  <a:pt x="24" y="8"/>
                </a:cubicBezTo>
                <a:cubicBezTo>
                  <a:pt x="14" y="19"/>
                  <a:pt x="28" y="20"/>
                  <a:pt x="24" y="29"/>
                </a:cubicBezTo>
                <a:close/>
                <a:moveTo>
                  <a:pt x="35" y="29"/>
                </a:moveTo>
                <a:cubicBezTo>
                  <a:pt x="55" y="11"/>
                  <a:pt x="31" y="12"/>
                  <a:pt x="36" y="0"/>
                </a:cubicBezTo>
                <a:cubicBezTo>
                  <a:pt x="20" y="16"/>
                  <a:pt x="42" y="16"/>
                  <a:pt x="35" y="29"/>
                </a:cubicBezTo>
                <a:close/>
                <a:moveTo>
                  <a:pt x="70" y="42"/>
                </a:moveTo>
                <a:cubicBezTo>
                  <a:pt x="70" y="44"/>
                  <a:pt x="69" y="46"/>
                  <a:pt x="6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7" y="57"/>
                  <a:pt x="72" y="65"/>
                  <a:pt x="66" y="71"/>
                </a:cubicBezTo>
                <a:cubicBezTo>
                  <a:pt x="65" y="75"/>
                  <a:pt x="64" y="78"/>
                  <a:pt x="63" y="82"/>
                </a:cubicBezTo>
                <a:cubicBezTo>
                  <a:pt x="77" y="73"/>
                  <a:pt x="86" y="57"/>
                  <a:pt x="88" y="42"/>
                </a:cubicBezTo>
                <a:lnTo>
                  <a:pt x="70" y="42"/>
                </a:lnTo>
                <a:close/>
                <a:moveTo>
                  <a:pt x="48" y="103"/>
                </a:moveTo>
                <a:cubicBezTo>
                  <a:pt x="16" y="103"/>
                  <a:pt x="16" y="103"/>
                  <a:pt x="16" y="103"/>
                </a:cubicBezTo>
                <a:cubicBezTo>
                  <a:pt x="8" y="84"/>
                  <a:pt x="1" y="65"/>
                  <a:pt x="0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2" y="65"/>
                  <a:pt x="55" y="85"/>
                  <a:pt x="48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6" name="Freeform 1460"/>
          <p:cNvSpPr>
            <a:spLocks noEditPoints="1"/>
          </p:cNvSpPr>
          <p:nvPr/>
        </p:nvSpPr>
        <p:spPr bwMode="auto">
          <a:xfrm>
            <a:off x="8645958" y="1053867"/>
            <a:ext cx="272799" cy="295532"/>
          </a:xfrm>
          <a:custGeom>
            <a:avLst/>
            <a:gdLst>
              <a:gd name="T0" fmla="*/ 78 w 129"/>
              <a:gd name="T1" fmla="*/ 19 h 129"/>
              <a:gd name="T2" fmla="*/ 99 w 129"/>
              <a:gd name="T3" fmla="*/ 12 h 129"/>
              <a:gd name="T4" fmla="*/ 94 w 129"/>
              <a:gd name="T5" fmla="*/ 8 h 129"/>
              <a:gd name="T6" fmla="*/ 104 w 129"/>
              <a:gd name="T7" fmla="*/ 0 h 129"/>
              <a:gd name="T8" fmla="*/ 83 w 129"/>
              <a:gd name="T9" fmla="*/ 7 h 129"/>
              <a:gd name="T10" fmla="*/ 89 w 129"/>
              <a:gd name="T11" fmla="*/ 11 h 129"/>
              <a:gd name="T12" fmla="*/ 78 w 129"/>
              <a:gd name="T13" fmla="*/ 19 h 129"/>
              <a:gd name="T14" fmla="*/ 110 w 129"/>
              <a:gd name="T15" fmla="*/ 50 h 129"/>
              <a:gd name="T16" fmla="*/ 128 w 129"/>
              <a:gd name="T17" fmla="*/ 38 h 129"/>
              <a:gd name="T18" fmla="*/ 121 w 129"/>
              <a:gd name="T19" fmla="*/ 35 h 129"/>
              <a:gd name="T20" fmla="*/ 129 w 129"/>
              <a:gd name="T21" fmla="*/ 25 h 129"/>
              <a:gd name="T22" fmla="*/ 110 w 129"/>
              <a:gd name="T23" fmla="*/ 37 h 129"/>
              <a:gd name="T24" fmla="*/ 118 w 129"/>
              <a:gd name="T25" fmla="*/ 40 h 129"/>
              <a:gd name="T26" fmla="*/ 110 w 129"/>
              <a:gd name="T27" fmla="*/ 50 h 129"/>
              <a:gd name="T28" fmla="*/ 69 w 129"/>
              <a:gd name="T29" fmla="*/ 21 h 129"/>
              <a:gd name="T30" fmla="*/ 74 w 129"/>
              <a:gd name="T31" fmla="*/ 28 h 129"/>
              <a:gd name="T32" fmla="*/ 67 w 129"/>
              <a:gd name="T33" fmla="*/ 34 h 129"/>
              <a:gd name="T34" fmla="*/ 62 w 129"/>
              <a:gd name="T35" fmla="*/ 28 h 129"/>
              <a:gd name="T36" fmla="*/ 69 w 129"/>
              <a:gd name="T37" fmla="*/ 21 h 129"/>
              <a:gd name="T38" fmla="*/ 107 w 129"/>
              <a:gd name="T39" fmla="*/ 59 h 129"/>
              <a:gd name="T40" fmla="*/ 101 w 129"/>
              <a:gd name="T41" fmla="*/ 67 h 129"/>
              <a:gd name="T42" fmla="*/ 95 w 129"/>
              <a:gd name="T43" fmla="*/ 62 h 129"/>
              <a:gd name="T44" fmla="*/ 101 w 129"/>
              <a:gd name="T45" fmla="*/ 54 h 129"/>
              <a:gd name="T46" fmla="*/ 107 w 129"/>
              <a:gd name="T47" fmla="*/ 59 h 129"/>
              <a:gd name="T48" fmla="*/ 90 w 129"/>
              <a:gd name="T49" fmla="*/ 89 h 129"/>
              <a:gd name="T50" fmla="*/ 114 w 129"/>
              <a:gd name="T51" fmla="*/ 59 h 129"/>
              <a:gd name="T52" fmla="*/ 100 w 129"/>
              <a:gd name="T53" fmla="*/ 47 h 129"/>
              <a:gd name="T54" fmla="*/ 76 w 129"/>
              <a:gd name="T55" fmla="*/ 77 h 129"/>
              <a:gd name="T56" fmla="*/ 52 w 129"/>
              <a:gd name="T57" fmla="*/ 53 h 129"/>
              <a:gd name="T58" fmla="*/ 81 w 129"/>
              <a:gd name="T59" fmla="*/ 29 h 129"/>
              <a:gd name="T60" fmla="*/ 70 w 129"/>
              <a:gd name="T61" fmla="*/ 15 h 129"/>
              <a:gd name="T62" fmla="*/ 40 w 129"/>
              <a:gd name="T63" fmla="*/ 39 h 129"/>
              <a:gd name="T64" fmla="*/ 90 w 129"/>
              <a:gd name="T65" fmla="*/ 8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29">
                <a:moveTo>
                  <a:pt x="78" y="19"/>
                </a:moveTo>
                <a:cubicBezTo>
                  <a:pt x="99" y="12"/>
                  <a:pt x="99" y="12"/>
                  <a:pt x="99" y="12"/>
                </a:cubicBezTo>
                <a:cubicBezTo>
                  <a:pt x="94" y="8"/>
                  <a:pt x="94" y="8"/>
                  <a:pt x="94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83" y="7"/>
                  <a:pt x="83" y="7"/>
                  <a:pt x="83" y="7"/>
                </a:cubicBezTo>
                <a:cubicBezTo>
                  <a:pt x="89" y="11"/>
                  <a:pt x="89" y="11"/>
                  <a:pt x="89" y="11"/>
                </a:cubicBezTo>
                <a:lnTo>
                  <a:pt x="78" y="19"/>
                </a:lnTo>
                <a:close/>
                <a:moveTo>
                  <a:pt x="110" y="50"/>
                </a:moveTo>
                <a:cubicBezTo>
                  <a:pt x="128" y="38"/>
                  <a:pt x="128" y="38"/>
                  <a:pt x="128" y="3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8" y="40"/>
                  <a:pt x="118" y="40"/>
                  <a:pt x="118" y="40"/>
                </a:cubicBezTo>
                <a:lnTo>
                  <a:pt x="110" y="50"/>
                </a:lnTo>
                <a:close/>
                <a:moveTo>
                  <a:pt x="69" y="21"/>
                </a:moveTo>
                <a:cubicBezTo>
                  <a:pt x="74" y="28"/>
                  <a:pt x="74" y="28"/>
                  <a:pt x="74" y="28"/>
                </a:cubicBezTo>
                <a:cubicBezTo>
                  <a:pt x="67" y="34"/>
                  <a:pt x="67" y="34"/>
                  <a:pt x="67" y="34"/>
                </a:cubicBezTo>
                <a:cubicBezTo>
                  <a:pt x="62" y="28"/>
                  <a:pt x="62" y="28"/>
                  <a:pt x="62" y="28"/>
                </a:cubicBezTo>
                <a:lnTo>
                  <a:pt x="69" y="21"/>
                </a:lnTo>
                <a:close/>
                <a:moveTo>
                  <a:pt x="107" y="59"/>
                </a:moveTo>
                <a:cubicBezTo>
                  <a:pt x="101" y="67"/>
                  <a:pt x="101" y="67"/>
                  <a:pt x="101" y="67"/>
                </a:cubicBezTo>
                <a:cubicBezTo>
                  <a:pt x="95" y="62"/>
                  <a:pt x="95" y="62"/>
                  <a:pt x="95" y="62"/>
                </a:cubicBezTo>
                <a:cubicBezTo>
                  <a:pt x="101" y="54"/>
                  <a:pt x="101" y="54"/>
                  <a:pt x="101" y="54"/>
                </a:cubicBezTo>
                <a:lnTo>
                  <a:pt x="107" y="59"/>
                </a:lnTo>
                <a:close/>
                <a:moveTo>
                  <a:pt x="90" y="89"/>
                </a:moveTo>
                <a:cubicBezTo>
                  <a:pt x="99" y="78"/>
                  <a:pt x="114" y="59"/>
                  <a:pt x="114" y="59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90" y="60"/>
                  <a:pt x="76" y="77"/>
                </a:cubicBezTo>
                <a:cubicBezTo>
                  <a:pt x="60" y="96"/>
                  <a:pt x="33" y="68"/>
                  <a:pt x="52" y="53"/>
                </a:cubicBezTo>
                <a:cubicBezTo>
                  <a:pt x="68" y="39"/>
                  <a:pt x="81" y="29"/>
                  <a:pt x="81" y="29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51" y="30"/>
                  <a:pt x="40" y="39"/>
                </a:cubicBezTo>
                <a:cubicBezTo>
                  <a:pt x="0" y="71"/>
                  <a:pt x="57" y="129"/>
                  <a:pt x="9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8" name="Freeform 1463"/>
          <p:cNvSpPr>
            <a:spLocks noEditPoints="1"/>
          </p:cNvSpPr>
          <p:nvPr/>
        </p:nvSpPr>
        <p:spPr bwMode="auto">
          <a:xfrm>
            <a:off x="8702736" y="3278040"/>
            <a:ext cx="190324" cy="240551"/>
          </a:xfrm>
          <a:custGeom>
            <a:avLst/>
            <a:gdLst>
              <a:gd name="T0" fmla="*/ 61 w 89"/>
              <a:gd name="T1" fmla="*/ 90 h 104"/>
              <a:gd name="T2" fmla="*/ 60 w 89"/>
              <a:gd name="T3" fmla="*/ 73 h 104"/>
              <a:gd name="T4" fmla="*/ 62 w 89"/>
              <a:gd name="T5" fmla="*/ 54 h 104"/>
              <a:gd name="T6" fmla="*/ 62 w 89"/>
              <a:gd name="T7" fmla="*/ 41 h 104"/>
              <a:gd name="T8" fmla="*/ 58 w 89"/>
              <a:gd name="T9" fmla="*/ 38 h 104"/>
              <a:gd name="T10" fmla="*/ 56 w 89"/>
              <a:gd name="T11" fmla="*/ 2 h 104"/>
              <a:gd name="T12" fmla="*/ 46 w 89"/>
              <a:gd name="T13" fmla="*/ 14 h 104"/>
              <a:gd name="T14" fmla="*/ 0 w 89"/>
              <a:gd name="T15" fmla="*/ 48 h 104"/>
              <a:gd name="T16" fmla="*/ 0 w 89"/>
              <a:gd name="T17" fmla="*/ 90 h 104"/>
              <a:gd name="T18" fmla="*/ 57 w 89"/>
              <a:gd name="T19" fmla="*/ 104 h 104"/>
              <a:gd name="T20" fmla="*/ 59 w 89"/>
              <a:gd name="T21" fmla="*/ 104 h 104"/>
              <a:gd name="T22" fmla="*/ 61 w 89"/>
              <a:gd name="T23" fmla="*/ 90 h 104"/>
              <a:gd name="T24" fmla="*/ 74 w 89"/>
              <a:gd name="T25" fmla="*/ 104 h 104"/>
              <a:gd name="T26" fmla="*/ 83 w 89"/>
              <a:gd name="T27" fmla="*/ 92 h 104"/>
              <a:gd name="T28" fmla="*/ 68 w 89"/>
              <a:gd name="T29" fmla="*/ 92 h 104"/>
              <a:gd name="T30" fmla="*/ 68 w 89"/>
              <a:gd name="T31" fmla="*/ 104 h 104"/>
              <a:gd name="T32" fmla="*/ 74 w 89"/>
              <a:gd name="T33" fmla="*/ 104 h 104"/>
              <a:gd name="T34" fmla="*/ 87 w 89"/>
              <a:gd name="T35" fmla="*/ 75 h 104"/>
              <a:gd name="T36" fmla="*/ 66 w 89"/>
              <a:gd name="T37" fmla="*/ 75 h 104"/>
              <a:gd name="T38" fmla="*/ 66 w 89"/>
              <a:gd name="T39" fmla="*/ 87 h 104"/>
              <a:gd name="T40" fmla="*/ 79 w 89"/>
              <a:gd name="T41" fmla="*/ 87 h 104"/>
              <a:gd name="T42" fmla="*/ 87 w 89"/>
              <a:gd name="T43" fmla="*/ 75 h 104"/>
              <a:gd name="T44" fmla="*/ 66 w 89"/>
              <a:gd name="T45" fmla="*/ 70 h 104"/>
              <a:gd name="T46" fmla="*/ 81 w 89"/>
              <a:gd name="T47" fmla="*/ 70 h 104"/>
              <a:gd name="T48" fmla="*/ 88 w 89"/>
              <a:gd name="T49" fmla="*/ 58 h 104"/>
              <a:gd name="T50" fmla="*/ 66 w 89"/>
              <a:gd name="T51" fmla="*/ 58 h 104"/>
              <a:gd name="T52" fmla="*/ 66 w 89"/>
              <a:gd name="T53" fmla="*/ 70 h 104"/>
              <a:gd name="T54" fmla="*/ 71 w 89"/>
              <a:gd name="T55" fmla="*/ 42 h 104"/>
              <a:gd name="T56" fmla="*/ 87 w 89"/>
              <a:gd name="T57" fmla="*/ 42 h 104"/>
              <a:gd name="T58" fmla="*/ 79 w 89"/>
              <a:gd name="T59" fmla="*/ 53 h 104"/>
              <a:gd name="T60" fmla="*/ 71 w 89"/>
              <a:gd name="T61" fmla="*/ 53 h 104"/>
              <a:gd name="T62" fmla="*/ 71 w 89"/>
              <a:gd name="T63" fmla="*/ 4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104">
                <a:moveTo>
                  <a:pt x="61" y="90"/>
                </a:moveTo>
                <a:cubicBezTo>
                  <a:pt x="54" y="86"/>
                  <a:pt x="54" y="77"/>
                  <a:pt x="60" y="73"/>
                </a:cubicBezTo>
                <a:cubicBezTo>
                  <a:pt x="53" y="67"/>
                  <a:pt x="55" y="57"/>
                  <a:pt x="62" y="54"/>
                </a:cubicBezTo>
                <a:cubicBezTo>
                  <a:pt x="60" y="50"/>
                  <a:pt x="60" y="45"/>
                  <a:pt x="62" y="41"/>
                </a:cubicBezTo>
                <a:cubicBezTo>
                  <a:pt x="61" y="40"/>
                  <a:pt x="59" y="39"/>
                  <a:pt x="58" y="38"/>
                </a:cubicBezTo>
                <a:cubicBezTo>
                  <a:pt x="63" y="25"/>
                  <a:pt x="64" y="4"/>
                  <a:pt x="56" y="2"/>
                </a:cubicBezTo>
                <a:cubicBezTo>
                  <a:pt x="49" y="0"/>
                  <a:pt x="48" y="8"/>
                  <a:pt x="46" y="14"/>
                </a:cubicBezTo>
                <a:cubicBezTo>
                  <a:pt x="41" y="29"/>
                  <a:pt x="29" y="48"/>
                  <a:pt x="0" y="48"/>
                </a:cubicBezTo>
                <a:cubicBezTo>
                  <a:pt x="0" y="48"/>
                  <a:pt x="0" y="79"/>
                  <a:pt x="0" y="90"/>
                </a:cubicBezTo>
                <a:cubicBezTo>
                  <a:pt x="33" y="90"/>
                  <a:pt x="42" y="103"/>
                  <a:pt x="57" y="104"/>
                </a:cubicBezTo>
                <a:cubicBezTo>
                  <a:pt x="58" y="104"/>
                  <a:pt x="58" y="104"/>
                  <a:pt x="59" y="104"/>
                </a:cubicBezTo>
                <a:cubicBezTo>
                  <a:pt x="56" y="100"/>
                  <a:pt x="57" y="94"/>
                  <a:pt x="61" y="90"/>
                </a:cubicBezTo>
                <a:close/>
                <a:moveTo>
                  <a:pt x="74" y="104"/>
                </a:moveTo>
                <a:cubicBezTo>
                  <a:pt x="82" y="104"/>
                  <a:pt x="83" y="97"/>
                  <a:pt x="83" y="92"/>
                </a:cubicBezTo>
                <a:cubicBezTo>
                  <a:pt x="84" y="92"/>
                  <a:pt x="68" y="92"/>
                  <a:pt x="68" y="92"/>
                </a:cubicBezTo>
                <a:cubicBezTo>
                  <a:pt x="60" y="92"/>
                  <a:pt x="60" y="104"/>
                  <a:pt x="68" y="104"/>
                </a:cubicBezTo>
                <a:lnTo>
                  <a:pt x="74" y="104"/>
                </a:lnTo>
                <a:close/>
                <a:moveTo>
                  <a:pt x="87" y="75"/>
                </a:moveTo>
                <a:cubicBezTo>
                  <a:pt x="66" y="75"/>
                  <a:pt x="66" y="75"/>
                  <a:pt x="66" y="75"/>
                </a:cubicBezTo>
                <a:cubicBezTo>
                  <a:pt x="59" y="75"/>
                  <a:pt x="59" y="87"/>
                  <a:pt x="66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7" y="87"/>
                  <a:pt x="88" y="80"/>
                  <a:pt x="87" y="75"/>
                </a:cubicBezTo>
                <a:close/>
                <a:moveTo>
                  <a:pt x="66" y="70"/>
                </a:moveTo>
                <a:cubicBezTo>
                  <a:pt x="81" y="70"/>
                  <a:pt x="81" y="70"/>
                  <a:pt x="81" y="70"/>
                </a:cubicBezTo>
                <a:cubicBezTo>
                  <a:pt x="88" y="70"/>
                  <a:pt x="89" y="62"/>
                  <a:pt x="88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59" y="58"/>
                  <a:pt x="59" y="70"/>
                  <a:pt x="66" y="70"/>
                </a:cubicBezTo>
                <a:close/>
                <a:moveTo>
                  <a:pt x="71" y="42"/>
                </a:moveTo>
                <a:cubicBezTo>
                  <a:pt x="87" y="42"/>
                  <a:pt x="87" y="42"/>
                  <a:pt x="87" y="42"/>
                </a:cubicBezTo>
                <a:cubicBezTo>
                  <a:pt x="88" y="46"/>
                  <a:pt x="86" y="53"/>
                  <a:pt x="79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63" y="53"/>
                  <a:pt x="63" y="42"/>
                  <a:pt x="7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0" name="Freeform 1507"/>
          <p:cNvSpPr>
            <a:spLocks noEditPoints="1"/>
          </p:cNvSpPr>
          <p:nvPr/>
        </p:nvSpPr>
        <p:spPr bwMode="auto">
          <a:xfrm>
            <a:off x="8144451" y="4987479"/>
            <a:ext cx="215700" cy="240551"/>
          </a:xfrm>
          <a:custGeom>
            <a:avLst/>
            <a:gdLst>
              <a:gd name="T0" fmla="*/ 5 w 103"/>
              <a:gd name="T1" fmla="*/ 52 h 103"/>
              <a:gd name="T2" fmla="*/ 19 w 103"/>
              <a:gd name="T3" fmla="*/ 19 h 103"/>
              <a:gd name="T4" fmla="*/ 52 w 103"/>
              <a:gd name="T5" fmla="*/ 5 h 103"/>
              <a:gd name="T6" fmla="*/ 52 w 103"/>
              <a:gd name="T7" fmla="*/ 14 h 103"/>
              <a:gd name="T8" fmla="*/ 14 w 103"/>
              <a:gd name="T9" fmla="*/ 52 h 103"/>
              <a:gd name="T10" fmla="*/ 25 w 103"/>
              <a:gd name="T11" fmla="*/ 79 h 103"/>
              <a:gd name="T12" fmla="*/ 19 w 103"/>
              <a:gd name="T13" fmla="*/ 85 h 103"/>
              <a:gd name="T14" fmla="*/ 19 w 103"/>
              <a:gd name="T15" fmla="*/ 85 h 103"/>
              <a:gd name="T16" fmla="*/ 5 w 103"/>
              <a:gd name="T17" fmla="*/ 52 h 103"/>
              <a:gd name="T18" fmla="*/ 52 w 103"/>
              <a:gd name="T19" fmla="*/ 19 h 103"/>
              <a:gd name="T20" fmla="*/ 85 w 103"/>
              <a:gd name="T21" fmla="*/ 52 h 103"/>
              <a:gd name="T22" fmla="*/ 52 w 103"/>
              <a:gd name="T23" fmla="*/ 85 h 103"/>
              <a:gd name="T24" fmla="*/ 19 w 103"/>
              <a:gd name="T25" fmla="*/ 52 h 103"/>
              <a:gd name="T26" fmla="*/ 52 w 103"/>
              <a:gd name="T27" fmla="*/ 19 h 103"/>
              <a:gd name="T28" fmla="*/ 52 w 103"/>
              <a:gd name="T29" fmla="*/ 0 h 103"/>
              <a:gd name="T30" fmla="*/ 0 w 103"/>
              <a:gd name="T31" fmla="*/ 52 h 103"/>
              <a:gd name="T32" fmla="*/ 52 w 103"/>
              <a:gd name="T33" fmla="*/ 103 h 103"/>
              <a:gd name="T34" fmla="*/ 103 w 103"/>
              <a:gd name="T35" fmla="*/ 52 h 103"/>
              <a:gd name="T36" fmla="*/ 52 w 103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3" h="103">
                <a:moveTo>
                  <a:pt x="5" y="52"/>
                </a:moveTo>
                <a:cubicBezTo>
                  <a:pt x="5" y="40"/>
                  <a:pt x="10" y="28"/>
                  <a:pt x="19" y="19"/>
                </a:cubicBezTo>
                <a:cubicBezTo>
                  <a:pt x="28" y="10"/>
                  <a:pt x="39" y="5"/>
                  <a:pt x="52" y="5"/>
                </a:cubicBezTo>
                <a:cubicBezTo>
                  <a:pt x="52" y="14"/>
                  <a:pt x="52" y="14"/>
                  <a:pt x="52" y="14"/>
                </a:cubicBezTo>
                <a:cubicBezTo>
                  <a:pt x="31" y="14"/>
                  <a:pt x="14" y="31"/>
                  <a:pt x="14" y="52"/>
                </a:cubicBezTo>
                <a:cubicBezTo>
                  <a:pt x="14" y="62"/>
                  <a:pt x="18" y="72"/>
                  <a:pt x="25" y="79"/>
                </a:cubicBezTo>
                <a:cubicBezTo>
                  <a:pt x="19" y="85"/>
                  <a:pt x="19" y="85"/>
                  <a:pt x="19" y="85"/>
                </a:cubicBezTo>
                <a:cubicBezTo>
                  <a:pt x="19" y="85"/>
                  <a:pt x="19" y="85"/>
                  <a:pt x="19" y="85"/>
                </a:cubicBezTo>
                <a:cubicBezTo>
                  <a:pt x="10" y="76"/>
                  <a:pt x="5" y="64"/>
                  <a:pt x="5" y="52"/>
                </a:cubicBezTo>
                <a:close/>
                <a:moveTo>
                  <a:pt x="52" y="19"/>
                </a:moveTo>
                <a:cubicBezTo>
                  <a:pt x="70" y="19"/>
                  <a:pt x="85" y="34"/>
                  <a:pt x="85" y="52"/>
                </a:cubicBezTo>
                <a:cubicBezTo>
                  <a:pt x="85" y="70"/>
                  <a:pt x="70" y="85"/>
                  <a:pt x="52" y="85"/>
                </a:cubicBezTo>
                <a:cubicBezTo>
                  <a:pt x="34" y="85"/>
                  <a:pt x="19" y="70"/>
                  <a:pt x="19" y="52"/>
                </a:cubicBezTo>
                <a:cubicBezTo>
                  <a:pt x="19" y="34"/>
                  <a:pt x="34" y="19"/>
                  <a:pt x="52" y="19"/>
                </a:cubicBez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24"/>
                  <a:pt x="80" y="0"/>
                  <a:pt x="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1" name="Freeform 1548"/>
          <p:cNvSpPr>
            <a:spLocks noEditPoints="1"/>
          </p:cNvSpPr>
          <p:nvPr/>
        </p:nvSpPr>
        <p:spPr bwMode="auto">
          <a:xfrm>
            <a:off x="8144612" y="1590727"/>
            <a:ext cx="164947" cy="240551"/>
          </a:xfrm>
          <a:custGeom>
            <a:avLst/>
            <a:gdLst>
              <a:gd name="T0" fmla="*/ 70 w 77"/>
              <a:gd name="T1" fmla="*/ 88 h 104"/>
              <a:gd name="T2" fmla="*/ 20 w 77"/>
              <a:gd name="T3" fmla="*/ 96 h 104"/>
              <a:gd name="T4" fmla="*/ 20 w 77"/>
              <a:gd name="T5" fmla="*/ 45 h 104"/>
              <a:gd name="T6" fmla="*/ 70 w 77"/>
              <a:gd name="T7" fmla="*/ 38 h 104"/>
              <a:gd name="T8" fmla="*/ 70 w 77"/>
              <a:gd name="T9" fmla="*/ 88 h 104"/>
              <a:gd name="T10" fmla="*/ 7 w 77"/>
              <a:gd name="T11" fmla="*/ 43 h 104"/>
              <a:gd name="T12" fmla="*/ 13 w 77"/>
              <a:gd name="T13" fmla="*/ 45 h 104"/>
              <a:gd name="T14" fmla="*/ 13 w 77"/>
              <a:gd name="T15" fmla="*/ 93 h 104"/>
              <a:gd name="T16" fmla="*/ 7 w 77"/>
              <a:gd name="T17" fmla="*/ 89 h 104"/>
              <a:gd name="T18" fmla="*/ 7 w 77"/>
              <a:gd name="T19" fmla="*/ 43 h 104"/>
              <a:gd name="T20" fmla="*/ 16 w 77"/>
              <a:gd name="T21" fmla="*/ 39 h 104"/>
              <a:gd name="T22" fmla="*/ 0 w 77"/>
              <a:gd name="T23" fmla="*/ 32 h 104"/>
              <a:gd name="T24" fmla="*/ 0 w 77"/>
              <a:gd name="T25" fmla="*/ 93 h 104"/>
              <a:gd name="T26" fmla="*/ 16 w 77"/>
              <a:gd name="T27" fmla="*/ 104 h 104"/>
              <a:gd name="T28" fmla="*/ 77 w 77"/>
              <a:gd name="T29" fmla="*/ 94 h 104"/>
              <a:gd name="T30" fmla="*/ 77 w 77"/>
              <a:gd name="T31" fmla="*/ 30 h 104"/>
              <a:gd name="T32" fmla="*/ 16 w 77"/>
              <a:gd name="T33" fmla="*/ 39 h 104"/>
              <a:gd name="T34" fmla="*/ 28 w 77"/>
              <a:gd name="T35" fmla="*/ 8 h 104"/>
              <a:gd name="T36" fmla="*/ 18 w 77"/>
              <a:gd name="T37" fmla="*/ 22 h 104"/>
              <a:gd name="T38" fmla="*/ 18 w 77"/>
              <a:gd name="T39" fmla="*/ 29 h 104"/>
              <a:gd name="T40" fmla="*/ 11 w 77"/>
              <a:gd name="T41" fmla="*/ 30 h 104"/>
              <a:gd name="T42" fmla="*/ 11 w 77"/>
              <a:gd name="T43" fmla="*/ 23 h 104"/>
              <a:gd name="T44" fmla="*/ 30 w 77"/>
              <a:gd name="T45" fmla="*/ 1 h 104"/>
              <a:gd name="T46" fmla="*/ 35 w 77"/>
              <a:gd name="T47" fmla="*/ 1 h 104"/>
              <a:gd name="T48" fmla="*/ 28 w 77"/>
              <a:gd name="T49" fmla="*/ 8 h 104"/>
              <a:gd name="T50" fmla="*/ 47 w 77"/>
              <a:gd name="T51" fmla="*/ 2 h 104"/>
              <a:gd name="T52" fmla="*/ 29 w 77"/>
              <a:gd name="T53" fmla="*/ 24 h 104"/>
              <a:gd name="T54" fmla="*/ 29 w 77"/>
              <a:gd name="T55" fmla="*/ 31 h 104"/>
              <a:gd name="T56" fmla="*/ 36 w 77"/>
              <a:gd name="T57" fmla="*/ 30 h 104"/>
              <a:gd name="T58" fmla="*/ 36 w 77"/>
              <a:gd name="T59" fmla="*/ 23 h 104"/>
              <a:gd name="T60" fmla="*/ 47 w 77"/>
              <a:gd name="T61" fmla="*/ 9 h 104"/>
              <a:gd name="T62" fmla="*/ 59 w 77"/>
              <a:gd name="T63" fmla="*/ 20 h 104"/>
              <a:gd name="T64" fmla="*/ 59 w 77"/>
              <a:gd name="T65" fmla="*/ 26 h 104"/>
              <a:gd name="T66" fmla="*/ 66 w 77"/>
              <a:gd name="T67" fmla="*/ 25 h 104"/>
              <a:gd name="T68" fmla="*/ 66 w 77"/>
              <a:gd name="T69" fmla="*/ 19 h 104"/>
              <a:gd name="T70" fmla="*/ 47 w 77"/>
              <a:gd name="T71" fmla="*/ 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104">
                <a:moveTo>
                  <a:pt x="70" y="88"/>
                </a:moveTo>
                <a:cubicBezTo>
                  <a:pt x="20" y="96"/>
                  <a:pt x="20" y="96"/>
                  <a:pt x="20" y="96"/>
                </a:cubicBezTo>
                <a:cubicBezTo>
                  <a:pt x="20" y="45"/>
                  <a:pt x="20" y="45"/>
                  <a:pt x="20" y="45"/>
                </a:cubicBezTo>
                <a:cubicBezTo>
                  <a:pt x="70" y="38"/>
                  <a:pt x="70" y="38"/>
                  <a:pt x="70" y="38"/>
                </a:cubicBezTo>
                <a:lnTo>
                  <a:pt x="70" y="88"/>
                </a:lnTo>
                <a:close/>
                <a:moveTo>
                  <a:pt x="7" y="43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93"/>
                  <a:pt x="13" y="93"/>
                  <a:pt x="13" y="93"/>
                </a:cubicBezTo>
                <a:cubicBezTo>
                  <a:pt x="7" y="89"/>
                  <a:pt x="7" y="89"/>
                  <a:pt x="7" y="89"/>
                </a:cubicBezTo>
                <a:lnTo>
                  <a:pt x="7" y="43"/>
                </a:lnTo>
                <a:close/>
                <a:moveTo>
                  <a:pt x="16" y="39"/>
                </a:moveTo>
                <a:cubicBezTo>
                  <a:pt x="0" y="32"/>
                  <a:pt x="0" y="32"/>
                  <a:pt x="0" y="32"/>
                </a:cubicBezTo>
                <a:cubicBezTo>
                  <a:pt x="0" y="93"/>
                  <a:pt x="0" y="93"/>
                  <a:pt x="0" y="9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30"/>
                  <a:pt x="77" y="30"/>
                  <a:pt x="77" y="30"/>
                </a:cubicBezTo>
                <a:lnTo>
                  <a:pt x="16" y="39"/>
                </a:lnTo>
                <a:close/>
                <a:moveTo>
                  <a:pt x="28" y="8"/>
                </a:moveTo>
                <a:cubicBezTo>
                  <a:pt x="22" y="10"/>
                  <a:pt x="18" y="16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12"/>
                  <a:pt x="20" y="2"/>
                  <a:pt x="30" y="1"/>
                </a:cubicBezTo>
                <a:cubicBezTo>
                  <a:pt x="32" y="1"/>
                  <a:pt x="33" y="1"/>
                  <a:pt x="35" y="1"/>
                </a:cubicBezTo>
                <a:cubicBezTo>
                  <a:pt x="32" y="3"/>
                  <a:pt x="30" y="5"/>
                  <a:pt x="28" y="8"/>
                </a:cubicBezTo>
                <a:close/>
                <a:moveTo>
                  <a:pt x="47" y="2"/>
                </a:moveTo>
                <a:cubicBezTo>
                  <a:pt x="37" y="3"/>
                  <a:pt x="29" y="13"/>
                  <a:pt x="29" y="24"/>
                </a:cubicBezTo>
                <a:cubicBezTo>
                  <a:pt x="29" y="31"/>
                  <a:pt x="29" y="31"/>
                  <a:pt x="29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16"/>
                  <a:pt x="41" y="10"/>
                  <a:pt x="47" y="9"/>
                </a:cubicBezTo>
                <a:cubicBezTo>
                  <a:pt x="54" y="8"/>
                  <a:pt x="59" y="13"/>
                  <a:pt x="59" y="20"/>
                </a:cubicBezTo>
                <a:cubicBezTo>
                  <a:pt x="59" y="26"/>
                  <a:pt x="59" y="26"/>
                  <a:pt x="59" y="26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8"/>
                  <a:pt x="58" y="0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84" name="Freeform 1595"/>
          <p:cNvSpPr>
            <a:spLocks noEditPoints="1"/>
          </p:cNvSpPr>
          <p:nvPr/>
        </p:nvSpPr>
        <p:spPr bwMode="auto">
          <a:xfrm>
            <a:off x="8685540" y="3925049"/>
            <a:ext cx="228389" cy="240551"/>
          </a:xfrm>
          <a:custGeom>
            <a:avLst/>
            <a:gdLst>
              <a:gd name="T0" fmla="*/ 88 w 106"/>
              <a:gd name="T1" fmla="*/ 18 h 103"/>
              <a:gd name="T2" fmla="*/ 77 w 106"/>
              <a:gd name="T3" fmla="*/ 18 h 103"/>
              <a:gd name="T4" fmla="*/ 77 w 106"/>
              <a:gd name="T5" fmla="*/ 29 h 103"/>
              <a:gd name="T6" fmla="*/ 88 w 106"/>
              <a:gd name="T7" fmla="*/ 29 h 103"/>
              <a:gd name="T8" fmla="*/ 88 w 106"/>
              <a:gd name="T9" fmla="*/ 18 h 103"/>
              <a:gd name="T10" fmla="*/ 94 w 106"/>
              <a:gd name="T11" fmla="*/ 12 h 103"/>
              <a:gd name="T12" fmla="*/ 94 w 106"/>
              <a:gd name="T13" fmla="*/ 56 h 103"/>
              <a:gd name="T14" fmla="*/ 50 w 106"/>
              <a:gd name="T15" fmla="*/ 56 h 103"/>
              <a:gd name="T16" fmla="*/ 50 w 106"/>
              <a:gd name="T17" fmla="*/ 12 h 103"/>
              <a:gd name="T18" fmla="*/ 94 w 106"/>
              <a:gd name="T19" fmla="*/ 12 h 103"/>
              <a:gd name="T20" fmla="*/ 60 w 106"/>
              <a:gd name="T21" fmla="*/ 70 h 103"/>
              <a:gd name="T22" fmla="*/ 48 w 106"/>
              <a:gd name="T23" fmla="*/ 82 h 103"/>
              <a:gd name="T24" fmla="*/ 37 w 106"/>
              <a:gd name="T25" fmla="*/ 82 h 103"/>
              <a:gd name="T26" fmla="*/ 37 w 106"/>
              <a:gd name="T27" fmla="*/ 93 h 103"/>
              <a:gd name="T28" fmla="*/ 26 w 106"/>
              <a:gd name="T29" fmla="*/ 93 h 103"/>
              <a:gd name="T30" fmla="*/ 26 w 106"/>
              <a:gd name="T31" fmla="*/ 103 h 103"/>
              <a:gd name="T32" fmla="*/ 0 w 106"/>
              <a:gd name="T33" fmla="*/ 103 h 103"/>
              <a:gd name="T34" fmla="*/ 0 w 106"/>
              <a:gd name="T35" fmla="*/ 85 h 103"/>
              <a:gd name="T36" fmla="*/ 37 w 106"/>
              <a:gd name="T37" fmla="*/ 49 h 103"/>
              <a:gd name="T38" fmla="*/ 60 w 106"/>
              <a:gd name="T39" fmla="*/ 7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103">
                <a:moveTo>
                  <a:pt x="88" y="18"/>
                </a:moveTo>
                <a:cubicBezTo>
                  <a:pt x="85" y="15"/>
                  <a:pt x="80" y="15"/>
                  <a:pt x="77" y="18"/>
                </a:cubicBezTo>
                <a:cubicBezTo>
                  <a:pt x="74" y="21"/>
                  <a:pt x="74" y="26"/>
                  <a:pt x="77" y="29"/>
                </a:cubicBezTo>
                <a:cubicBezTo>
                  <a:pt x="80" y="32"/>
                  <a:pt x="85" y="32"/>
                  <a:pt x="88" y="29"/>
                </a:cubicBezTo>
                <a:cubicBezTo>
                  <a:pt x="91" y="26"/>
                  <a:pt x="91" y="21"/>
                  <a:pt x="88" y="18"/>
                </a:cubicBezTo>
                <a:close/>
                <a:moveTo>
                  <a:pt x="94" y="12"/>
                </a:moveTo>
                <a:cubicBezTo>
                  <a:pt x="106" y="24"/>
                  <a:pt x="106" y="44"/>
                  <a:pt x="94" y="56"/>
                </a:cubicBezTo>
                <a:cubicBezTo>
                  <a:pt x="82" y="68"/>
                  <a:pt x="63" y="68"/>
                  <a:pt x="50" y="56"/>
                </a:cubicBezTo>
                <a:cubicBezTo>
                  <a:pt x="38" y="44"/>
                  <a:pt x="38" y="24"/>
                  <a:pt x="50" y="12"/>
                </a:cubicBezTo>
                <a:cubicBezTo>
                  <a:pt x="63" y="0"/>
                  <a:pt x="82" y="0"/>
                  <a:pt x="94" y="12"/>
                </a:cubicBezTo>
                <a:close/>
                <a:moveTo>
                  <a:pt x="60" y="70"/>
                </a:moveTo>
                <a:cubicBezTo>
                  <a:pt x="48" y="82"/>
                  <a:pt x="48" y="82"/>
                  <a:pt x="48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93"/>
                  <a:pt x="37" y="93"/>
                  <a:pt x="37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85"/>
                  <a:pt x="0" y="85"/>
                  <a:pt x="0" y="85"/>
                </a:cubicBezTo>
                <a:cubicBezTo>
                  <a:pt x="37" y="49"/>
                  <a:pt x="37" y="49"/>
                  <a:pt x="37" y="49"/>
                </a:cubicBezTo>
                <a:cubicBezTo>
                  <a:pt x="41" y="59"/>
                  <a:pt x="49" y="67"/>
                  <a:pt x="60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6" name="Freeform 1636"/>
          <p:cNvSpPr>
            <a:spLocks noEditPoints="1"/>
          </p:cNvSpPr>
          <p:nvPr/>
        </p:nvSpPr>
        <p:spPr bwMode="auto">
          <a:xfrm>
            <a:off x="7579109" y="4993039"/>
            <a:ext cx="177634" cy="233675"/>
          </a:xfrm>
          <a:custGeom>
            <a:avLst/>
            <a:gdLst>
              <a:gd name="T0" fmla="*/ 24 w 28"/>
              <a:gd name="T1" fmla="*/ 25 h 34"/>
              <a:gd name="T2" fmla="*/ 24 w 28"/>
              <a:gd name="T3" fmla="*/ 30 h 34"/>
              <a:gd name="T4" fmla="*/ 4 w 28"/>
              <a:gd name="T5" fmla="*/ 30 h 34"/>
              <a:gd name="T6" fmla="*/ 4 w 28"/>
              <a:gd name="T7" fmla="*/ 25 h 34"/>
              <a:gd name="T8" fmla="*/ 0 w 28"/>
              <a:gd name="T9" fmla="*/ 25 h 34"/>
              <a:gd name="T10" fmla="*/ 0 w 28"/>
              <a:gd name="T11" fmla="*/ 34 h 34"/>
              <a:gd name="T12" fmla="*/ 28 w 28"/>
              <a:gd name="T13" fmla="*/ 34 h 34"/>
              <a:gd name="T14" fmla="*/ 28 w 28"/>
              <a:gd name="T15" fmla="*/ 25 h 34"/>
              <a:gd name="T16" fmla="*/ 24 w 28"/>
              <a:gd name="T17" fmla="*/ 25 h 34"/>
              <a:gd name="T18" fmla="*/ 21 w 28"/>
              <a:gd name="T19" fmla="*/ 15 h 34"/>
              <a:gd name="T20" fmla="*/ 26 w 28"/>
              <a:gd name="T21" fmla="*/ 15 h 34"/>
              <a:gd name="T22" fmla="*/ 14 w 28"/>
              <a:gd name="T23" fmla="*/ 27 h 34"/>
              <a:gd name="T24" fmla="*/ 2 w 28"/>
              <a:gd name="T25" fmla="*/ 15 h 34"/>
              <a:gd name="T26" fmla="*/ 8 w 28"/>
              <a:gd name="T27" fmla="*/ 15 h 34"/>
              <a:gd name="T28" fmla="*/ 8 w 28"/>
              <a:gd name="T29" fmla="*/ 0 h 34"/>
              <a:gd name="T30" fmla="*/ 21 w 28"/>
              <a:gd name="T31" fmla="*/ 0 h 34"/>
              <a:gd name="T32" fmla="*/ 21 w 28"/>
              <a:gd name="T33" fmla="*/ 15 h 34"/>
              <a:gd name="T34" fmla="*/ 21 w 28"/>
              <a:gd name="T35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34">
                <a:moveTo>
                  <a:pt x="24" y="25"/>
                </a:moveTo>
                <a:lnTo>
                  <a:pt x="24" y="30"/>
                </a:lnTo>
                <a:lnTo>
                  <a:pt x="4" y="30"/>
                </a:lnTo>
                <a:lnTo>
                  <a:pt x="4" y="25"/>
                </a:lnTo>
                <a:lnTo>
                  <a:pt x="0" y="25"/>
                </a:lnTo>
                <a:lnTo>
                  <a:pt x="0" y="34"/>
                </a:lnTo>
                <a:lnTo>
                  <a:pt x="28" y="34"/>
                </a:lnTo>
                <a:lnTo>
                  <a:pt x="28" y="25"/>
                </a:lnTo>
                <a:lnTo>
                  <a:pt x="24" y="25"/>
                </a:lnTo>
                <a:close/>
                <a:moveTo>
                  <a:pt x="21" y="15"/>
                </a:moveTo>
                <a:lnTo>
                  <a:pt x="26" y="15"/>
                </a:lnTo>
                <a:lnTo>
                  <a:pt x="14" y="27"/>
                </a:lnTo>
                <a:lnTo>
                  <a:pt x="2" y="15"/>
                </a:lnTo>
                <a:lnTo>
                  <a:pt x="8" y="15"/>
                </a:lnTo>
                <a:lnTo>
                  <a:pt x="8" y="0"/>
                </a:lnTo>
                <a:lnTo>
                  <a:pt x="21" y="0"/>
                </a:lnTo>
                <a:lnTo>
                  <a:pt x="21" y="15"/>
                </a:lnTo>
                <a:lnTo>
                  <a:pt x="21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7" name="Freeform 1637"/>
          <p:cNvSpPr>
            <a:spLocks noEditPoints="1"/>
          </p:cNvSpPr>
          <p:nvPr/>
        </p:nvSpPr>
        <p:spPr bwMode="auto">
          <a:xfrm>
            <a:off x="8721768" y="4986689"/>
            <a:ext cx="215700" cy="185566"/>
          </a:xfrm>
          <a:custGeom>
            <a:avLst/>
            <a:gdLst>
              <a:gd name="T0" fmla="*/ 20 w 34"/>
              <a:gd name="T1" fmla="*/ 3 h 27"/>
              <a:gd name="T2" fmla="*/ 22 w 34"/>
              <a:gd name="T3" fmla="*/ 3 h 27"/>
              <a:gd name="T4" fmla="*/ 22 w 34"/>
              <a:gd name="T5" fmla="*/ 0 h 27"/>
              <a:gd name="T6" fmla="*/ 20 w 34"/>
              <a:gd name="T7" fmla="*/ 0 h 27"/>
              <a:gd name="T8" fmla="*/ 20 w 34"/>
              <a:gd name="T9" fmla="*/ 3 h 27"/>
              <a:gd name="T10" fmla="*/ 20 w 34"/>
              <a:gd name="T11" fmla="*/ 9 h 27"/>
              <a:gd name="T12" fmla="*/ 25 w 34"/>
              <a:gd name="T13" fmla="*/ 9 h 27"/>
              <a:gd name="T14" fmla="*/ 25 w 34"/>
              <a:gd name="T15" fmla="*/ 6 h 27"/>
              <a:gd name="T16" fmla="*/ 20 w 34"/>
              <a:gd name="T17" fmla="*/ 6 h 27"/>
              <a:gd name="T18" fmla="*/ 20 w 34"/>
              <a:gd name="T19" fmla="*/ 9 h 27"/>
              <a:gd name="T20" fmla="*/ 20 w 34"/>
              <a:gd name="T21" fmla="*/ 15 h 27"/>
              <a:gd name="T22" fmla="*/ 28 w 34"/>
              <a:gd name="T23" fmla="*/ 15 h 27"/>
              <a:gd name="T24" fmla="*/ 28 w 34"/>
              <a:gd name="T25" fmla="*/ 12 h 27"/>
              <a:gd name="T26" fmla="*/ 20 w 34"/>
              <a:gd name="T27" fmla="*/ 12 h 27"/>
              <a:gd name="T28" fmla="*/ 20 w 34"/>
              <a:gd name="T29" fmla="*/ 15 h 27"/>
              <a:gd name="T30" fmla="*/ 20 w 34"/>
              <a:gd name="T31" fmla="*/ 21 h 27"/>
              <a:gd name="T32" fmla="*/ 31 w 34"/>
              <a:gd name="T33" fmla="*/ 21 h 27"/>
              <a:gd name="T34" fmla="*/ 31 w 34"/>
              <a:gd name="T35" fmla="*/ 18 h 27"/>
              <a:gd name="T36" fmla="*/ 20 w 34"/>
              <a:gd name="T37" fmla="*/ 18 h 27"/>
              <a:gd name="T38" fmla="*/ 20 w 34"/>
              <a:gd name="T39" fmla="*/ 21 h 27"/>
              <a:gd name="T40" fmla="*/ 20 w 34"/>
              <a:gd name="T41" fmla="*/ 24 h 27"/>
              <a:gd name="T42" fmla="*/ 34 w 34"/>
              <a:gd name="T43" fmla="*/ 24 h 27"/>
              <a:gd name="T44" fmla="*/ 34 w 34"/>
              <a:gd name="T45" fmla="*/ 27 h 27"/>
              <a:gd name="T46" fmla="*/ 20 w 34"/>
              <a:gd name="T47" fmla="*/ 27 h 27"/>
              <a:gd name="T48" fmla="*/ 20 w 34"/>
              <a:gd name="T49" fmla="*/ 24 h 27"/>
              <a:gd name="T50" fmla="*/ 8 w 34"/>
              <a:gd name="T51" fmla="*/ 0 h 27"/>
              <a:gd name="T52" fmla="*/ 0 w 34"/>
              <a:gd name="T53" fmla="*/ 11 h 27"/>
              <a:gd name="T54" fmla="*/ 6 w 34"/>
              <a:gd name="T55" fmla="*/ 11 h 27"/>
              <a:gd name="T56" fmla="*/ 6 w 34"/>
              <a:gd name="T57" fmla="*/ 27 h 27"/>
              <a:gd name="T58" fmla="*/ 11 w 34"/>
              <a:gd name="T59" fmla="*/ 27 h 27"/>
              <a:gd name="T60" fmla="*/ 11 w 34"/>
              <a:gd name="T61" fmla="*/ 11 h 27"/>
              <a:gd name="T62" fmla="*/ 17 w 34"/>
              <a:gd name="T63" fmla="*/ 11 h 27"/>
              <a:gd name="T64" fmla="*/ 8 w 34"/>
              <a:gd name="T6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" h="27">
                <a:moveTo>
                  <a:pt x="20" y="3"/>
                </a:moveTo>
                <a:lnTo>
                  <a:pt x="22" y="3"/>
                </a:lnTo>
                <a:lnTo>
                  <a:pt x="22" y="0"/>
                </a:lnTo>
                <a:lnTo>
                  <a:pt x="20" y="0"/>
                </a:lnTo>
                <a:lnTo>
                  <a:pt x="20" y="3"/>
                </a:lnTo>
                <a:close/>
                <a:moveTo>
                  <a:pt x="20" y="9"/>
                </a:moveTo>
                <a:lnTo>
                  <a:pt x="25" y="9"/>
                </a:lnTo>
                <a:lnTo>
                  <a:pt x="25" y="6"/>
                </a:lnTo>
                <a:lnTo>
                  <a:pt x="20" y="6"/>
                </a:lnTo>
                <a:lnTo>
                  <a:pt x="20" y="9"/>
                </a:lnTo>
                <a:close/>
                <a:moveTo>
                  <a:pt x="20" y="15"/>
                </a:moveTo>
                <a:lnTo>
                  <a:pt x="28" y="15"/>
                </a:lnTo>
                <a:lnTo>
                  <a:pt x="28" y="12"/>
                </a:lnTo>
                <a:lnTo>
                  <a:pt x="20" y="12"/>
                </a:lnTo>
                <a:lnTo>
                  <a:pt x="20" y="15"/>
                </a:lnTo>
                <a:close/>
                <a:moveTo>
                  <a:pt x="20" y="21"/>
                </a:moveTo>
                <a:lnTo>
                  <a:pt x="31" y="21"/>
                </a:lnTo>
                <a:lnTo>
                  <a:pt x="31" y="18"/>
                </a:lnTo>
                <a:lnTo>
                  <a:pt x="20" y="18"/>
                </a:lnTo>
                <a:lnTo>
                  <a:pt x="20" y="21"/>
                </a:lnTo>
                <a:close/>
                <a:moveTo>
                  <a:pt x="20" y="24"/>
                </a:moveTo>
                <a:lnTo>
                  <a:pt x="34" y="24"/>
                </a:lnTo>
                <a:lnTo>
                  <a:pt x="34" y="27"/>
                </a:lnTo>
                <a:lnTo>
                  <a:pt x="20" y="27"/>
                </a:lnTo>
                <a:lnTo>
                  <a:pt x="20" y="24"/>
                </a:lnTo>
                <a:close/>
                <a:moveTo>
                  <a:pt x="8" y="0"/>
                </a:moveTo>
                <a:lnTo>
                  <a:pt x="0" y="11"/>
                </a:lnTo>
                <a:lnTo>
                  <a:pt x="6" y="11"/>
                </a:lnTo>
                <a:lnTo>
                  <a:pt x="6" y="27"/>
                </a:lnTo>
                <a:lnTo>
                  <a:pt x="11" y="27"/>
                </a:lnTo>
                <a:lnTo>
                  <a:pt x="11" y="11"/>
                </a:lnTo>
                <a:lnTo>
                  <a:pt x="17" y="11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0" name="Freeform 1685"/>
          <p:cNvSpPr>
            <a:spLocks noEditPoints="1"/>
          </p:cNvSpPr>
          <p:nvPr/>
        </p:nvSpPr>
        <p:spPr bwMode="auto">
          <a:xfrm>
            <a:off x="8683846" y="4456155"/>
            <a:ext cx="222047" cy="240551"/>
          </a:xfrm>
          <a:custGeom>
            <a:avLst/>
            <a:gdLst>
              <a:gd name="T0" fmla="*/ 27 w 35"/>
              <a:gd name="T1" fmla="*/ 35 h 35"/>
              <a:gd name="T2" fmla="*/ 27 w 35"/>
              <a:gd name="T3" fmla="*/ 31 h 35"/>
              <a:gd name="T4" fmla="*/ 19 w 35"/>
              <a:gd name="T5" fmla="*/ 31 h 35"/>
              <a:gd name="T6" fmla="*/ 19 w 35"/>
              <a:gd name="T7" fmla="*/ 35 h 35"/>
              <a:gd name="T8" fmla="*/ 27 w 35"/>
              <a:gd name="T9" fmla="*/ 35 h 35"/>
              <a:gd name="T10" fmla="*/ 16 w 35"/>
              <a:gd name="T11" fmla="*/ 9 h 35"/>
              <a:gd name="T12" fmla="*/ 9 w 35"/>
              <a:gd name="T13" fmla="*/ 9 h 35"/>
              <a:gd name="T14" fmla="*/ 9 w 35"/>
              <a:gd name="T15" fmla="*/ 16 h 35"/>
              <a:gd name="T16" fmla="*/ 12 w 35"/>
              <a:gd name="T17" fmla="*/ 16 h 35"/>
              <a:gd name="T18" fmla="*/ 12 w 35"/>
              <a:gd name="T19" fmla="*/ 12 h 35"/>
              <a:gd name="T20" fmla="*/ 16 w 35"/>
              <a:gd name="T21" fmla="*/ 12 h 35"/>
              <a:gd name="T22" fmla="*/ 16 w 35"/>
              <a:gd name="T23" fmla="*/ 9 h 35"/>
              <a:gd name="T24" fmla="*/ 32 w 35"/>
              <a:gd name="T25" fmla="*/ 29 h 35"/>
              <a:gd name="T26" fmla="*/ 32 w 35"/>
              <a:gd name="T27" fmla="*/ 31 h 35"/>
              <a:gd name="T28" fmla="*/ 29 w 35"/>
              <a:gd name="T29" fmla="*/ 31 h 35"/>
              <a:gd name="T30" fmla="*/ 29 w 35"/>
              <a:gd name="T31" fmla="*/ 35 h 35"/>
              <a:gd name="T32" fmla="*/ 35 w 35"/>
              <a:gd name="T33" fmla="*/ 35 h 35"/>
              <a:gd name="T34" fmla="*/ 35 w 35"/>
              <a:gd name="T35" fmla="*/ 29 h 35"/>
              <a:gd name="T36" fmla="*/ 32 w 35"/>
              <a:gd name="T37" fmla="*/ 29 h 35"/>
              <a:gd name="T38" fmla="*/ 16 w 35"/>
              <a:gd name="T39" fmla="*/ 31 h 35"/>
              <a:gd name="T40" fmla="*/ 12 w 35"/>
              <a:gd name="T41" fmla="*/ 31 h 35"/>
              <a:gd name="T42" fmla="*/ 12 w 35"/>
              <a:gd name="T43" fmla="*/ 29 h 35"/>
              <a:gd name="T44" fmla="*/ 9 w 35"/>
              <a:gd name="T45" fmla="*/ 29 h 35"/>
              <a:gd name="T46" fmla="*/ 9 w 35"/>
              <a:gd name="T47" fmla="*/ 35 h 35"/>
              <a:gd name="T48" fmla="*/ 16 w 35"/>
              <a:gd name="T49" fmla="*/ 35 h 35"/>
              <a:gd name="T50" fmla="*/ 16 w 35"/>
              <a:gd name="T51" fmla="*/ 31 h 35"/>
              <a:gd name="T52" fmla="*/ 29 w 35"/>
              <a:gd name="T53" fmla="*/ 12 h 35"/>
              <a:gd name="T54" fmla="*/ 32 w 35"/>
              <a:gd name="T55" fmla="*/ 12 h 35"/>
              <a:gd name="T56" fmla="*/ 32 w 35"/>
              <a:gd name="T57" fmla="*/ 16 h 35"/>
              <a:gd name="T58" fmla="*/ 35 w 35"/>
              <a:gd name="T59" fmla="*/ 16 h 35"/>
              <a:gd name="T60" fmla="*/ 35 w 35"/>
              <a:gd name="T61" fmla="*/ 9 h 35"/>
              <a:gd name="T62" fmla="*/ 29 w 35"/>
              <a:gd name="T63" fmla="*/ 9 h 35"/>
              <a:gd name="T64" fmla="*/ 29 w 35"/>
              <a:gd name="T65" fmla="*/ 12 h 35"/>
              <a:gd name="T66" fmla="*/ 35 w 35"/>
              <a:gd name="T67" fmla="*/ 19 h 35"/>
              <a:gd name="T68" fmla="*/ 32 w 35"/>
              <a:gd name="T69" fmla="*/ 19 h 35"/>
              <a:gd name="T70" fmla="*/ 32 w 35"/>
              <a:gd name="T71" fmla="*/ 26 h 35"/>
              <a:gd name="T72" fmla="*/ 35 w 35"/>
              <a:gd name="T73" fmla="*/ 26 h 35"/>
              <a:gd name="T74" fmla="*/ 35 w 35"/>
              <a:gd name="T75" fmla="*/ 19 h 35"/>
              <a:gd name="T76" fmla="*/ 0 w 35"/>
              <a:gd name="T77" fmla="*/ 26 h 35"/>
              <a:gd name="T78" fmla="*/ 0 w 35"/>
              <a:gd name="T79" fmla="*/ 0 h 35"/>
              <a:gd name="T80" fmla="*/ 27 w 35"/>
              <a:gd name="T81" fmla="*/ 0 h 35"/>
              <a:gd name="T82" fmla="*/ 27 w 35"/>
              <a:gd name="T83" fmla="*/ 12 h 35"/>
              <a:gd name="T84" fmla="*/ 19 w 35"/>
              <a:gd name="T85" fmla="*/ 12 h 35"/>
              <a:gd name="T86" fmla="*/ 19 w 35"/>
              <a:gd name="T87" fmla="*/ 9 h 35"/>
              <a:gd name="T88" fmla="*/ 23 w 35"/>
              <a:gd name="T89" fmla="*/ 9 h 35"/>
              <a:gd name="T90" fmla="*/ 23 w 35"/>
              <a:gd name="T91" fmla="*/ 4 h 35"/>
              <a:gd name="T92" fmla="*/ 4 w 35"/>
              <a:gd name="T93" fmla="*/ 4 h 35"/>
              <a:gd name="T94" fmla="*/ 4 w 35"/>
              <a:gd name="T95" fmla="*/ 23 h 35"/>
              <a:gd name="T96" fmla="*/ 9 w 35"/>
              <a:gd name="T97" fmla="*/ 23 h 35"/>
              <a:gd name="T98" fmla="*/ 9 w 35"/>
              <a:gd name="T99" fmla="*/ 19 h 35"/>
              <a:gd name="T100" fmla="*/ 12 w 35"/>
              <a:gd name="T101" fmla="*/ 19 h 35"/>
              <a:gd name="T102" fmla="*/ 12 w 35"/>
              <a:gd name="T103" fmla="*/ 26 h 35"/>
              <a:gd name="T104" fmla="*/ 0 w 35"/>
              <a:gd name="T10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" h="35">
                <a:moveTo>
                  <a:pt x="27" y="35"/>
                </a:moveTo>
                <a:lnTo>
                  <a:pt x="27" y="31"/>
                </a:lnTo>
                <a:lnTo>
                  <a:pt x="19" y="31"/>
                </a:lnTo>
                <a:lnTo>
                  <a:pt x="19" y="35"/>
                </a:lnTo>
                <a:lnTo>
                  <a:pt x="27" y="35"/>
                </a:lnTo>
                <a:close/>
                <a:moveTo>
                  <a:pt x="16" y="9"/>
                </a:moveTo>
                <a:lnTo>
                  <a:pt x="9" y="9"/>
                </a:lnTo>
                <a:lnTo>
                  <a:pt x="9" y="16"/>
                </a:lnTo>
                <a:lnTo>
                  <a:pt x="12" y="16"/>
                </a:lnTo>
                <a:lnTo>
                  <a:pt x="12" y="12"/>
                </a:lnTo>
                <a:lnTo>
                  <a:pt x="16" y="12"/>
                </a:lnTo>
                <a:lnTo>
                  <a:pt x="16" y="9"/>
                </a:lnTo>
                <a:close/>
                <a:moveTo>
                  <a:pt x="32" y="29"/>
                </a:moveTo>
                <a:lnTo>
                  <a:pt x="32" y="31"/>
                </a:lnTo>
                <a:lnTo>
                  <a:pt x="29" y="31"/>
                </a:lnTo>
                <a:lnTo>
                  <a:pt x="29" y="35"/>
                </a:lnTo>
                <a:lnTo>
                  <a:pt x="35" y="35"/>
                </a:lnTo>
                <a:lnTo>
                  <a:pt x="35" y="29"/>
                </a:lnTo>
                <a:lnTo>
                  <a:pt x="32" y="29"/>
                </a:lnTo>
                <a:close/>
                <a:moveTo>
                  <a:pt x="16" y="31"/>
                </a:moveTo>
                <a:lnTo>
                  <a:pt x="12" y="31"/>
                </a:lnTo>
                <a:lnTo>
                  <a:pt x="12" y="29"/>
                </a:lnTo>
                <a:lnTo>
                  <a:pt x="9" y="29"/>
                </a:lnTo>
                <a:lnTo>
                  <a:pt x="9" y="35"/>
                </a:lnTo>
                <a:lnTo>
                  <a:pt x="16" y="35"/>
                </a:lnTo>
                <a:lnTo>
                  <a:pt x="16" y="31"/>
                </a:lnTo>
                <a:close/>
                <a:moveTo>
                  <a:pt x="29" y="12"/>
                </a:moveTo>
                <a:lnTo>
                  <a:pt x="32" y="12"/>
                </a:lnTo>
                <a:lnTo>
                  <a:pt x="32" y="16"/>
                </a:lnTo>
                <a:lnTo>
                  <a:pt x="35" y="16"/>
                </a:lnTo>
                <a:lnTo>
                  <a:pt x="35" y="9"/>
                </a:lnTo>
                <a:lnTo>
                  <a:pt x="29" y="9"/>
                </a:lnTo>
                <a:lnTo>
                  <a:pt x="29" y="12"/>
                </a:lnTo>
                <a:close/>
                <a:moveTo>
                  <a:pt x="35" y="19"/>
                </a:moveTo>
                <a:lnTo>
                  <a:pt x="32" y="19"/>
                </a:lnTo>
                <a:lnTo>
                  <a:pt x="32" y="26"/>
                </a:lnTo>
                <a:lnTo>
                  <a:pt x="35" y="26"/>
                </a:lnTo>
                <a:lnTo>
                  <a:pt x="35" y="19"/>
                </a:lnTo>
                <a:close/>
                <a:moveTo>
                  <a:pt x="0" y="26"/>
                </a:moveTo>
                <a:lnTo>
                  <a:pt x="0" y="0"/>
                </a:lnTo>
                <a:lnTo>
                  <a:pt x="27" y="0"/>
                </a:lnTo>
                <a:lnTo>
                  <a:pt x="27" y="12"/>
                </a:lnTo>
                <a:lnTo>
                  <a:pt x="19" y="12"/>
                </a:lnTo>
                <a:lnTo>
                  <a:pt x="19" y="9"/>
                </a:lnTo>
                <a:lnTo>
                  <a:pt x="23" y="9"/>
                </a:lnTo>
                <a:lnTo>
                  <a:pt x="23" y="4"/>
                </a:lnTo>
                <a:lnTo>
                  <a:pt x="4" y="4"/>
                </a:lnTo>
                <a:lnTo>
                  <a:pt x="4" y="23"/>
                </a:lnTo>
                <a:lnTo>
                  <a:pt x="9" y="23"/>
                </a:lnTo>
                <a:lnTo>
                  <a:pt x="9" y="19"/>
                </a:lnTo>
                <a:lnTo>
                  <a:pt x="12" y="19"/>
                </a:lnTo>
                <a:lnTo>
                  <a:pt x="12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3" name="Freeform 1770"/>
          <p:cNvSpPr>
            <a:spLocks noEditPoints="1"/>
          </p:cNvSpPr>
          <p:nvPr/>
        </p:nvSpPr>
        <p:spPr bwMode="auto">
          <a:xfrm>
            <a:off x="8138112" y="4476525"/>
            <a:ext cx="215700" cy="171822"/>
          </a:xfrm>
          <a:custGeom>
            <a:avLst/>
            <a:gdLst>
              <a:gd name="T0" fmla="*/ 33 w 34"/>
              <a:gd name="T1" fmla="*/ 23 h 25"/>
              <a:gd name="T2" fmla="*/ 22 w 34"/>
              <a:gd name="T3" fmla="*/ 13 h 25"/>
              <a:gd name="T4" fmla="*/ 17 w 34"/>
              <a:gd name="T5" fmla="*/ 18 h 25"/>
              <a:gd name="T6" fmla="*/ 12 w 34"/>
              <a:gd name="T7" fmla="*/ 13 h 25"/>
              <a:gd name="T8" fmla="*/ 2 w 34"/>
              <a:gd name="T9" fmla="*/ 23 h 25"/>
              <a:gd name="T10" fmla="*/ 10 w 34"/>
              <a:gd name="T11" fmla="*/ 11 h 25"/>
              <a:gd name="T12" fmla="*/ 2 w 34"/>
              <a:gd name="T13" fmla="*/ 2 h 25"/>
              <a:gd name="T14" fmla="*/ 17 w 34"/>
              <a:gd name="T15" fmla="*/ 13 h 25"/>
              <a:gd name="T16" fmla="*/ 33 w 34"/>
              <a:gd name="T17" fmla="*/ 2 h 25"/>
              <a:gd name="T18" fmla="*/ 24 w 34"/>
              <a:gd name="T19" fmla="*/ 11 h 25"/>
              <a:gd name="T20" fmla="*/ 33 w 34"/>
              <a:gd name="T21" fmla="*/ 23 h 25"/>
              <a:gd name="T22" fmla="*/ 0 w 34"/>
              <a:gd name="T23" fmla="*/ 0 h 25"/>
              <a:gd name="T24" fmla="*/ 0 w 34"/>
              <a:gd name="T25" fmla="*/ 25 h 25"/>
              <a:gd name="T26" fmla="*/ 34 w 34"/>
              <a:gd name="T27" fmla="*/ 25 h 25"/>
              <a:gd name="T28" fmla="*/ 34 w 34"/>
              <a:gd name="T29" fmla="*/ 0 h 25"/>
              <a:gd name="T30" fmla="*/ 0 w 34"/>
              <a:gd name="T3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" h="25">
                <a:moveTo>
                  <a:pt x="33" y="23"/>
                </a:moveTo>
                <a:lnTo>
                  <a:pt x="22" y="13"/>
                </a:lnTo>
                <a:lnTo>
                  <a:pt x="17" y="18"/>
                </a:lnTo>
                <a:lnTo>
                  <a:pt x="12" y="13"/>
                </a:lnTo>
                <a:lnTo>
                  <a:pt x="2" y="23"/>
                </a:lnTo>
                <a:lnTo>
                  <a:pt x="10" y="11"/>
                </a:lnTo>
                <a:lnTo>
                  <a:pt x="2" y="2"/>
                </a:lnTo>
                <a:lnTo>
                  <a:pt x="17" y="13"/>
                </a:lnTo>
                <a:lnTo>
                  <a:pt x="33" y="2"/>
                </a:lnTo>
                <a:lnTo>
                  <a:pt x="24" y="11"/>
                </a:lnTo>
                <a:lnTo>
                  <a:pt x="33" y="23"/>
                </a:lnTo>
                <a:close/>
                <a:moveTo>
                  <a:pt x="0" y="0"/>
                </a:moveTo>
                <a:lnTo>
                  <a:pt x="0" y="25"/>
                </a:lnTo>
                <a:lnTo>
                  <a:pt x="34" y="25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24" name="TextBox 4"/>
          <p:cNvSpPr txBox="1">
            <a:spLocks noChangeArrowheads="1"/>
          </p:cNvSpPr>
          <p:nvPr/>
        </p:nvSpPr>
        <p:spPr bwMode="auto">
          <a:xfrm>
            <a:off x="755576" y="2348880"/>
            <a:ext cx="6390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4400" kern="0" dirty="0" smtClean="0">
                <a:solidFill>
                  <a:srgbClr val="FFFFFF"/>
                </a:solidFill>
              </a:rPr>
              <a:t>СПАСИБО </a:t>
            </a:r>
            <a:r>
              <a:rPr lang="ru-RU" altLang="ru-RU" sz="4400" kern="0" dirty="0">
                <a:solidFill>
                  <a:srgbClr val="FFFFFF"/>
                </a:solidFill>
              </a:rPr>
              <a:t>ЗА ВНИМАНИЕ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16884" y="4374483"/>
            <a:ext cx="4702572" cy="1909069"/>
            <a:chOff x="871388" y="2653197"/>
            <a:chExt cx="4326670" cy="1581543"/>
          </a:xfrm>
        </p:grpSpPr>
        <p:sp>
          <p:nvSpPr>
            <p:cNvPr id="106" name="Oval 3"/>
            <p:cNvSpPr/>
            <p:nvPr/>
          </p:nvSpPr>
          <p:spPr>
            <a:xfrm>
              <a:off x="871388" y="2699974"/>
              <a:ext cx="499739" cy="444187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 defTabSz="804606"/>
              <a:endParaRPr lang="bg-BG" sz="2000">
                <a:solidFill>
                  <a:srgbClr val="FFFFFF"/>
                </a:solidFill>
              </a:endParaRPr>
            </a:p>
          </p:txBody>
        </p:sp>
        <p:sp>
          <p:nvSpPr>
            <p:cNvPr id="107" name="Oval 31"/>
            <p:cNvSpPr/>
            <p:nvPr/>
          </p:nvSpPr>
          <p:spPr>
            <a:xfrm>
              <a:off x="871388" y="3241114"/>
              <a:ext cx="499739" cy="444187"/>
            </a:xfrm>
            <a:prstGeom prst="ellipse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 defTabSz="804606"/>
              <a:endParaRPr lang="bg-BG" sz="2000">
                <a:solidFill>
                  <a:srgbClr val="FFFFFF"/>
                </a:solidFill>
              </a:endParaRPr>
            </a:p>
          </p:txBody>
        </p:sp>
        <p:sp>
          <p:nvSpPr>
            <p:cNvPr id="109" name="Oval 33"/>
            <p:cNvSpPr/>
            <p:nvPr/>
          </p:nvSpPr>
          <p:spPr>
            <a:xfrm>
              <a:off x="871388" y="3790553"/>
              <a:ext cx="499739" cy="444187"/>
            </a:xfrm>
            <a:prstGeom prst="ellipse">
              <a:avLst/>
            </a:prstGeom>
            <a:solidFill>
              <a:srgbClr val="FF8001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 defTabSz="804606"/>
              <a:endParaRPr lang="bg-BG" sz="2000">
                <a:solidFill>
                  <a:srgbClr val="FFFFFF"/>
                </a:solidFill>
              </a:endParaRPr>
            </a:p>
          </p:txBody>
        </p:sp>
        <p:sp>
          <p:nvSpPr>
            <p:cNvPr id="114" name="Rectangle 39"/>
            <p:cNvSpPr/>
            <p:nvPr/>
          </p:nvSpPr>
          <p:spPr>
            <a:xfrm>
              <a:off x="1562854" y="2653197"/>
              <a:ext cx="3430578" cy="841408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 fontAlgn="base"/>
              <a:r>
                <a:rPr lang="ru-RU" sz="2000" b="1" dirty="0">
                  <a:solidFill>
                    <a:srgbClr val="FFFFFF"/>
                  </a:solidFill>
                </a:rPr>
                <a:t>197376</a:t>
              </a:r>
              <a:r>
                <a:rPr lang="ru-RU" sz="2000" b="1" dirty="0" smtClean="0">
                  <a:solidFill>
                    <a:srgbClr val="FFFFFF"/>
                  </a:solidFill>
                </a:rPr>
                <a:t>, Санкт-Петербург, </a:t>
              </a:r>
              <a:endParaRPr lang="ru-RU" sz="2000" b="1" dirty="0">
                <a:solidFill>
                  <a:srgbClr val="FFFFFF"/>
                </a:solidFill>
              </a:endParaRPr>
            </a:p>
            <a:p>
              <a:pPr defTabSz="804606" fontAlgn="base"/>
              <a:r>
                <a:rPr lang="ru-RU" sz="2000" b="1" dirty="0">
                  <a:solidFill>
                    <a:srgbClr val="FFFFFF"/>
                  </a:solidFill>
                </a:rPr>
                <a:t> </a:t>
              </a:r>
              <a:r>
                <a:rPr lang="ru-RU" sz="2000" b="1" dirty="0" smtClean="0">
                  <a:solidFill>
                    <a:srgbClr val="FFFFFF"/>
                  </a:solidFill>
                </a:rPr>
                <a:t>ул.Инструментальная</a:t>
              </a:r>
              <a:r>
                <a:rPr lang="ru-RU" sz="2000" b="1" dirty="0">
                  <a:solidFill>
                    <a:srgbClr val="FFFFFF"/>
                  </a:solidFill>
                </a:rPr>
                <a:t>, д.3</a:t>
              </a:r>
            </a:p>
            <a:p>
              <a:pPr defTabSz="804606"/>
              <a:endParaRPr lang="en-US" sz="2000" b="1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5" name="Rectangle 40"/>
            <p:cNvSpPr/>
            <p:nvPr/>
          </p:nvSpPr>
          <p:spPr>
            <a:xfrm>
              <a:off x="1351806" y="3855898"/>
              <a:ext cx="3475863" cy="33146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endParaRPr lang="en-US" sz="2000" b="1" dirty="0">
                <a:solidFill>
                  <a:srgbClr val="FFFFFF">
                    <a:lumMod val="65000"/>
                  </a:srgb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6" name="Rectangle 41"/>
            <p:cNvSpPr/>
            <p:nvPr/>
          </p:nvSpPr>
          <p:spPr>
            <a:xfrm>
              <a:off x="1584254" y="3304194"/>
              <a:ext cx="3613804" cy="33146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r>
                <a:rPr lang="ru-RU" sz="2000" b="1" dirty="0" smtClean="0">
                  <a:solidFill>
                    <a:srgbClr val="FFFFFF"/>
                  </a:solidFill>
                </a:rPr>
                <a:t>8-812-740-78-78</a:t>
              </a:r>
              <a:endParaRPr lang="en-US" sz="20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7" name="Rectangle 42"/>
            <p:cNvSpPr/>
            <p:nvPr/>
          </p:nvSpPr>
          <p:spPr>
            <a:xfrm>
              <a:off x="1584254" y="3834911"/>
              <a:ext cx="3495924" cy="33146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r>
                <a:rPr lang="en-US" altLang="ru-RU" sz="2000" b="1" dirty="0" smtClean="0">
                  <a:solidFill>
                    <a:srgbClr val="FFFFFF"/>
                  </a:solidFill>
                </a:rPr>
                <a:t>www.cntd.ru</a:t>
              </a:r>
            </a:p>
          </p:txBody>
        </p:sp>
        <p:sp>
          <p:nvSpPr>
            <p:cNvPr id="118" name="Freeform 41"/>
            <p:cNvSpPr>
              <a:spLocks noEditPoints="1"/>
            </p:cNvSpPr>
            <p:nvPr/>
          </p:nvSpPr>
          <p:spPr bwMode="auto">
            <a:xfrm>
              <a:off x="1023405" y="2809861"/>
              <a:ext cx="204692" cy="187728"/>
            </a:xfrm>
            <a:custGeom>
              <a:avLst/>
              <a:gdLst>
                <a:gd name="T0" fmla="*/ 461 w 917"/>
                <a:gd name="T1" fmla="*/ 218 h 841"/>
                <a:gd name="T2" fmla="*/ 811 w 917"/>
                <a:gd name="T3" fmla="*/ 521 h 841"/>
                <a:gd name="T4" fmla="*/ 811 w 917"/>
                <a:gd name="T5" fmla="*/ 841 h 841"/>
                <a:gd name="T6" fmla="*/ 557 w 917"/>
                <a:gd name="T7" fmla="*/ 841 h 841"/>
                <a:gd name="T8" fmla="*/ 557 w 917"/>
                <a:gd name="T9" fmla="*/ 656 h 841"/>
                <a:gd name="T10" fmla="*/ 366 w 917"/>
                <a:gd name="T11" fmla="*/ 656 h 841"/>
                <a:gd name="T12" fmla="*/ 366 w 917"/>
                <a:gd name="T13" fmla="*/ 841 h 841"/>
                <a:gd name="T14" fmla="*/ 112 w 917"/>
                <a:gd name="T15" fmla="*/ 841 h 841"/>
                <a:gd name="T16" fmla="*/ 112 w 917"/>
                <a:gd name="T17" fmla="*/ 523 h 841"/>
                <a:gd name="T18" fmla="*/ 461 w 917"/>
                <a:gd name="T19" fmla="*/ 218 h 841"/>
                <a:gd name="T20" fmla="*/ 461 w 917"/>
                <a:gd name="T21" fmla="*/ 136 h 841"/>
                <a:gd name="T22" fmla="*/ 849 w 917"/>
                <a:gd name="T23" fmla="*/ 477 h 841"/>
                <a:gd name="T24" fmla="*/ 917 w 917"/>
                <a:gd name="T25" fmla="*/ 408 h 841"/>
                <a:gd name="T26" fmla="*/ 462 w 917"/>
                <a:gd name="T27" fmla="*/ 0 h 841"/>
                <a:gd name="T28" fmla="*/ 0 w 917"/>
                <a:gd name="T29" fmla="*/ 411 h 841"/>
                <a:gd name="T30" fmla="*/ 68 w 917"/>
                <a:gd name="T31" fmla="*/ 480 h 841"/>
                <a:gd name="T32" fmla="*/ 461 w 917"/>
                <a:gd name="T33" fmla="*/ 136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7" h="841">
                  <a:moveTo>
                    <a:pt x="461" y="218"/>
                  </a:moveTo>
                  <a:lnTo>
                    <a:pt x="811" y="521"/>
                  </a:lnTo>
                  <a:lnTo>
                    <a:pt x="811" y="841"/>
                  </a:lnTo>
                  <a:lnTo>
                    <a:pt x="557" y="841"/>
                  </a:lnTo>
                  <a:lnTo>
                    <a:pt x="557" y="656"/>
                  </a:lnTo>
                  <a:lnTo>
                    <a:pt x="366" y="656"/>
                  </a:lnTo>
                  <a:lnTo>
                    <a:pt x="366" y="841"/>
                  </a:lnTo>
                  <a:lnTo>
                    <a:pt x="112" y="841"/>
                  </a:lnTo>
                  <a:lnTo>
                    <a:pt x="112" y="523"/>
                  </a:lnTo>
                  <a:lnTo>
                    <a:pt x="461" y="218"/>
                  </a:lnTo>
                  <a:close/>
                  <a:moveTo>
                    <a:pt x="461" y="136"/>
                  </a:moveTo>
                  <a:lnTo>
                    <a:pt x="849" y="477"/>
                  </a:lnTo>
                  <a:lnTo>
                    <a:pt x="917" y="408"/>
                  </a:lnTo>
                  <a:lnTo>
                    <a:pt x="462" y="0"/>
                  </a:lnTo>
                  <a:lnTo>
                    <a:pt x="0" y="411"/>
                  </a:lnTo>
                  <a:lnTo>
                    <a:pt x="68" y="480"/>
                  </a:lnTo>
                  <a:lnTo>
                    <a:pt x="461" y="1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9053" tIns="49526" rIns="99053" bIns="49526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2000">
                <a:solidFill>
                  <a:srgbClr val="44546A"/>
                </a:solidFill>
              </a:endParaRPr>
            </a:p>
          </p:txBody>
        </p:sp>
        <p:sp>
          <p:nvSpPr>
            <p:cNvPr id="119" name="Freeform 2022"/>
            <p:cNvSpPr>
              <a:spLocks noEditPoints="1"/>
            </p:cNvSpPr>
            <p:nvPr/>
          </p:nvSpPr>
          <p:spPr bwMode="auto">
            <a:xfrm>
              <a:off x="1045896" y="3379724"/>
              <a:ext cx="156852" cy="191138"/>
            </a:xfrm>
            <a:custGeom>
              <a:avLst/>
              <a:gdLst>
                <a:gd name="T0" fmla="*/ 36 w 82"/>
                <a:gd name="T1" fmla="*/ 35 h 112"/>
                <a:gd name="T2" fmla="*/ 22 w 82"/>
                <a:gd name="T3" fmla="*/ 7 h 112"/>
                <a:gd name="T4" fmla="*/ 24 w 82"/>
                <a:gd name="T5" fmla="*/ 65 h 112"/>
                <a:gd name="T6" fmla="*/ 69 w 82"/>
                <a:gd name="T7" fmla="*/ 101 h 112"/>
                <a:gd name="T8" fmla="*/ 55 w 82"/>
                <a:gd name="T9" fmla="*/ 72 h 112"/>
                <a:gd name="T10" fmla="*/ 36 w 82"/>
                <a:gd name="T11" fmla="*/ 35 h 112"/>
                <a:gd name="T12" fmla="*/ 68 w 82"/>
                <a:gd name="T13" fmla="*/ 66 h 112"/>
                <a:gd name="T14" fmla="*/ 60 w 82"/>
                <a:gd name="T15" fmla="*/ 70 h 112"/>
                <a:gd name="T16" fmla="*/ 74 w 82"/>
                <a:gd name="T17" fmla="*/ 98 h 112"/>
                <a:gd name="T18" fmla="*/ 82 w 82"/>
                <a:gd name="T19" fmla="*/ 94 h 112"/>
                <a:gd name="T20" fmla="*/ 68 w 82"/>
                <a:gd name="T21" fmla="*/ 66 h 112"/>
                <a:gd name="T22" fmla="*/ 49 w 82"/>
                <a:gd name="T23" fmla="*/ 28 h 112"/>
                <a:gd name="T24" fmla="*/ 41 w 82"/>
                <a:gd name="T25" fmla="*/ 32 h 112"/>
                <a:gd name="T26" fmla="*/ 27 w 82"/>
                <a:gd name="T27" fmla="*/ 5 h 112"/>
                <a:gd name="T28" fmla="*/ 35 w 82"/>
                <a:gd name="T29" fmla="*/ 0 h 112"/>
                <a:gd name="T30" fmla="*/ 49 w 82"/>
                <a:gd name="T31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12">
                  <a:moveTo>
                    <a:pt x="36" y="35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6" y="10"/>
                    <a:pt x="0" y="17"/>
                    <a:pt x="24" y="65"/>
                  </a:cubicBezTo>
                  <a:cubicBezTo>
                    <a:pt x="48" y="112"/>
                    <a:pt x="62" y="104"/>
                    <a:pt x="69" y="10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45" y="77"/>
                    <a:pt x="27" y="40"/>
                    <a:pt x="36" y="35"/>
                  </a:cubicBezTo>
                  <a:close/>
                  <a:moveTo>
                    <a:pt x="68" y="66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82" y="94"/>
                    <a:pt x="82" y="94"/>
                    <a:pt x="82" y="94"/>
                  </a:cubicBezTo>
                  <a:lnTo>
                    <a:pt x="68" y="66"/>
                  </a:lnTo>
                  <a:close/>
                  <a:moveTo>
                    <a:pt x="49" y="28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9053" tIns="49526" rIns="99053" bIns="49526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2000">
                <a:solidFill>
                  <a:srgbClr val="44546A"/>
                </a:solidFill>
              </a:endParaRPr>
            </a:p>
          </p:txBody>
        </p:sp>
        <p:sp>
          <p:nvSpPr>
            <p:cNvPr id="123" name="Freeform 1152"/>
            <p:cNvSpPr>
              <a:spLocks noEditPoints="1"/>
            </p:cNvSpPr>
            <p:nvPr/>
          </p:nvSpPr>
          <p:spPr bwMode="auto">
            <a:xfrm>
              <a:off x="1009495" y="3899791"/>
              <a:ext cx="240551" cy="240551"/>
            </a:xfrm>
            <a:custGeom>
              <a:avLst/>
              <a:gdLst>
                <a:gd name="T0" fmla="*/ 53 w 103"/>
                <a:gd name="T1" fmla="*/ 36 h 103"/>
                <a:gd name="T2" fmla="*/ 44 w 103"/>
                <a:gd name="T3" fmla="*/ 27 h 103"/>
                <a:gd name="T4" fmla="*/ 53 w 103"/>
                <a:gd name="T5" fmla="*/ 19 h 103"/>
                <a:gd name="T6" fmla="*/ 62 w 103"/>
                <a:gd name="T7" fmla="*/ 27 h 103"/>
                <a:gd name="T8" fmla="*/ 53 w 103"/>
                <a:gd name="T9" fmla="*/ 36 h 103"/>
                <a:gd name="T10" fmla="*/ 61 w 103"/>
                <a:gd name="T11" fmla="*/ 82 h 103"/>
                <a:gd name="T12" fmla="*/ 45 w 103"/>
                <a:gd name="T13" fmla="*/ 82 h 103"/>
                <a:gd name="T14" fmla="*/ 45 w 103"/>
                <a:gd name="T15" fmla="*/ 50 h 103"/>
                <a:gd name="T16" fmla="*/ 36 w 103"/>
                <a:gd name="T17" fmla="*/ 50 h 103"/>
                <a:gd name="T18" fmla="*/ 36 w 103"/>
                <a:gd name="T19" fmla="*/ 44 h 103"/>
                <a:gd name="T20" fmla="*/ 61 w 103"/>
                <a:gd name="T21" fmla="*/ 44 h 103"/>
                <a:gd name="T22" fmla="*/ 61 w 103"/>
                <a:gd name="T23" fmla="*/ 82 h 103"/>
                <a:gd name="T24" fmla="*/ 51 w 103"/>
                <a:gd name="T25" fmla="*/ 0 h 103"/>
                <a:gd name="T26" fmla="*/ 0 w 103"/>
                <a:gd name="T27" fmla="*/ 51 h 103"/>
                <a:gd name="T28" fmla="*/ 51 w 103"/>
                <a:gd name="T29" fmla="*/ 103 h 103"/>
                <a:gd name="T30" fmla="*/ 103 w 103"/>
                <a:gd name="T31" fmla="*/ 51 h 103"/>
                <a:gd name="T32" fmla="*/ 51 w 103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03">
                  <a:moveTo>
                    <a:pt x="53" y="36"/>
                  </a:moveTo>
                  <a:cubicBezTo>
                    <a:pt x="48" y="36"/>
                    <a:pt x="44" y="32"/>
                    <a:pt x="44" y="27"/>
                  </a:cubicBezTo>
                  <a:cubicBezTo>
                    <a:pt x="44" y="23"/>
                    <a:pt x="48" y="19"/>
                    <a:pt x="53" y="19"/>
                  </a:cubicBezTo>
                  <a:cubicBezTo>
                    <a:pt x="58" y="19"/>
                    <a:pt x="62" y="23"/>
                    <a:pt x="62" y="27"/>
                  </a:cubicBezTo>
                  <a:cubicBezTo>
                    <a:pt x="62" y="32"/>
                    <a:pt x="58" y="36"/>
                    <a:pt x="53" y="36"/>
                  </a:cubicBezTo>
                  <a:close/>
                  <a:moveTo>
                    <a:pt x="61" y="82"/>
                  </a:moveTo>
                  <a:cubicBezTo>
                    <a:pt x="45" y="82"/>
                    <a:pt x="45" y="82"/>
                    <a:pt x="45" y="82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61" y="44"/>
                    <a:pt x="61" y="44"/>
                    <a:pt x="61" y="44"/>
                  </a:cubicBezTo>
                  <a:lnTo>
                    <a:pt x="61" y="82"/>
                  </a:lnTo>
                  <a:close/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3" y="80"/>
                    <a:pt x="103" y="51"/>
                  </a:cubicBezTo>
                  <a:cubicBezTo>
                    <a:pt x="103" y="23"/>
                    <a:pt x="80" y="0"/>
                    <a:pt x="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9053" tIns="49526" rIns="99053" bIns="49526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2000">
                <a:solidFill>
                  <a:srgbClr val="44546A"/>
                </a:solidFill>
              </a:endParaRPr>
            </a:p>
          </p:txBody>
        </p:sp>
      </p:grpSp>
      <p:sp>
        <p:nvSpPr>
          <p:cNvPr id="155" name="Freeform 1200"/>
          <p:cNvSpPr>
            <a:spLocks noEditPoints="1"/>
          </p:cNvSpPr>
          <p:nvPr/>
        </p:nvSpPr>
        <p:spPr bwMode="auto">
          <a:xfrm>
            <a:off x="8734458" y="2151482"/>
            <a:ext cx="190324" cy="233675"/>
          </a:xfrm>
          <a:custGeom>
            <a:avLst/>
            <a:gdLst>
              <a:gd name="T0" fmla="*/ 27 w 30"/>
              <a:gd name="T1" fmla="*/ 31 h 34"/>
              <a:gd name="T2" fmla="*/ 4 w 30"/>
              <a:gd name="T3" fmla="*/ 31 h 34"/>
              <a:gd name="T4" fmla="*/ 4 w 30"/>
              <a:gd name="T5" fmla="*/ 3 h 34"/>
              <a:gd name="T6" fmla="*/ 7 w 30"/>
              <a:gd name="T7" fmla="*/ 3 h 34"/>
              <a:gd name="T8" fmla="*/ 10 w 30"/>
              <a:gd name="T9" fmla="*/ 7 h 34"/>
              <a:gd name="T10" fmla="*/ 20 w 30"/>
              <a:gd name="T11" fmla="*/ 7 h 34"/>
              <a:gd name="T12" fmla="*/ 24 w 30"/>
              <a:gd name="T13" fmla="*/ 3 h 34"/>
              <a:gd name="T14" fmla="*/ 27 w 30"/>
              <a:gd name="T15" fmla="*/ 3 h 34"/>
              <a:gd name="T16" fmla="*/ 27 w 30"/>
              <a:gd name="T17" fmla="*/ 31 h 34"/>
              <a:gd name="T18" fmla="*/ 0 w 30"/>
              <a:gd name="T19" fmla="*/ 0 h 34"/>
              <a:gd name="T20" fmla="*/ 0 w 30"/>
              <a:gd name="T21" fmla="*/ 34 h 34"/>
              <a:gd name="T22" fmla="*/ 30 w 30"/>
              <a:gd name="T23" fmla="*/ 34 h 34"/>
              <a:gd name="T24" fmla="*/ 30 w 30"/>
              <a:gd name="T25" fmla="*/ 0 h 34"/>
              <a:gd name="T26" fmla="*/ 0 w 30"/>
              <a:gd name="T27" fmla="*/ 0 h 34"/>
              <a:gd name="T28" fmla="*/ 23 w 30"/>
              <a:gd name="T29" fmla="*/ 16 h 34"/>
              <a:gd name="T30" fmla="*/ 8 w 30"/>
              <a:gd name="T31" fmla="*/ 16 h 34"/>
              <a:gd name="T32" fmla="*/ 8 w 30"/>
              <a:gd name="T33" fmla="*/ 13 h 34"/>
              <a:gd name="T34" fmla="*/ 23 w 30"/>
              <a:gd name="T35" fmla="*/ 13 h 34"/>
              <a:gd name="T36" fmla="*/ 23 w 30"/>
              <a:gd name="T37" fmla="*/ 16 h 34"/>
              <a:gd name="T38" fmla="*/ 23 w 30"/>
              <a:gd name="T39" fmla="*/ 20 h 34"/>
              <a:gd name="T40" fmla="*/ 8 w 30"/>
              <a:gd name="T41" fmla="*/ 20 h 34"/>
              <a:gd name="T42" fmla="*/ 8 w 30"/>
              <a:gd name="T43" fmla="*/ 18 h 34"/>
              <a:gd name="T44" fmla="*/ 23 w 30"/>
              <a:gd name="T45" fmla="*/ 18 h 34"/>
              <a:gd name="T46" fmla="*/ 23 w 30"/>
              <a:gd name="T47" fmla="*/ 20 h 34"/>
              <a:gd name="T48" fmla="*/ 23 w 30"/>
              <a:gd name="T49" fmla="*/ 25 h 34"/>
              <a:gd name="T50" fmla="*/ 8 w 30"/>
              <a:gd name="T51" fmla="*/ 25 h 34"/>
              <a:gd name="T52" fmla="*/ 8 w 30"/>
              <a:gd name="T53" fmla="*/ 22 h 34"/>
              <a:gd name="T54" fmla="*/ 23 w 30"/>
              <a:gd name="T55" fmla="*/ 22 h 34"/>
              <a:gd name="T56" fmla="*/ 23 w 30"/>
              <a:gd name="T57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" h="34">
                <a:moveTo>
                  <a:pt x="27" y="31"/>
                </a:moveTo>
                <a:lnTo>
                  <a:pt x="4" y="31"/>
                </a:lnTo>
                <a:lnTo>
                  <a:pt x="4" y="3"/>
                </a:lnTo>
                <a:lnTo>
                  <a:pt x="7" y="3"/>
                </a:lnTo>
                <a:lnTo>
                  <a:pt x="10" y="7"/>
                </a:lnTo>
                <a:lnTo>
                  <a:pt x="20" y="7"/>
                </a:lnTo>
                <a:lnTo>
                  <a:pt x="24" y="3"/>
                </a:lnTo>
                <a:lnTo>
                  <a:pt x="27" y="3"/>
                </a:lnTo>
                <a:lnTo>
                  <a:pt x="27" y="31"/>
                </a:lnTo>
                <a:close/>
                <a:moveTo>
                  <a:pt x="0" y="0"/>
                </a:moveTo>
                <a:lnTo>
                  <a:pt x="0" y="34"/>
                </a:lnTo>
                <a:lnTo>
                  <a:pt x="30" y="34"/>
                </a:lnTo>
                <a:lnTo>
                  <a:pt x="30" y="0"/>
                </a:lnTo>
                <a:lnTo>
                  <a:pt x="0" y="0"/>
                </a:lnTo>
                <a:close/>
                <a:moveTo>
                  <a:pt x="23" y="16"/>
                </a:moveTo>
                <a:lnTo>
                  <a:pt x="8" y="16"/>
                </a:lnTo>
                <a:lnTo>
                  <a:pt x="8" y="13"/>
                </a:lnTo>
                <a:lnTo>
                  <a:pt x="23" y="13"/>
                </a:lnTo>
                <a:lnTo>
                  <a:pt x="23" y="16"/>
                </a:lnTo>
                <a:close/>
                <a:moveTo>
                  <a:pt x="23" y="20"/>
                </a:moveTo>
                <a:lnTo>
                  <a:pt x="8" y="20"/>
                </a:lnTo>
                <a:lnTo>
                  <a:pt x="8" y="18"/>
                </a:lnTo>
                <a:lnTo>
                  <a:pt x="23" y="18"/>
                </a:lnTo>
                <a:lnTo>
                  <a:pt x="23" y="20"/>
                </a:lnTo>
                <a:close/>
                <a:moveTo>
                  <a:pt x="23" y="25"/>
                </a:moveTo>
                <a:lnTo>
                  <a:pt x="8" y="25"/>
                </a:lnTo>
                <a:lnTo>
                  <a:pt x="8" y="22"/>
                </a:lnTo>
                <a:lnTo>
                  <a:pt x="23" y="22"/>
                </a:lnTo>
                <a:lnTo>
                  <a:pt x="23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2" name="Freeform 1284"/>
          <p:cNvSpPr>
            <a:spLocks noEditPoints="1"/>
          </p:cNvSpPr>
          <p:nvPr/>
        </p:nvSpPr>
        <p:spPr bwMode="auto">
          <a:xfrm>
            <a:off x="7611546" y="5525186"/>
            <a:ext cx="190324" cy="240551"/>
          </a:xfrm>
          <a:custGeom>
            <a:avLst/>
            <a:gdLst>
              <a:gd name="T0" fmla="*/ 90 w 90"/>
              <a:gd name="T1" fmla="*/ 66 h 103"/>
              <a:gd name="T2" fmla="*/ 90 w 90"/>
              <a:gd name="T3" fmla="*/ 0 h 103"/>
              <a:gd name="T4" fmla="*/ 0 w 90"/>
              <a:gd name="T5" fmla="*/ 0 h 103"/>
              <a:gd name="T6" fmla="*/ 0 w 90"/>
              <a:gd name="T7" fmla="*/ 103 h 103"/>
              <a:gd name="T8" fmla="*/ 52 w 90"/>
              <a:gd name="T9" fmla="*/ 103 h 103"/>
              <a:gd name="T10" fmla="*/ 90 w 90"/>
              <a:gd name="T11" fmla="*/ 66 h 103"/>
              <a:gd name="T12" fmla="*/ 10 w 90"/>
              <a:gd name="T13" fmla="*/ 93 h 103"/>
              <a:gd name="T14" fmla="*/ 10 w 90"/>
              <a:gd name="T15" fmla="*/ 10 h 103"/>
              <a:gd name="T16" fmla="*/ 80 w 90"/>
              <a:gd name="T17" fmla="*/ 10 h 103"/>
              <a:gd name="T18" fmla="*/ 80 w 90"/>
              <a:gd name="T19" fmla="*/ 65 h 103"/>
              <a:gd name="T20" fmla="*/ 60 w 90"/>
              <a:gd name="T21" fmla="*/ 74 h 103"/>
              <a:gd name="T22" fmla="*/ 51 w 90"/>
              <a:gd name="T23" fmla="*/ 93 h 103"/>
              <a:gd name="T24" fmla="*/ 10 w 90"/>
              <a:gd name="T25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03">
                <a:moveTo>
                  <a:pt x="90" y="66"/>
                </a:moveTo>
                <a:cubicBezTo>
                  <a:pt x="90" y="0"/>
                  <a:pt x="90" y="0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69" y="103"/>
                  <a:pt x="90" y="81"/>
                  <a:pt x="90" y="66"/>
                </a:cubicBezTo>
                <a:close/>
                <a:moveTo>
                  <a:pt x="10" y="93"/>
                </a:moveTo>
                <a:cubicBezTo>
                  <a:pt x="10" y="10"/>
                  <a:pt x="10" y="10"/>
                  <a:pt x="1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57"/>
                  <a:pt x="80" y="65"/>
                </a:cubicBezTo>
                <a:cubicBezTo>
                  <a:pt x="80" y="81"/>
                  <a:pt x="60" y="74"/>
                  <a:pt x="60" y="74"/>
                </a:cubicBezTo>
                <a:cubicBezTo>
                  <a:pt x="60" y="74"/>
                  <a:pt x="66" y="93"/>
                  <a:pt x="51" y="93"/>
                </a:cubicBezTo>
                <a:cubicBezTo>
                  <a:pt x="43" y="93"/>
                  <a:pt x="39" y="93"/>
                  <a:pt x="10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0" name="Freeform 1372"/>
          <p:cNvSpPr>
            <a:spLocks noEditPoints="1"/>
          </p:cNvSpPr>
          <p:nvPr/>
        </p:nvSpPr>
        <p:spPr bwMode="auto">
          <a:xfrm>
            <a:off x="8715568" y="5525186"/>
            <a:ext cx="222047" cy="240551"/>
          </a:xfrm>
          <a:custGeom>
            <a:avLst/>
            <a:gdLst>
              <a:gd name="T0" fmla="*/ 48 w 104"/>
              <a:gd name="T1" fmla="*/ 19 h 103"/>
              <a:gd name="T2" fmla="*/ 80 w 104"/>
              <a:gd name="T3" fmla="*/ 19 h 103"/>
              <a:gd name="T4" fmla="*/ 40 w 104"/>
              <a:gd name="T5" fmla="*/ 0 h 103"/>
              <a:gd name="T6" fmla="*/ 81 w 104"/>
              <a:gd name="T7" fmla="*/ 69 h 103"/>
              <a:gd name="T8" fmla="*/ 80 w 104"/>
              <a:gd name="T9" fmla="*/ 77 h 103"/>
              <a:gd name="T10" fmla="*/ 81 w 104"/>
              <a:gd name="T11" fmla="*/ 69 h 103"/>
              <a:gd name="T12" fmla="*/ 76 w 104"/>
              <a:gd name="T13" fmla="*/ 72 h 103"/>
              <a:gd name="T14" fmla="*/ 78 w 104"/>
              <a:gd name="T15" fmla="*/ 78 h 103"/>
              <a:gd name="T16" fmla="*/ 84 w 104"/>
              <a:gd name="T17" fmla="*/ 68 h 103"/>
              <a:gd name="T18" fmla="*/ 82 w 104"/>
              <a:gd name="T19" fmla="*/ 76 h 103"/>
              <a:gd name="T20" fmla="*/ 84 w 104"/>
              <a:gd name="T21" fmla="*/ 68 h 103"/>
              <a:gd name="T22" fmla="*/ 75 w 104"/>
              <a:gd name="T23" fmla="*/ 72 h 103"/>
              <a:gd name="T24" fmla="*/ 74 w 104"/>
              <a:gd name="T25" fmla="*/ 81 h 103"/>
              <a:gd name="T26" fmla="*/ 86 w 104"/>
              <a:gd name="T27" fmla="*/ 66 h 103"/>
              <a:gd name="T28" fmla="*/ 85 w 104"/>
              <a:gd name="T29" fmla="*/ 74 h 103"/>
              <a:gd name="T30" fmla="*/ 86 w 104"/>
              <a:gd name="T31" fmla="*/ 66 h 103"/>
              <a:gd name="T32" fmla="*/ 66 w 104"/>
              <a:gd name="T33" fmla="*/ 56 h 103"/>
              <a:gd name="T34" fmla="*/ 96 w 104"/>
              <a:gd name="T35" fmla="*/ 75 h 103"/>
              <a:gd name="T36" fmla="*/ 59 w 104"/>
              <a:gd name="T37" fmla="*/ 65 h 103"/>
              <a:gd name="T38" fmla="*/ 19 w 104"/>
              <a:gd name="T39" fmla="*/ 56 h 103"/>
              <a:gd name="T40" fmla="*/ 59 w 104"/>
              <a:gd name="T41" fmla="*/ 92 h 103"/>
              <a:gd name="T42" fmla="*/ 50 w 104"/>
              <a:gd name="T43" fmla="*/ 65 h 103"/>
              <a:gd name="T44" fmla="*/ 57 w 104"/>
              <a:gd name="T45" fmla="*/ 55 h 103"/>
              <a:gd name="T46" fmla="*/ 10 w 104"/>
              <a:gd name="T47" fmla="*/ 42 h 103"/>
              <a:gd name="T48" fmla="*/ 104 w 104"/>
              <a:gd name="T49" fmla="*/ 30 h 103"/>
              <a:gd name="T50" fmla="*/ 63 w 104"/>
              <a:gd name="T51" fmla="*/ 103 h 103"/>
              <a:gd name="T52" fmla="*/ 12 w 104"/>
              <a:gd name="T53" fmla="*/ 52 h 103"/>
              <a:gd name="T54" fmla="*/ 12 w 104"/>
              <a:gd name="T55" fmla="*/ 24 h 103"/>
              <a:gd name="T56" fmla="*/ 47 w 104"/>
              <a:gd name="T57" fmla="*/ 12 h 103"/>
              <a:gd name="T58" fmla="*/ 63 w 104"/>
              <a:gd name="T59" fmla="*/ 49 h 103"/>
              <a:gd name="T60" fmla="*/ 82 w 104"/>
              <a:gd name="T61" fmla="*/ 26 h 103"/>
              <a:gd name="T62" fmla="*/ 104 w 104"/>
              <a:gd name="T63" fmla="*/ 30 h 103"/>
              <a:gd name="T64" fmla="*/ 88 w 104"/>
              <a:gd name="T65" fmla="*/ 72 h 103"/>
              <a:gd name="T66" fmla="*/ 90 w 104"/>
              <a:gd name="T67" fmla="*/ 64 h 103"/>
              <a:gd name="T68" fmla="*/ 90 w 104"/>
              <a:gd name="T69" fmla="*/ 7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03">
                <a:moveTo>
                  <a:pt x="56" y="19"/>
                </a:moveTo>
                <a:cubicBezTo>
                  <a:pt x="48" y="19"/>
                  <a:pt x="48" y="19"/>
                  <a:pt x="48" y="19"/>
                </a:cubicBezTo>
                <a:cubicBezTo>
                  <a:pt x="64" y="35"/>
                  <a:pt x="64" y="35"/>
                  <a:pt x="64" y="35"/>
                </a:cubicBezTo>
                <a:cubicBezTo>
                  <a:pt x="80" y="19"/>
                  <a:pt x="80" y="19"/>
                  <a:pt x="80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68" y="0"/>
                  <a:pt x="40" y="0"/>
                </a:cubicBezTo>
                <a:cubicBezTo>
                  <a:pt x="58" y="7"/>
                  <a:pt x="56" y="19"/>
                  <a:pt x="56" y="19"/>
                </a:cubicBezTo>
                <a:close/>
                <a:moveTo>
                  <a:pt x="81" y="69"/>
                </a:moveTo>
                <a:cubicBezTo>
                  <a:pt x="80" y="70"/>
                  <a:pt x="80" y="70"/>
                  <a:pt x="80" y="70"/>
                </a:cubicBezTo>
                <a:cubicBezTo>
                  <a:pt x="80" y="77"/>
                  <a:pt x="80" y="77"/>
                  <a:pt x="80" y="77"/>
                </a:cubicBezTo>
                <a:cubicBezTo>
                  <a:pt x="81" y="76"/>
                  <a:pt x="81" y="76"/>
                  <a:pt x="81" y="76"/>
                </a:cubicBezTo>
                <a:lnTo>
                  <a:pt x="81" y="69"/>
                </a:lnTo>
                <a:close/>
                <a:moveTo>
                  <a:pt x="78" y="71"/>
                </a:moveTo>
                <a:cubicBezTo>
                  <a:pt x="76" y="72"/>
                  <a:pt x="76" y="72"/>
                  <a:pt x="76" y="72"/>
                </a:cubicBezTo>
                <a:cubicBezTo>
                  <a:pt x="76" y="79"/>
                  <a:pt x="76" y="79"/>
                  <a:pt x="76" y="79"/>
                </a:cubicBezTo>
                <a:cubicBezTo>
                  <a:pt x="78" y="78"/>
                  <a:pt x="78" y="78"/>
                  <a:pt x="78" y="78"/>
                </a:cubicBezTo>
                <a:lnTo>
                  <a:pt x="78" y="71"/>
                </a:lnTo>
                <a:close/>
                <a:moveTo>
                  <a:pt x="84" y="68"/>
                </a:moveTo>
                <a:cubicBezTo>
                  <a:pt x="82" y="68"/>
                  <a:pt x="82" y="68"/>
                  <a:pt x="82" y="68"/>
                </a:cubicBezTo>
                <a:cubicBezTo>
                  <a:pt x="82" y="76"/>
                  <a:pt x="82" y="76"/>
                  <a:pt x="82" y="76"/>
                </a:cubicBezTo>
                <a:cubicBezTo>
                  <a:pt x="84" y="75"/>
                  <a:pt x="84" y="75"/>
                  <a:pt x="84" y="75"/>
                </a:cubicBezTo>
                <a:lnTo>
                  <a:pt x="84" y="68"/>
                </a:lnTo>
                <a:close/>
                <a:moveTo>
                  <a:pt x="75" y="80"/>
                </a:moveTo>
                <a:cubicBezTo>
                  <a:pt x="75" y="72"/>
                  <a:pt x="75" y="72"/>
                  <a:pt x="75" y="72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81"/>
                  <a:pt x="74" y="81"/>
                  <a:pt x="74" y="81"/>
                </a:cubicBezTo>
                <a:lnTo>
                  <a:pt x="75" y="80"/>
                </a:lnTo>
                <a:close/>
                <a:moveTo>
                  <a:pt x="86" y="66"/>
                </a:moveTo>
                <a:cubicBezTo>
                  <a:pt x="85" y="67"/>
                  <a:pt x="85" y="67"/>
                  <a:pt x="85" y="67"/>
                </a:cubicBezTo>
                <a:cubicBezTo>
                  <a:pt x="85" y="74"/>
                  <a:pt x="85" y="74"/>
                  <a:pt x="85" y="74"/>
                </a:cubicBezTo>
                <a:cubicBezTo>
                  <a:pt x="86" y="73"/>
                  <a:pt x="86" y="73"/>
                  <a:pt x="86" y="73"/>
                </a:cubicBezTo>
                <a:lnTo>
                  <a:pt x="86" y="66"/>
                </a:lnTo>
                <a:close/>
                <a:moveTo>
                  <a:pt x="96" y="39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93"/>
                  <a:pt x="66" y="93"/>
                  <a:pt x="66" y="93"/>
                </a:cubicBezTo>
                <a:cubicBezTo>
                  <a:pt x="96" y="75"/>
                  <a:pt x="96" y="75"/>
                  <a:pt x="96" y="75"/>
                </a:cubicBezTo>
                <a:lnTo>
                  <a:pt x="96" y="39"/>
                </a:lnTo>
                <a:close/>
                <a:moveTo>
                  <a:pt x="59" y="65"/>
                </a:moveTo>
                <a:cubicBezTo>
                  <a:pt x="52" y="75"/>
                  <a:pt x="52" y="75"/>
                  <a:pt x="52" y="75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69"/>
                  <a:pt x="19" y="69"/>
                  <a:pt x="19" y="69"/>
                </a:cubicBezTo>
                <a:cubicBezTo>
                  <a:pt x="59" y="92"/>
                  <a:pt x="59" y="92"/>
                  <a:pt x="59" y="92"/>
                </a:cubicBezTo>
                <a:lnTo>
                  <a:pt x="59" y="65"/>
                </a:lnTo>
                <a:close/>
                <a:moveTo>
                  <a:pt x="50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7" y="55"/>
                  <a:pt x="57" y="55"/>
                  <a:pt x="57" y="55"/>
                </a:cubicBezTo>
                <a:cubicBezTo>
                  <a:pt x="16" y="31"/>
                  <a:pt x="16" y="31"/>
                  <a:pt x="16" y="31"/>
                </a:cubicBezTo>
                <a:cubicBezTo>
                  <a:pt x="10" y="42"/>
                  <a:pt x="10" y="42"/>
                  <a:pt x="10" y="42"/>
                </a:cubicBezTo>
                <a:lnTo>
                  <a:pt x="50" y="65"/>
                </a:lnTo>
                <a:close/>
                <a:moveTo>
                  <a:pt x="104" y="30"/>
                </a:moveTo>
                <a:cubicBezTo>
                  <a:pt x="104" y="80"/>
                  <a:pt x="104" y="80"/>
                  <a:pt x="104" y="80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52"/>
                  <a:pt x="12" y="52"/>
                  <a:pt x="12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24"/>
                  <a:pt x="12" y="24"/>
                  <a:pt x="12" y="24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8"/>
                  <a:pt x="45" y="10"/>
                  <a:pt x="47" y="12"/>
                </a:cubicBezTo>
                <a:cubicBezTo>
                  <a:pt x="23" y="26"/>
                  <a:pt x="23" y="26"/>
                  <a:pt x="23" y="26"/>
                </a:cubicBezTo>
                <a:cubicBezTo>
                  <a:pt x="63" y="49"/>
                  <a:pt x="63" y="49"/>
                  <a:pt x="63" y="49"/>
                </a:cubicBezTo>
                <a:cubicBezTo>
                  <a:pt x="93" y="33"/>
                  <a:pt x="93" y="33"/>
                  <a:pt x="93" y="33"/>
                </a:cubicBezTo>
                <a:cubicBezTo>
                  <a:pt x="82" y="26"/>
                  <a:pt x="82" y="26"/>
                  <a:pt x="82" y="26"/>
                </a:cubicBezTo>
                <a:cubicBezTo>
                  <a:pt x="88" y="21"/>
                  <a:pt x="88" y="21"/>
                  <a:pt x="88" y="21"/>
                </a:cubicBezTo>
                <a:lnTo>
                  <a:pt x="104" y="30"/>
                </a:lnTo>
                <a:close/>
                <a:moveTo>
                  <a:pt x="90" y="72"/>
                </a:moveTo>
                <a:cubicBezTo>
                  <a:pt x="88" y="72"/>
                  <a:pt x="88" y="72"/>
                  <a:pt x="88" y="72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71"/>
                  <a:pt x="90" y="71"/>
                  <a:pt x="90" y="71"/>
                </a:cubicBezTo>
                <a:lnTo>
                  <a:pt x="90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2" name="Freeform 1548"/>
          <p:cNvSpPr>
            <a:spLocks noEditPoints="1"/>
          </p:cNvSpPr>
          <p:nvPr/>
        </p:nvSpPr>
        <p:spPr bwMode="auto">
          <a:xfrm>
            <a:off x="8157301" y="5498466"/>
            <a:ext cx="164947" cy="240551"/>
          </a:xfrm>
          <a:custGeom>
            <a:avLst/>
            <a:gdLst>
              <a:gd name="T0" fmla="*/ 70 w 77"/>
              <a:gd name="T1" fmla="*/ 88 h 104"/>
              <a:gd name="T2" fmla="*/ 20 w 77"/>
              <a:gd name="T3" fmla="*/ 96 h 104"/>
              <a:gd name="T4" fmla="*/ 20 w 77"/>
              <a:gd name="T5" fmla="*/ 45 h 104"/>
              <a:gd name="T6" fmla="*/ 70 w 77"/>
              <a:gd name="T7" fmla="*/ 38 h 104"/>
              <a:gd name="T8" fmla="*/ 70 w 77"/>
              <a:gd name="T9" fmla="*/ 88 h 104"/>
              <a:gd name="T10" fmla="*/ 7 w 77"/>
              <a:gd name="T11" fmla="*/ 43 h 104"/>
              <a:gd name="T12" fmla="*/ 13 w 77"/>
              <a:gd name="T13" fmla="*/ 45 h 104"/>
              <a:gd name="T14" fmla="*/ 13 w 77"/>
              <a:gd name="T15" fmla="*/ 93 h 104"/>
              <a:gd name="T16" fmla="*/ 7 w 77"/>
              <a:gd name="T17" fmla="*/ 89 h 104"/>
              <a:gd name="T18" fmla="*/ 7 w 77"/>
              <a:gd name="T19" fmla="*/ 43 h 104"/>
              <a:gd name="T20" fmla="*/ 16 w 77"/>
              <a:gd name="T21" fmla="*/ 39 h 104"/>
              <a:gd name="T22" fmla="*/ 0 w 77"/>
              <a:gd name="T23" fmla="*/ 32 h 104"/>
              <a:gd name="T24" fmla="*/ 0 w 77"/>
              <a:gd name="T25" fmla="*/ 93 h 104"/>
              <a:gd name="T26" fmla="*/ 16 w 77"/>
              <a:gd name="T27" fmla="*/ 104 h 104"/>
              <a:gd name="T28" fmla="*/ 77 w 77"/>
              <a:gd name="T29" fmla="*/ 94 h 104"/>
              <a:gd name="T30" fmla="*/ 77 w 77"/>
              <a:gd name="T31" fmla="*/ 30 h 104"/>
              <a:gd name="T32" fmla="*/ 16 w 77"/>
              <a:gd name="T33" fmla="*/ 39 h 104"/>
              <a:gd name="T34" fmla="*/ 28 w 77"/>
              <a:gd name="T35" fmla="*/ 8 h 104"/>
              <a:gd name="T36" fmla="*/ 18 w 77"/>
              <a:gd name="T37" fmla="*/ 22 h 104"/>
              <a:gd name="T38" fmla="*/ 18 w 77"/>
              <a:gd name="T39" fmla="*/ 29 h 104"/>
              <a:gd name="T40" fmla="*/ 11 w 77"/>
              <a:gd name="T41" fmla="*/ 30 h 104"/>
              <a:gd name="T42" fmla="*/ 11 w 77"/>
              <a:gd name="T43" fmla="*/ 23 h 104"/>
              <a:gd name="T44" fmla="*/ 30 w 77"/>
              <a:gd name="T45" fmla="*/ 1 h 104"/>
              <a:gd name="T46" fmla="*/ 35 w 77"/>
              <a:gd name="T47" fmla="*/ 1 h 104"/>
              <a:gd name="T48" fmla="*/ 28 w 77"/>
              <a:gd name="T49" fmla="*/ 8 h 104"/>
              <a:gd name="T50" fmla="*/ 47 w 77"/>
              <a:gd name="T51" fmla="*/ 2 h 104"/>
              <a:gd name="T52" fmla="*/ 29 w 77"/>
              <a:gd name="T53" fmla="*/ 24 h 104"/>
              <a:gd name="T54" fmla="*/ 29 w 77"/>
              <a:gd name="T55" fmla="*/ 31 h 104"/>
              <a:gd name="T56" fmla="*/ 36 w 77"/>
              <a:gd name="T57" fmla="*/ 30 h 104"/>
              <a:gd name="T58" fmla="*/ 36 w 77"/>
              <a:gd name="T59" fmla="*/ 23 h 104"/>
              <a:gd name="T60" fmla="*/ 47 w 77"/>
              <a:gd name="T61" fmla="*/ 9 h 104"/>
              <a:gd name="T62" fmla="*/ 59 w 77"/>
              <a:gd name="T63" fmla="*/ 20 h 104"/>
              <a:gd name="T64" fmla="*/ 59 w 77"/>
              <a:gd name="T65" fmla="*/ 26 h 104"/>
              <a:gd name="T66" fmla="*/ 66 w 77"/>
              <a:gd name="T67" fmla="*/ 25 h 104"/>
              <a:gd name="T68" fmla="*/ 66 w 77"/>
              <a:gd name="T69" fmla="*/ 19 h 104"/>
              <a:gd name="T70" fmla="*/ 47 w 77"/>
              <a:gd name="T71" fmla="*/ 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104">
                <a:moveTo>
                  <a:pt x="70" y="88"/>
                </a:moveTo>
                <a:cubicBezTo>
                  <a:pt x="20" y="96"/>
                  <a:pt x="20" y="96"/>
                  <a:pt x="20" y="96"/>
                </a:cubicBezTo>
                <a:cubicBezTo>
                  <a:pt x="20" y="45"/>
                  <a:pt x="20" y="45"/>
                  <a:pt x="20" y="45"/>
                </a:cubicBezTo>
                <a:cubicBezTo>
                  <a:pt x="70" y="38"/>
                  <a:pt x="70" y="38"/>
                  <a:pt x="70" y="38"/>
                </a:cubicBezTo>
                <a:lnTo>
                  <a:pt x="70" y="88"/>
                </a:lnTo>
                <a:close/>
                <a:moveTo>
                  <a:pt x="7" y="43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93"/>
                  <a:pt x="13" y="93"/>
                  <a:pt x="13" y="93"/>
                </a:cubicBezTo>
                <a:cubicBezTo>
                  <a:pt x="7" y="89"/>
                  <a:pt x="7" y="89"/>
                  <a:pt x="7" y="89"/>
                </a:cubicBezTo>
                <a:lnTo>
                  <a:pt x="7" y="43"/>
                </a:lnTo>
                <a:close/>
                <a:moveTo>
                  <a:pt x="16" y="39"/>
                </a:moveTo>
                <a:cubicBezTo>
                  <a:pt x="0" y="32"/>
                  <a:pt x="0" y="32"/>
                  <a:pt x="0" y="32"/>
                </a:cubicBezTo>
                <a:cubicBezTo>
                  <a:pt x="0" y="93"/>
                  <a:pt x="0" y="93"/>
                  <a:pt x="0" y="9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30"/>
                  <a:pt x="77" y="30"/>
                  <a:pt x="77" y="30"/>
                </a:cubicBezTo>
                <a:lnTo>
                  <a:pt x="16" y="39"/>
                </a:lnTo>
                <a:close/>
                <a:moveTo>
                  <a:pt x="28" y="8"/>
                </a:moveTo>
                <a:cubicBezTo>
                  <a:pt x="22" y="10"/>
                  <a:pt x="18" y="16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12"/>
                  <a:pt x="20" y="2"/>
                  <a:pt x="30" y="1"/>
                </a:cubicBezTo>
                <a:cubicBezTo>
                  <a:pt x="32" y="1"/>
                  <a:pt x="33" y="1"/>
                  <a:pt x="35" y="1"/>
                </a:cubicBezTo>
                <a:cubicBezTo>
                  <a:pt x="32" y="3"/>
                  <a:pt x="30" y="5"/>
                  <a:pt x="28" y="8"/>
                </a:cubicBezTo>
                <a:close/>
                <a:moveTo>
                  <a:pt x="47" y="2"/>
                </a:moveTo>
                <a:cubicBezTo>
                  <a:pt x="37" y="3"/>
                  <a:pt x="29" y="13"/>
                  <a:pt x="29" y="24"/>
                </a:cubicBezTo>
                <a:cubicBezTo>
                  <a:pt x="29" y="31"/>
                  <a:pt x="29" y="31"/>
                  <a:pt x="29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16"/>
                  <a:pt x="41" y="10"/>
                  <a:pt x="47" y="9"/>
                </a:cubicBezTo>
                <a:cubicBezTo>
                  <a:pt x="54" y="8"/>
                  <a:pt x="59" y="13"/>
                  <a:pt x="59" y="20"/>
                </a:cubicBezTo>
                <a:cubicBezTo>
                  <a:pt x="59" y="26"/>
                  <a:pt x="59" y="26"/>
                  <a:pt x="59" y="26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8"/>
                  <a:pt x="58" y="0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3" name="Freeform 1283"/>
          <p:cNvSpPr>
            <a:spLocks noEditPoints="1"/>
          </p:cNvSpPr>
          <p:nvPr/>
        </p:nvSpPr>
        <p:spPr bwMode="auto">
          <a:xfrm>
            <a:off x="7611681" y="6086082"/>
            <a:ext cx="196671" cy="233675"/>
          </a:xfrm>
          <a:custGeom>
            <a:avLst/>
            <a:gdLst>
              <a:gd name="T0" fmla="*/ 17 w 93"/>
              <a:gd name="T1" fmla="*/ 51 h 103"/>
              <a:gd name="T2" fmla="*/ 47 w 93"/>
              <a:gd name="T3" fmla="*/ 51 h 103"/>
              <a:gd name="T4" fmla="*/ 47 w 93"/>
              <a:gd name="T5" fmla="*/ 13 h 103"/>
              <a:gd name="T6" fmla="*/ 83 w 93"/>
              <a:gd name="T7" fmla="*/ 26 h 103"/>
              <a:gd name="T8" fmla="*/ 76 w 93"/>
              <a:gd name="T9" fmla="*/ 51 h 103"/>
              <a:gd name="T10" fmla="*/ 47 w 93"/>
              <a:gd name="T11" fmla="*/ 51 h 103"/>
              <a:gd name="T12" fmla="*/ 47 w 93"/>
              <a:gd name="T13" fmla="*/ 90 h 103"/>
              <a:gd name="T14" fmla="*/ 17 w 93"/>
              <a:gd name="T15" fmla="*/ 51 h 103"/>
              <a:gd name="T16" fmla="*/ 47 w 93"/>
              <a:gd name="T17" fmla="*/ 0 h 103"/>
              <a:gd name="T18" fmla="*/ 0 w 93"/>
              <a:gd name="T19" fmla="*/ 16 h 103"/>
              <a:gd name="T20" fmla="*/ 47 w 93"/>
              <a:gd name="T21" fmla="*/ 103 h 103"/>
              <a:gd name="T22" fmla="*/ 93 w 93"/>
              <a:gd name="T23" fmla="*/ 16 h 103"/>
              <a:gd name="T24" fmla="*/ 47 w 93"/>
              <a:gd name="T2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3">
                <a:moveTo>
                  <a:pt x="17" y="51"/>
                </a:moveTo>
                <a:cubicBezTo>
                  <a:pt x="47" y="51"/>
                  <a:pt x="47" y="51"/>
                  <a:pt x="47" y="51"/>
                </a:cubicBezTo>
                <a:cubicBezTo>
                  <a:pt x="47" y="13"/>
                  <a:pt x="47" y="13"/>
                  <a:pt x="47" y="13"/>
                </a:cubicBezTo>
                <a:cubicBezTo>
                  <a:pt x="58" y="21"/>
                  <a:pt x="72" y="25"/>
                  <a:pt x="83" y="26"/>
                </a:cubicBezTo>
                <a:cubicBezTo>
                  <a:pt x="82" y="35"/>
                  <a:pt x="79" y="43"/>
                  <a:pt x="7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90"/>
                  <a:pt x="47" y="90"/>
                  <a:pt x="47" y="90"/>
                </a:cubicBezTo>
                <a:cubicBezTo>
                  <a:pt x="34" y="81"/>
                  <a:pt x="24" y="67"/>
                  <a:pt x="17" y="51"/>
                </a:cubicBezTo>
                <a:close/>
                <a:moveTo>
                  <a:pt x="47" y="0"/>
                </a:moveTo>
                <a:cubicBezTo>
                  <a:pt x="34" y="12"/>
                  <a:pt x="15" y="16"/>
                  <a:pt x="0" y="16"/>
                </a:cubicBezTo>
                <a:cubicBezTo>
                  <a:pt x="0" y="53"/>
                  <a:pt x="21" y="86"/>
                  <a:pt x="47" y="103"/>
                </a:cubicBezTo>
                <a:cubicBezTo>
                  <a:pt x="72" y="86"/>
                  <a:pt x="93" y="53"/>
                  <a:pt x="93" y="16"/>
                </a:cubicBezTo>
                <a:cubicBezTo>
                  <a:pt x="78" y="16"/>
                  <a:pt x="60" y="12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4" name="Freeform 1327"/>
          <p:cNvSpPr>
            <a:spLocks noEditPoints="1"/>
          </p:cNvSpPr>
          <p:nvPr/>
        </p:nvSpPr>
        <p:spPr bwMode="auto">
          <a:xfrm>
            <a:off x="8176306" y="6086082"/>
            <a:ext cx="190324" cy="233675"/>
          </a:xfrm>
          <a:custGeom>
            <a:avLst/>
            <a:gdLst>
              <a:gd name="T0" fmla="*/ 73 w 87"/>
              <a:gd name="T1" fmla="*/ 92 h 103"/>
              <a:gd name="T2" fmla="*/ 80 w 87"/>
              <a:gd name="T3" fmla="*/ 92 h 103"/>
              <a:gd name="T4" fmla="*/ 40 w 87"/>
              <a:gd name="T5" fmla="*/ 96 h 103"/>
              <a:gd name="T6" fmla="*/ 39 w 87"/>
              <a:gd name="T7" fmla="*/ 87 h 103"/>
              <a:gd name="T8" fmla="*/ 40 w 87"/>
              <a:gd name="T9" fmla="*/ 96 h 103"/>
              <a:gd name="T10" fmla="*/ 32 w 87"/>
              <a:gd name="T11" fmla="*/ 87 h 103"/>
              <a:gd name="T12" fmla="*/ 33 w 87"/>
              <a:gd name="T13" fmla="*/ 96 h 103"/>
              <a:gd name="T14" fmla="*/ 20 w 87"/>
              <a:gd name="T15" fmla="*/ 96 h 103"/>
              <a:gd name="T16" fmla="*/ 29 w 87"/>
              <a:gd name="T17" fmla="*/ 87 h 103"/>
              <a:gd name="T18" fmla="*/ 20 w 87"/>
              <a:gd name="T19" fmla="*/ 96 h 103"/>
              <a:gd name="T20" fmla="*/ 17 w 87"/>
              <a:gd name="T21" fmla="*/ 87 h 103"/>
              <a:gd name="T22" fmla="*/ 17 w 87"/>
              <a:gd name="T23" fmla="*/ 96 h 103"/>
              <a:gd name="T24" fmla="*/ 5 w 87"/>
              <a:gd name="T25" fmla="*/ 96 h 103"/>
              <a:gd name="T26" fmla="*/ 14 w 87"/>
              <a:gd name="T27" fmla="*/ 87 h 103"/>
              <a:gd name="T28" fmla="*/ 5 w 87"/>
              <a:gd name="T29" fmla="*/ 96 h 103"/>
              <a:gd name="T30" fmla="*/ 0 w 87"/>
              <a:gd name="T31" fmla="*/ 81 h 103"/>
              <a:gd name="T32" fmla="*/ 87 w 87"/>
              <a:gd name="T33" fmla="*/ 103 h 103"/>
              <a:gd name="T34" fmla="*/ 76 w 87"/>
              <a:gd name="T35" fmla="*/ 67 h 103"/>
              <a:gd name="T36" fmla="*/ 76 w 87"/>
              <a:gd name="T37" fmla="*/ 61 h 103"/>
              <a:gd name="T38" fmla="*/ 76 w 87"/>
              <a:gd name="T39" fmla="*/ 67 h 103"/>
              <a:gd name="T40" fmla="*/ 35 w 87"/>
              <a:gd name="T41" fmla="*/ 69 h 103"/>
              <a:gd name="T42" fmla="*/ 44 w 87"/>
              <a:gd name="T43" fmla="*/ 59 h 103"/>
              <a:gd name="T44" fmla="*/ 28 w 87"/>
              <a:gd name="T45" fmla="*/ 69 h 103"/>
              <a:gd name="T46" fmla="*/ 36 w 87"/>
              <a:gd name="T47" fmla="*/ 59 h 103"/>
              <a:gd name="T48" fmla="*/ 28 w 87"/>
              <a:gd name="T49" fmla="*/ 69 h 103"/>
              <a:gd name="T50" fmla="*/ 24 w 87"/>
              <a:gd name="T51" fmla="*/ 59 h 103"/>
              <a:gd name="T52" fmla="*/ 25 w 87"/>
              <a:gd name="T53" fmla="*/ 69 h 103"/>
              <a:gd name="T54" fmla="*/ 13 w 87"/>
              <a:gd name="T55" fmla="*/ 69 h 103"/>
              <a:gd name="T56" fmla="*/ 21 w 87"/>
              <a:gd name="T57" fmla="*/ 59 h 103"/>
              <a:gd name="T58" fmla="*/ 13 w 87"/>
              <a:gd name="T59" fmla="*/ 69 h 103"/>
              <a:gd name="T60" fmla="*/ 9 w 87"/>
              <a:gd name="T61" fmla="*/ 59 h 103"/>
              <a:gd name="T62" fmla="*/ 10 w 87"/>
              <a:gd name="T63" fmla="*/ 69 h 103"/>
              <a:gd name="T64" fmla="*/ 87 w 87"/>
              <a:gd name="T65" fmla="*/ 53 h 103"/>
              <a:gd name="T66" fmla="*/ 0 w 87"/>
              <a:gd name="T67" fmla="*/ 75 h 103"/>
              <a:gd name="T68" fmla="*/ 87 w 87"/>
              <a:gd name="T69" fmla="*/ 53 h 103"/>
              <a:gd name="T70" fmla="*/ 5 w 87"/>
              <a:gd name="T71" fmla="*/ 20 h 103"/>
              <a:gd name="T72" fmla="*/ 67 w 87"/>
              <a:gd name="T73" fmla="*/ 0 h 103"/>
              <a:gd name="T74" fmla="*/ 76 w 87"/>
              <a:gd name="T75" fmla="*/ 40 h 103"/>
              <a:gd name="T76" fmla="*/ 76 w 87"/>
              <a:gd name="T77" fmla="*/ 33 h 103"/>
              <a:gd name="T78" fmla="*/ 76 w 87"/>
              <a:gd name="T79" fmla="*/ 40 h 103"/>
              <a:gd name="T80" fmla="*/ 35 w 87"/>
              <a:gd name="T81" fmla="*/ 41 h 103"/>
              <a:gd name="T82" fmla="*/ 44 w 87"/>
              <a:gd name="T83" fmla="*/ 32 h 103"/>
              <a:gd name="T84" fmla="*/ 28 w 87"/>
              <a:gd name="T85" fmla="*/ 41 h 103"/>
              <a:gd name="T86" fmla="*/ 36 w 87"/>
              <a:gd name="T87" fmla="*/ 32 h 103"/>
              <a:gd name="T88" fmla="*/ 28 w 87"/>
              <a:gd name="T89" fmla="*/ 41 h 103"/>
              <a:gd name="T90" fmla="*/ 24 w 87"/>
              <a:gd name="T91" fmla="*/ 32 h 103"/>
              <a:gd name="T92" fmla="*/ 25 w 87"/>
              <a:gd name="T93" fmla="*/ 41 h 103"/>
              <a:gd name="T94" fmla="*/ 13 w 87"/>
              <a:gd name="T95" fmla="*/ 41 h 103"/>
              <a:gd name="T96" fmla="*/ 21 w 87"/>
              <a:gd name="T97" fmla="*/ 32 h 103"/>
              <a:gd name="T98" fmla="*/ 13 w 87"/>
              <a:gd name="T99" fmla="*/ 41 h 103"/>
              <a:gd name="T100" fmla="*/ 9 w 87"/>
              <a:gd name="T101" fmla="*/ 32 h 103"/>
              <a:gd name="T102" fmla="*/ 10 w 87"/>
              <a:gd name="T103" fmla="*/ 41 h 103"/>
              <a:gd name="T104" fmla="*/ 87 w 87"/>
              <a:gd name="T105" fmla="*/ 26 h 103"/>
              <a:gd name="T106" fmla="*/ 0 w 87"/>
              <a:gd name="T107" fmla="*/ 47 h 103"/>
              <a:gd name="T108" fmla="*/ 87 w 87"/>
              <a:gd name="T109" fmla="*/ 2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" h="103">
                <a:moveTo>
                  <a:pt x="76" y="95"/>
                </a:moveTo>
                <a:cubicBezTo>
                  <a:pt x="75" y="95"/>
                  <a:pt x="73" y="93"/>
                  <a:pt x="73" y="92"/>
                </a:cubicBezTo>
                <a:cubicBezTo>
                  <a:pt x="73" y="90"/>
                  <a:pt x="75" y="88"/>
                  <a:pt x="76" y="88"/>
                </a:cubicBezTo>
                <a:cubicBezTo>
                  <a:pt x="78" y="88"/>
                  <a:pt x="80" y="90"/>
                  <a:pt x="80" y="92"/>
                </a:cubicBezTo>
                <a:cubicBezTo>
                  <a:pt x="80" y="93"/>
                  <a:pt x="78" y="95"/>
                  <a:pt x="76" y="95"/>
                </a:cubicBezTo>
                <a:close/>
                <a:moveTo>
                  <a:pt x="40" y="96"/>
                </a:moveTo>
                <a:cubicBezTo>
                  <a:pt x="35" y="96"/>
                  <a:pt x="35" y="96"/>
                  <a:pt x="35" y="96"/>
                </a:cubicBezTo>
                <a:cubicBezTo>
                  <a:pt x="39" y="87"/>
                  <a:pt x="39" y="87"/>
                  <a:pt x="39" y="87"/>
                </a:cubicBezTo>
                <a:cubicBezTo>
                  <a:pt x="44" y="87"/>
                  <a:pt x="44" y="87"/>
                  <a:pt x="44" y="87"/>
                </a:cubicBezTo>
                <a:lnTo>
                  <a:pt x="40" y="96"/>
                </a:lnTo>
                <a:close/>
                <a:moveTo>
                  <a:pt x="28" y="96"/>
                </a:moveTo>
                <a:cubicBezTo>
                  <a:pt x="32" y="87"/>
                  <a:pt x="32" y="87"/>
                  <a:pt x="32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3" y="96"/>
                  <a:pt x="33" y="96"/>
                  <a:pt x="33" y="96"/>
                </a:cubicBezTo>
                <a:lnTo>
                  <a:pt x="28" y="96"/>
                </a:lnTo>
                <a:close/>
                <a:moveTo>
                  <a:pt x="20" y="96"/>
                </a:moveTo>
                <a:cubicBezTo>
                  <a:pt x="24" y="87"/>
                  <a:pt x="24" y="87"/>
                  <a:pt x="24" y="87"/>
                </a:cubicBezTo>
                <a:cubicBezTo>
                  <a:pt x="29" y="87"/>
                  <a:pt x="29" y="87"/>
                  <a:pt x="29" y="87"/>
                </a:cubicBezTo>
                <a:cubicBezTo>
                  <a:pt x="25" y="96"/>
                  <a:pt x="25" y="96"/>
                  <a:pt x="25" y="96"/>
                </a:cubicBezTo>
                <a:lnTo>
                  <a:pt x="20" y="96"/>
                </a:lnTo>
                <a:close/>
                <a:moveTo>
                  <a:pt x="13" y="96"/>
                </a:moveTo>
                <a:cubicBezTo>
                  <a:pt x="17" y="87"/>
                  <a:pt x="17" y="87"/>
                  <a:pt x="17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17" y="96"/>
                  <a:pt x="17" y="96"/>
                  <a:pt x="17" y="96"/>
                </a:cubicBezTo>
                <a:lnTo>
                  <a:pt x="13" y="96"/>
                </a:lnTo>
                <a:close/>
                <a:moveTo>
                  <a:pt x="5" y="96"/>
                </a:moveTo>
                <a:cubicBezTo>
                  <a:pt x="9" y="87"/>
                  <a:pt x="9" y="87"/>
                  <a:pt x="9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0" y="96"/>
                  <a:pt x="10" y="96"/>
                  <a:pt x="10" y="96"/>
                </a:cubicBezTo>
                <a:lnTo>
                  <a:pt x="5" y="96"/>
                </a:lnTo>
                <a:close/>
                <a:moveTo>
                  <a:pt x="87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103"/>
                  <a:pt x="0" y="103"/>
                  <a:pt x="0" y="103"/>
                </a:cubicBezTo>
                <a:cubicBezTo>
                  <a:pt x="87" y="103"/>
                  <a:pt x="87" y="103"/>
                  <a:pt x="87" y="103"/>
                </a:cubicBezTo>
                <a:lnTo>
                  <a:pt x="87" y="81"/>
                </a:lnTo>
                <a:close/>
                <a:moveTo>
                  <a:pt x="76" y="67"/>
                </a:moveTo>
                <a:cubicBezTo>
                  <a:pt x="75" y="67"/>
                  <a:pt x="73" y="66"/>
                  <a:pt x="73" y="64"/>
                </a:cubicBezTo>
                <a:cubicBezTo>
                  <a:pt x="73" y="62"/>
                  <a:pt x="75" y="61"/>
                  <a:pt x="76" y="61"/>
                </a:cubicBezTo>
                <a:cubicBezTo>
                  <a:pt x="78" y="61"/>
                  <a:pt x="80" y="62"/>
                  <a:pt x="80" y="64"/>
                </a:cubicBezTo>
                <a:cubicBezTo>
                  <a:pt x="80" y="66"/>
                  <a:pt x="78" y="67"/>
                  <a:pt x="76" y="67"/>
                </a:cubicBezTo>
                <a:close/>
                <a:moveTo>
                  <a:pt x="40" y="69"/>
                </a:moveTo>
                <a:cubicBezTo>
                  <a:pt x="35" y="69"/>
                  <a:pt x="35" y="69"/>
                  <a:pt x="35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4" y="59"/>
                  <a:pt x="44" y="59"/>
                  <a:pt x="44" y="59"/>
                </a:cubicBezTo>
                <a:lnTo>
                  <a:pt x="40" y="69"/>
                </a:lnTo>
                <a:close/>
                <a:moveTo>
                  <a:pt x="28" y="69"/>
                </a:moveTo>
                <a:cubicBezTo>
                  <a:pt x="32" y="59"/>
                  <a:pt x="32" y="59"/>
                  <a:pt x="32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3" y="69"/>
                  <a:pt x="33" y="69"/>
                  <a:pt x="33" y="69"/>
                </a:cubicBezTo>
                <a:lnTo>
                  <a:pt x="28" y="69"/>
                </a:lnTo>
                <a:close/>
                <a:moveTo>
                  <a:pt x="20" y="69"/>
                </a:moveTo>
                <a:cubicBezTo>
                  <a:pt x="24" y="59"/>
                  <a:pt x="24" y="59"/>
                  <a:pt x="24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5" y="69"/>
                  <a:pt x="25" y="69"/>
                  <a:pt x="25" y="69"/>
                </a:cubicBezTo>
                <a:lnTo>
                  <a:pt x="20" y="69"/>
                </a:lnTo>
                <a:close/>
                <a:moveTo>
                  <a:pt x="13" y="69"/>
                </a:moveTo>
                <a:cubicBezTo>
                  <a:pt x="17" y="59"/>
                  <a:pt x="17" y="59"/>
                  <a:pt x="17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17" y="69"/>
                  <a:pt x="17" y="69"/>
                  <a:pt x="17" y="69"/>
                </a:cubicBezTo>
                <a:lnTo>
                  <a:pt x="13" y="69"/>
                </a:lnTo>
                <a:close/>
                <a:moveTo>
                  <a:pt x="5" y="69"/>
                </a:moveTo>
                <a:cubicBezTo>
                  <a:pt x="9" y="59"/>
                  <a:pt x="9" y="59"/>
                  <a:pt x="9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0" y="69"/>
                  <a:pt x="10" y="69"/>
                  <a:pt x="10" y="69"/>
                </a:cubicBezTo>
                <a:lnTo>
                  <a:pt x="5" y="69"/>
                </a:lnTo>
                <a:close/>
                <a:moveTo>
                  <a:pt x="87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75"/>
                  <a:pt x="0" y="75"/>
                  <a:pt x="0" y="75"/>
                </a:cubicBezTo>
                <a:cubicBezTo>
                  <a:pt x="87" y="75"/>
                  <a:pt x="87" y="75"/>
                  <a:pt x="87" y="75"/>
                </a:cubicBezTo>
                <a:lnTo>
                  <a:pt x="87" y="53"/>
                </a:lnTo>
                <a:close/>
                <a:moveTo>
                  <a:pt x="82" y="20"/>
                </a:moveTo>
                <a:cubicBezTo>
                  <a:pt x="5" y="20"/>
                  <a:pt x="5" y="20"/>
                  <a:pt x="5" y="20"/>
                </a:cubicBezTo>
                <a:cubicBezTo>
                  <a:pt x="20" y="0"/>
                  <a:pt x="20" y="0"/>
                  <a:pt x="20" y="0"/>
                </a:cubicBezTo>
                <a:cubicBezTo>
                  <a:pt x="67" y="0"/>
                  <a:pt x="67" y="0"/>
                  <a:pt x="67" y="0"/>
                </a:cubicBezTo>
                <a:lnTo>
                  <a:pt x="82" y="20"/>
                </a:lnTo>
                <a:close/>
                <a:moveTo>
                  <a:pt x="76" y="40"/>
                </a:moveTo>
                <a:cubicBezTo>
                  <a:pt x="75" y="40"/>
                  <a:pt x="73" y="38"/>
                  <a:pt x="73" y="36"/>
                </a:cubicBezTo>
                <a:cubicBezTo>
                  <a:pt x="73" y="35"/>
                  <a:pt x="75" y="33"/>
                  <a:pt x="76" y="33"/>
                </a:cubicBezTo>
                <a:cubicBezTo>
                  <a:pt x="78" y="33"/>
                  <a:pt x="80" y="35"/>
                  <a:pt x="80" y="36"/>
                </a:cubicBezTo>
                <a:cubicBezTo>
                  <a:pt x="80" y="38"/>
                  <a:pt x="78" y="40"/>
                  <a:pt x="76" y="40"/>
                </a:cubicBezTo>
                <a:close/>
                <a:moveTo>
                  <a:pt x="40" y="41"/>
                </a:moveTo>
                <a:cubicBezTo>
                  <a:pt x="35" y="41"/>
                  <a:pt x="35" y="41"/>
                  <a:pt x="35" y="41"/>
                </a:cubicBezTo>
                <a:cubicBezTo>
                  <a:pt x="39" y="32"/>
                  <a:pt x="39" y="32"/>
                  <a:pt x="39" y="32"/>
                </a:cubicBezTo>
                <a:cubicBezTo>
                  <a:pt x="44" y="32"/>
                  <a:pt x="44" y="32"/>
                  <a:pt x="44" y="32"/>
                </a:cubicBezTo>
                <a:lnTo>
                  <a:pt x="40" y="41"/>
                </a:lnTo>
                <a:close/>
                <a:moveTo>
                  <a:pt x="28" y="41"/>
                </a:moveTo>
                <a:cubicBezTo>
                  <a:pt x="32" y="32"/>
                  <a:pt x="32" y="32"/>
                  <a:pt x="32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3" y="41"/>
                  <a:pt x="33" y="41"/>
                  <a:pt x="33" y="41"/>
                </a:cubicBezTo>
                <a:lnTo>
                  <a:pt x="28" y="41"/>
                </a:lnTo>
                <a:close/>
                <a:moveTo>
                  <a:pt x="20" y="41"/>
                </a:moveTo>
                <a:cubicBezTo>
                  <a:pt x="24" y="32"/>
                  <a:pt x="24" y="32"/>
                  <a:pt x="24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5" y="41"/>
                  <a:pt x="25" y="41"/>
                  <a:pt x="25" y="41"/>
                </a:cubicBezTo>
                <a:lnTo>
                  <a:pt x="20" y="41"/>
                </a:lnTo>
                <a:close/>
                <a:moveTo>
                  <a:pt x="13" y="41"/>
                </a:moveTo>
                <a:cubicBezTo>
                  <a:pt x="17" y="32"/>
                  <a:pt x="17" y="32"/>
                  <a:pt x="1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7" y="41"/>
                  <a:pt x="17" y="41"/>
                  <a:pt x="17" y="41"/>
                </a:cubicBezTo>
                <a:lnTo>
                  <a:pt x="13" y="41"/>
                </a:lnTo>
                <a:close/>
                <a:moveTo>
                  <a:pt x="5" y="41"/>
                </a:moveTo>
                <a:cubicBezTo>
                  <a:pt x="9" y="32"/>
                  <a:pt x="9" y="32"/>
                  <a:pt x="9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0" y="41"/>
                  <a:pt x="10" y="41"/>
                  <a:pt x="10" y="41"/>
                </a:cubicBezTo>
                <a:lnTo>
                  <a:pt x="5" y="41"/>
                </a:lnTo>
                <a:close/>
                <a:moveTo>
                  <a:pt x="87" y="26"/>
                </a:moveTo>
                <a:cubicBezTo>
                  <a:pt x="0" y="26"/>
                  <a:pt x="0" y="26"/>
                  <a:pt x="0" y="26"/>
                </a:cubicBezTo>
                <a:cubicBezTo>
                  <a:pt x="0" y="47"/>
                  <a:pt x="0" y="47"/>
                  <a:pt x="0" y="47"/>
                </a:cubicBezTo>
                <a:cubicBezTo>
                  <a:pt x="87" y="47"/>
                  <a:pt x="87" y="47"/>
                  <a:pt x="87" y="47"/>
                </a:cubicBezTo>
                <a:lnTo>
                  <a:pt x="87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7" name="Freeform 1460"/>
          <p:cNvSpPr>
            <a:spLocks noEditPoints="1"/>
          </p:cNvSpPr>
          <p:nvPr/>
        </p:nvSpPr>
        <p:spPr bwMode="auto">
          <a:xfrm>
            <a:off x="8665131" y="6085796"/>
            <a:ext cx="272799" cy="295532"/>
          </a:xfrm>
          <a:custGeom>
            <a:avLst/>
            <a:gdLst>
              <a:gd name="T0" fmla="*/ 78 w 129"/>
              <a:gd name="T1" fmla="*/ 19 h 129"/>
              <a:gd name="T2" fmla="*/ 99 w 129"/>
              <a:gd name="T3" fmla="*/ 12 h 129"/>
              <a:gd name="T4" fmla="*/ 94 w 129"/>
              <a:gd name="T5" fmla="*/ 8 h 129"/>
              <a:gd name="T6" fmla="*/ 104 w 129"/>
              <a:gd name="T7" fmla="*/ 0 h 129"/>
              <a:gd name="T8" fmla="*/ 83 w 129"/>
              <a:gd name="T9" fmla="*/ 7 h 129"/>
              <a:gd name="T10" fmla="*/ 89 w 129"/>
              <a:gd name="T11" fmla="*/ 11 h 129"/>
              <a:gd name="T12" fmla="*/ 78 w 129"/>
              <a:gd name="T13" fmla="*/ 19 h 129"/>
              <a:gd name="T14" fmla="*/ 110 w 129"/>
              <a:gd name="T15" fmla="*/ 50 h 129"/>
              <a:gd name="T16" fmla="*/ 128 w 129"/>
              <a:gd name="T17" fmla="*/ 38 h 129"/>
              <a:gd name="T18" fmla="*/ 121 w 129"/>
              <a:gd name="T19" fmla="*/ 35 h 129"/>
              <a:gd name="T20" fmla="*/ 129 w 129"/>
              <a:gd name="T21" fmla="*/ 25 h 129"/>
              <a:gd name="T22" fmla="*/ 110 w 129"/>
              <a:gd name="T23" fmla="*/ 37 h 129"/>
              <a:gd name="T24" fmla="*/ 118 w 129"/>
              <a:gd name="T25" fmla="*/ 40 h 129"/>
              <a:gd name="T26" fmla="*/ 110 w 129"/>
              <a:gd name="T27" fmla="*/ 50 h 129"/>
              <a:gd name="T28" fmla="*/ 69 w 129"/>
              <a:gd name="T29" fmla="*/ 21 h 129"/>
              <a:gd name="T30" fmla="*/ 74 w 129"/>
              <a:gd name="T31" fmla="*/ 28 h 129"/>
              <a:gd name="T32" fmla="*/ 67 w 129"/>
              <a:gd name="T33" fmla="*/ 34 h 129"/>
              <a:gd name="T34" fmla="*/ 62 w 129"/>
              <a:gd name="T35" fmla="*/ 28 h 129"/>
              <a:gd name="T36" fmla="*/ 69 w 129"/>
              <a:gd name="T37" fmla="*/ 21 h 129"/>
              <a:gd name="T38" fmla="*/ 107 w 129"/>
              <a:gd name="T39" fmla="*/ 59 h 129"/>
              <a:gd name="T40" fmla="*/ 101 w 129"/>
              <a:gd name="T41" fmla="*/ 67 h 129"/>
              <a:gd name="T42" fmla="*/ 95 w 129"/>
              <a:gd name="T43" fmla="*/ 62 h 129"/>
              <a:gd name="T44" fmla="*/ 101 w 129"/>
              <a:gd name="T45" fmla="*/ 54 h 129"/>
              <a:gd name="T46" fmla="*/ 107 w 129"/>
              <a:gd name="T47" fmla="*/ 59 h 129"/>
              <a:gd name="T48" fmla="*/ 90 w 129"/>
              <a:gd name="T49" fmla="*/ 89 h 129"/>
              <a:gd name="T50" fmla="*/ 114 w 129"/>
              <a:gd name="T51" fmla="*/ 59 h 129"/>
              <a:gd name="T52" fmla="*/ 100 w 129"/>
              <a:gd name="T53" fmla="*/ 47 h 129"/>
              <a:gd name="T54" fmla="*/ 76 w 129"/>
              <a:gd name="T55" fmla="*/ 77 h 129"/>
              <a:gd name="T56" fmla="*/ 52 w 129"/>
              <a:gd name="T57" fmla="*/ 53 h 129"/>
              <a:gd name="T58" fmla="*/ 81 w 129"/>
              <a:gd name="T59" fmla="*/ 29 h 129"/>
              <a:gd name="T60" fmla="*/ 70 w 129"/>
              <a:gd name="T61" fmla="*/ 15 h 129"/>
              <a:gd name="T62" fmla="*/ 40 w 129"/>
              <a:gd name="T63" fmla="*/ 39 h 129"/>
              <a:gd name="T64" fmla="*/ 90 w 129"/>
              <a:gd name="T65" fmla="*/ 8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29">
                <a:moveTo>
                  <a:pt x="78" y="19"/>
                </a:moveTo>
                <a:cubicBezTo>
                  <a:pt x="99" y="12"/>
                  <a:pt x="99" y="12"/>
                  <a:pt x="99" y="12"/>
                </a:cubicBezTo>
                <a:cubicBezTo>
                  <a:pt x="94" y="8"/>
                  <a:pt x="94" y="8"/>
                  <a:pt x="94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83" y="7"/>
                  <a:pt x="83" y="7"/>
                  <a:pt x="83" y="7"/>
                </a:cubicBezTo>
                <a:cubicBezTo>
                  <a:pt x="89" y="11"/>
                  <a:pt x="89" y="11"/>
                  <a:pt x="89" y="11"/>
                </a:cubicBezTo>
                <a:lnTo>
                  <a:pt x="78" y="19"/>
                </a:lnTo>
                <a:close/>
                <a:moveTo>
                  <a:pt x="110" y="50"/>
                </a:moveTo>
                <a:cubicBezTo>
                  <a:pt x="128" y="38"/>
                  <a:pt x="128" y="38"/>
                  <a:pt x="128" y="3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8" y="40"/>
                  <a:pt x="118" y="40"/>
                  <a:pt x="118" y="40"/>
                </a:cubicBezTo>
                <a:lnTo>
                  <a:pt x="110" y="50"/>
                </a:lnTo>
                <a:close/>
                <a:moveTo>
                  <a:pt x="69" y="21"/>
                </a:moveTo>
                <a:cubicBezTo>
                  <a:pt x="74" y="28"/>
                  <a:pt x="74" y="28"/>
                  <a:pt x="74" y="28"/>
                </a:cubicBezTo>
                <a:cubicBezTo>
                  <a:pt x="67" y="34"/>
                  <a:pt x="67" y="34"/>
                  <a:pt x="67" y="34"/>
                </a:cubicBezTo>
                <a:cubicBezTo>
                  <a:pt x="62" y="28"/>
                  <a:pt x="62" y="28"/>
                  <a:pt x="62" y="28"/>
                </a:cubicBezTo>
                <a:lnTo>
                  <a:pt x="69" y="21"/>
                </a:lnTo>
                <a:close/>
                <a:moveTo>
                  <a:pt x="107" y="59"/>
                </a:moveTo>
                <a:cubicBezTo>
                  <a:pt x="101" y="67"/>
                  <a:pt x="101" y="67"/>
                  <a:pt x="101" y="67"/>
                </a:cubicBezTo>
                <a:cubicBezTo>
                  <a:pt x="95" y="62"/>
                  <a:pt x="95" y="62"/>
                  <a:pt x="95" y="62"/>
                </a:cubicBezTo>
                <a:cubicBezTo>
                  <a:pt x="101" y="54"/>
                  <a:pt x="101" y="54"/>
                  <a:pt x="101" y="54"/>
                </a:cubicBezTo>
                <a:lnTo>
                  <a:pt x="107" y="59"/>
                </a:lnTo>
                <a:close/>
                <a:moveTo>
                  <a:pt x="90" y="89"/>
                </a:moveTo>
                <a:cubicBezTo>
                  <a:pt x="99" y="78"/>
                  <a:pt x="114" y="59"/>
                  <a:pt x="114" y="59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90" y="60"/>
                  <a:pt x="76" y="77"/>
                </a:cubicBezTo>
                <a:cubicBezTo>
                  <a:pt x="60" y="96"/>
                  <a:pt x="33" y="68"/>
                  <a:pt x="52" y="53"/>
                </a:cubicBezTo>
                <a:cubicBezTo>
                  <a:pt x="68" y="39"/>
                  <a:pt x="81" y="29"/>
                  <a:pt x="81" y="29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51" y="30"/>
                  <a:pt x="40" y="39"/>
                </a:cubicBezTo>
                <a:cubicBezTo>
                  <a:pt x="0" y="71"/>
                  <a:pt x="57" y="129"/>
                  <a:pt x="9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467544" y="980728"/>
            <a:ext cx="8096955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СТАНДАРТ</a:t>
            </a:r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– </a:t>
            </a:r>
            <a:r>
              <a:rPr lang="ru-RU" altLang="ru-RU" sz="1400" dirty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сложный </a:t>
            </a:r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текст, включающий в себя: графические элементы, таблицы, математические </a:t>
            </a:r>
          </a:p>
          <a:p>
            <a:pPr eaLnBrk="1" hangingPunct="1"/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формулы и числовые значения. Для целей поиска, анализа, сравнения и создания автоматизированных </a:t>
            </a:r>
          </a:p>
          <a:p>
            <a:pPr eaLnBrk="1" hangingPunct="1"/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сервисов необходимо новое цифровое представление стандартов. </a:t>
            </a:r>
            <a:endParaRPr lang="ru-RU" altLang="ru-RU" sz="1400" dirty="0">
              <a:solidFill>
                <a:srgbClr val="7F7F7F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-67055" y="6111802"/>
            <a:ext cx="9247567" cy="7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823832" y="6453336"/>
            <a:ext cx="42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446A"/>
                </a:solidFill>
              </a:rPr>
              <a:t>5</a:t>
            </a:r>
            <a:endParaRPr lang="ru-RU" sz="2000" dirty="0">
              <a:solidFill>
                <a:srgbClr val="00446A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39551" y="1971467"/>
            <a:ext cx="8536183" cy="4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ЦИФРОВОЙ СТАНДАРТ</a:t>
            </a:r>
            <a:r>
              <a:rPr lang="ru-RU" altLang="ru-RU" sz="2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– это сложная информационная система!</a:t>
            </a:r>
          </a:p>
        </p:txBody>
      </p:sp>
      <p:pic>
        <p:nvPicPr>
          <p:cNvPr id="2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83568" y="2766333"/>
            <a:ext cx="8352928" cy="3440551"/>
            <a:chOff x="683568" y="2766333"/>
            <a:chExt cx="8352928" cy="344055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83568" y="2766333"/>
              <a:ext cx="8352928" cy="3440551"/>
              <a:chOff x="683568" y="2766333"/>
              <a:chExt cx="8352928" cy="3440551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30577" y="2766333"/>
                <a:ext cx="4052301" cy="3440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97471" y="2905827"/>
                <a:ext cx="2820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ИНФОРМАЦИОННЫЕ КАРТЫ</a:t>
                </a:r>
                <a:r>
                  <a:rPr lang="ru-RU" altLang="ru-RU" sz="1400" b="1" dirty="0">
                    <a:solidFill>
                      <a:srgbClr val="F47B20"/>
                    </a:solidFill>
                  </a:rPr>
                  <a:t> </a:t>
                </a:r>
                <a:endParaRPr lang="ru-RU" altLang="ru-RU" sz="1400" b="1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ПО КЛАССАМ ОБОРУДОВАНИЯ, МАТЕРИАЛОВ</a:t>
                </a:r>
                <a:endParaRPr lang="ru-RU" altLang="ru-RU" sz="14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96832" y="2924944"/>
                <a:ext cx="2739664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ЧИСЛОВЫЕ КАРТЫ </a:t>
                </a:r>
              </a:p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ПАРАМЕТРОВ ПО КЛАССАМ ОБОРУДОВАНИЯ</a:t>
                </a:r>
                <a:endParaRPr lang="en-US" altLang="ru-RU" sz="1400" b="1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Стандартизированная табличная форма основных числовых параметров стандарта (должно быть стандартизировано наименования </a:t>
                </a:r>
                <a:endParaRPr lang="en-US" altLang="ru-RU" sz="1200" dirty="0" smtClean="0">
                  <a:solidFill>
                    <a:srgbClr val="7F7F7F">
                      <a:lumMod val="50000"/>
                    </a:srgbClr>
                  </a:solidFill>
                </a:endParaRPr>
              </a:p>
              <a:p>
                <a:r>
                  <a:rPr lang="ru-RU" altLang="ru-RU" sz="1200" dirty="0" smtClean="0">
                    <a:solidFill>
                      <a:srgbClr val="7F7F7F">
                        <a:lumMod val="50000"/>
                      </a:srgbClr>
                    </a:solidFill>
                  </a:rPr>
                  <a:t>и </a:t>
                </a:r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числовые значения параметров)</a:t>
                </a:r>
              </a:p>
              <a:p>
                <a:endParaRPr lang="ru-RU" altLang="ru-RU" sz="12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96832" y="4901088"/>
                <a:ext cx="266765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ТЕКСТ В ФОРМАТЕ </a:t>
                </a:r>
              </a:p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XML, HTML (ГИПЕРТЕКСТ</a:t>
                </a:r>
                <a:r>
                  <a:rPr lang="ru-RU" altLang="ru-RU" sz="1400" dirty="0" smtClean="0">
                    <a:solidFill>
                      <a:srgbClr val="F47B20"/>
                    </a:solidFill>
                  </a:rPr>
                  <a:t>)</a:t>
                </a:r>
                <a:endParaRPr lang="en-US" altLang="ru-RU" sz="1400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Возможность контекстного поиска, простановки гиперссылок, словесно текстуального анализа</a:t>
                </a:r>
              </a:p>
              <a:p>
                <a:pPr algn="ctr"/>
                <a:endParaRPr lang="ru-RU" altLang="ru-RU" sz="12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3568" y="5373216"/>
                <a:ext cx="19847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ВИДЕО И 3</a:t>
                </a:r>
                <a:r>
                  <a:rPr lang="en-US" altLang="ru-RU" sz="1400" b="1" dirty="0" smtClean="0">
                    <a:solidFill>
                      <a:srgbClr val="F47B20"/>
                    </a:solidFill>
                  </a:rPr>
                  <a:t>D </a:t>
                </a:r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МОДЕЛИ</a:t>
                </a:r>
                <a:endParaRPr lang="en-US" altLang="ru-RU" sz="1400" b="1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Дополнительные вложения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7471" y="4535254"/>
                <a:ext cx="210507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1400" b="1" dirty="0" smtClean="0">
                    <a:solidFill>
                      <a:srgbClr val="F47B20"/>
                    </a:solidFill>
                  </a:rPr>
                  <a:t>PDF, JPEG, TIF</a:t>
                </a: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Графическое представление </a:t>
                </a:r>
              </a:p>
              <a:p>
                <a:r>
                  <a:rPr lang="ru-RU" altLang="ru-RU" sz="1200" dirty="0" smtClean="0">
                    <a:solidFill>
                      <a:srgbClr val="7F7F7F">
                        <a:lumMod val="50000"/>
                      </a:srgbClr>
                    </a:solidFill>
                  </a:rPr>
                  <a:t>документа</a:t>
                </a:r>
                <a:endParaRPr lang="ru-RU" altLang="ru-RU" sz="12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907704" y="4674977"/>
                <a:ext cx="1872208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5436096" y="5085184"/>
                <a:ext cx="792088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059971" y="3501008"/>
                <a:ext cx="1125533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735796" y="3421618"/>
                <a:ext cx="1131862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2469931" y="5517232"/>
                <a:ext cx="1670021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рямоугольник 3"/>
            <p:cNvSpPr/>
            <p:nvPr/>
          </p:nvSpPr>
          <p:spPr>
            <a:xfrm>
              <a:off x="683568" y="3501008"/>
              <a:ext cx="28803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ru-RU" sz="1200" dirty="0">
                  <a:solidFill>
                    <a:srgbClr val="7F7F7F">
                      <a:lumMod val="50000"/>
                    </a:srgbClr>
                  </a:solidFill>
                </a:rPr>
                <a:t>Табличное представление </a:t>
              </a:r>
              <a: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  <a:t>основных </a:t>
              </a:r>
              <a:r>
                <a:rPr lang="ru-RU" altLang="ru-RU" sz="1200" dirty="0">
                  <a:solidFill>
                    <a:srgbClr val="7F7F7F">
                      <a:lumMod val="50000"/>
                    </a:srgbClr>
                  </a:solidFill>
                </a:rPr>
                <a:t>характеристик (номенклатура показателей), словесное </a:t>
              </a:r>
              <a: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  <a:t/>
              </a:r>
              <a:b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</a:br>
              <a: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  <a:t>выражение </a:t>
              </a:r>
              <a:r>
                <a:rPr lang="ru-RU" altLang="ru-RU" sz="1200" dirty="0">
                  <a:solidFill>
                    <a:srgbClr val="7F7F7F">
                      <a:lumMod val="50000"/>
                    </a:srgbClr>
                  </a:solidFill>
                </a:rPr>
                <a:t>характеристик</a:t>
              </a: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237094" y="476672"/>
            <a:ext cx="3982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ЦИФРОВОЙ СТАНДАРТ - ЧТО ЭТО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9419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635" y="-99392"/>
            <a:ext cx="9161591" cy="695739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9790" y="188640"/>
            <a:ext cx="8074618" cy="327760"/>
          </a:xfrm>
          <a:effectLst/>
        </p:spPr>
        <p:txBody>
          <a:bodyPr/>
          <a:lstStyle/>
          <a:p>
            <a:pPr algn="r"/>
            <a:r>
              <a:rPr lang="ru-RU" sz="1800" dirty="0">
                <a:solidFill>
                  <a:srgbClr val="FF8001"/>
                </a:solidFill>
                <a:latin typeface="+mn-lt"/>
              </a:rPr>
              <a:t>ЦИФРОВОЙ СТАНДАРТ </a:t>
            </a:r>
            <a:r>
              <a:rPr lang="ru-RU" sz="1800" dirty="0" smtClean="0">
                <a:solidFill>
                  <a:srgbClr val="FF8001"/>
                </a:solidFill>
                <a:latin typeface="+mn-lt"/>
              </a:rPr>
              <a:t>БУДУЩЕГО. СЛОЖНАЯ </a:t>
            </a:r>
            <a:r>
              <a:rPr lang="ru-RU" sz="1800" dirty="0">
                <a:solidFill>
                  <a:srgbClr val="FF8001"/>
                </a:solidFill>
                <a:latin typeface="+mn-lt"/>
              </a:rPr>
              <a:t>ИНФОРМАЦИОННАЯ СИСТЕМА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43" y="676331"/>
            <a:ext cx="9106161" cy="5560981"/>
            <a:chOff x="2343" y="1009650"/>
            <a:chExt cx="9106161" cy="5560981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2343" y="1009650"/>
              <a:ext cx="5517009" cy="5560981"/>
              <a:chOff x="4495153" y="882651"/>
              <a:chExt cx="4596093" cy="5210175"/>
            </a:xfrm>
          </p:grpSpPr>
          <p:pic>
            <p:nvPicPr>
              <p:cNvPr id="12" name="Picture 3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4"/>
              <a:stretch/>
            </p:blipFill>
            <p:spPr bwMode="auto">
              <a:xfrm>
                <a:off x="4495153" y="882651"/>
                <a:ext cx="4596093" cy="5210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7807" b="6482"/>
              <a:stretch/>
            </p:blipFill>
            <p:spPr bwMode="auto">
              <a:xfrm>
                <a:off x="4651447" y="1375719"/>
                <a:ext cx="2627745" cy="3869783"/>
              </a:xfrm>
              <a:prstGeom prst="rect">
                <a:avLst/>
              </a:prstGeom>
              <a:noFill/>
              <a:ln w="9525">
                <a:solidFill>
                  <a:srgbClr val="4057A5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14" name="Скругленная прямоугольная выноска 13"/>
            <p:cNvSpPr/>
            <p:nvPr/>
          </p:nvSpPr>
          <p:spPr bwMode="auto">
            <a:xfrm>
              <a:off x="3563383" y="2041569"/>
              <a:ext cx="2247812" cy="1921193"/>
            </a:xfrm>
            <a:prstGeom prst="wedgeRoundRectCallout">
              <a:avLst>
                <a:gd name="adj1" fmla="val -73774"/>
                <a:gd name="adj2" fmla="val -33241"/>
                <a:gd name="adj3" fmla="val 16667"/>
              </a:avLst>
            </a:prstGeom>
            <a:solidFill>
              <a:srgbClr val="FFFFFF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ru-RU" sz="1600" kern="0">
                <a:solidFill>
                  <a:srgbClr val="44546A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04196" y="2208895"/>
              <a:ext cx="157280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C00000"/>
                  </a:solidFill>
                </a:rPr>
                <a:t>ТРЕБОВАНИЕ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    </a:t>
              </a:r>
              <a:r>
                <a:rPr lang="ru-RU" altLang="ru-RU" b="1" dirty="0">
                  <a:solidFill>
                    <a:srgbClr val="C00000"/>
                  </a:solidFill>
                </a:rPr>
                <a:t>1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200" b="1" dirty="0">
                <a:solidFill>
                  <a:srgbClr val="10253F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002060"/>
                  </a:solidFill>
                </a:rPr>
                <a:t>ТРЕБОВАНИЕ    </a:t>
              </a:r>
              <a:r>
                <a:rPr lang="ru-RU" altLang="ru-RU" b="1" dirty="0" smtClean="0">
                  <a:solidFill>
                    <a:srgbClr val="002060"/>
                  </a:solidFill>
                </a:rPr>
                <a:t>2</a:t>
              </a:r>
              <a:endParaRPr lang="ru-RU" altLang="ru-RU" sz="1200" b="1" dirty="0">
                <a:solidFill>
                  <a:srgbClr val="00206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200" b="1" dirty="0">
                <a:solidFill>
                  <a:srgbClr val="10253F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002060"/>
                  </a:solidFill>
                </a:rPr>
                <a:t>ТРЕБОВАНИЕ</a:t>
              </a:r>
              <a:r>
                <a:rPr lang="ru-RU" altLang="ru-RU" b="1" dirty="0">
                  <a:solidFill>
                    <a:srgbClr val="002060"/>
                  </a:solidFill>
                </a:rPr>
                <a:t>   </a:t>
              </a:r>
              <a:r>
                <a:rPr lang="ru-RU" altLang="ru-RU" b="1" dirty="0" smtClean="0">
                  <a:solidFill>
                    <a:srgbClr val="002060"/>
                  </a:solidFill>
                </a:rPr>
                <a:t>3</a:t>
              </a:r>
              <a:endParaRPr lang="ru-RU" altLang="ru-RU" b="1" dirty="0">
                <a:solidFill>
                  <a:srgbClr val="00206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200" b="1" dirty="0">
                <a:solidFill>
                  <a:srgbClr val="10253F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002060"/>
                  </a:solidFill>
                </a:rPr>
                <a:t>ТРЕБОВАНИЕ  </a:t>
              </a:r>
              <a:r>
                <a:rPr lang="ru-RU" altLang="ru-RU" sz="1600" b="1" dirty="0">
                  <a:solidFill>
                    <a:srgbClr val="002060"/>
                  </a:solidFill>
                </a:rPr>
                <a:t>№</a:t>
              </a:r>
              <a:endParaRPr lang="en-US" alt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93672" y="1210573"/>
              <a:ext cx="21212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cs typeface="Arial" pitchFamily="34" charset="0"/>
                </a:rPr>
                <a:t>СИСТЕМА </a:t>
              </a:r>
            </a:p>
            <a:p>
              <a:r>
                <a:rPr lang="ru-RU" sz="1400" b="1" dirty="0" smtClean="0">
                  <a:solidFill>
                    <a:srgbClr val="C00000"/>
                  </a:solidFill>
                  <a:cs typeface="Arial" pitchFamily="34" charset="0"/>
                </a:rPr>
                <a:t>УПРАВЛЕНИЯ ТРЕБОВАНИЯМИ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5" name="Группа 16"/>
            <p:cNvGrpSpPr/>
            <p:nvPr/>
          </p:nvGrpSpPr>
          <p:grpSpPr>
            <a:xfrm>
              <a:off x="4255315" y="3986948"/>
              <a:ext cx="1812602" cy="533188"/>
              <a:chOff x="4085921" y="4071316"/>
              <a:chExt cx="1614661" cy="40825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481599" y="4149647"/>
                <a:ext cx="1218983" cy="329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504A4E"/>
                    </a:solidFill>
                    <a:cs typeface="Arial" pitchFamily="34" charset="0"/>
                  </a:rPr>
                  <a:t>ДЛЯ ЧТЕНИЯ ЧЕЛОВЕКОМ</a:t>
                </a:r>
                <a:endParaRPr lang="ru-RU" sz="1050" b="1" dirty="0">
                  <a:solidFill>
                    <a:srgbClr val="504A4E"/>
                  </a:solidFill>
                </a:endParaRPr>
              </a:p>
            </p:txBody>
          </p:sp>
          <p:grpSp>
            <p:nvGrpSpPr>
              <p:cNvPr id="7" name="Группа 18"/>
              <p:cNvGrpSpPr/>
              <p:nvPr/>
            </p:nvGrpSpPr>
            <p:grpSpPr>
              <a:xfrm>
                <a:off x="4085921" y="4071316"/>
                <a:ext cx="478762" cy="379365"/>
                <a:chOff x="3276439" y="1126316"/>
                <a:chExt cx="596785" cy="493296"/>
              </a:xfrm>
            </p:grpSpPr>
            <p:pic>
              <p:nvPicPr>
                <p:cNvPr id="20" name="Picture 11" descr="C:\Users\Larinson\Desktop\eyeglass-of-rectangular-shape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BFBFB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6094" y="1126316"/>
                  <a:ext cx="207130" cy="296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C:\Users\Larinson\Desktop\usher-man-with-tie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rgbClr val="BFBFB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439" y="1238886"/>
                  <a:ext cx="439359" cy="3807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47126" y="2538183"/>
              <a:ext cx="661875" cy="0"/>
            </a:xfrm>
            <a:prstGeom prst="line">
              <a:avLst/>
            </a:prstGeom>
            <a:noFill/>
            <a:ln w="349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650993" y="3042239"/>
              <a:ext cx="661875" cy="0"/>
            </a:xfrm>
            <a:prstGeom prst="line">
              <a:avLst/>
            </a:prstGeom>
            <a:noFill/>
            <a:ln w="349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659934" y="3474287"/>
              <a:ext cx="661875" cy="0"/>
            </a:xfrm>
            <a:prstGeom prst="line">
              <a:avLst/>
            </a:prstGeom>
            <a:noFill/>
            <a:ln w="349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grpSp>
          <p:nvGrpSpPr>
            <p:cNvPr id="8" name="Группа 25"/>
            <p:cNvGrpSpPr/>
            <p:nvPr/>
          </p:nvGrpSpPr>
          <p:grpSpPr>
            <a:xfrm>
              <a:off x="6190478" y="2070773"/>
              <a:ext cx="2303322" cy="1892448"/>
              <a:chOff x="5938706" y="2070771"/>
              <a:chExt cx="2303322" cy="1892449"/>
            </a:xfrm>
          </p:grpSpPr>
          <p:sp>
            <p:nvSpPr>
              <p:cNvPr id="27" name="Скругленная прямоугольная выноска 26"/>
              <p:cNvSpPr/>
              <p:nvPr/>
            </p:nvSpPr>
            <p:spPr bwMode="auto">
              <a:xfrm>
                <a:off x="5938706" y="2070771"/>
                <a:ext cx="2303322" cy="1892449"/>
              </a:xfrm>
              <a:prstGeom prst="wedgeRoundRectCallout">
                <a:avLst>
                  <a:gd name="adj1" fmla="val -72630"/>
                  <a:gd name="adj2" fmla="val -32822"/>
                  <a:gd name="adj3" fmla="val 16667"/>
                </a:avLst>
              </a:prstGeom>
              <a:solidFill>
                <a:srgbClr val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ru-RU" sz="1600" kern="0">
                  <a:solidFill>
                    <a:srgbClr val="44546A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357822" y="2208434"/>
                <a:ext cx="1434519" cy="1754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 </a:t>
                </a:r>
                <a:r>
                  <a:rPr lang="ru-RU" altLang="ru-RU" b="1" kern="0" dirty="0" smtClean="0">
                    <a:solidFill>
                      <a:srgbClr val="C00000"/>
                    </a:solidFill>
                  </a:rPr>
                  <a:t>1</a:t>
                </a: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 </a:t>
                </a:r>
                <a:r>
                  <a:rPr lang="ru-RU" altLang="ru-RU" b="1" kern="0" dirty="0" smtClean="0">
                    <a:solidFill>
                      <a:srgbClr val="C00000"/>
                    </a:solidFill>
                  </a:rPr>
                  <a:t>2</a:t>
                </a: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 </a:t>
                </a:r>
                <a:r>
                  <a:rPr lang="ru-RU" altLang="ru-RU" b="1" kern="0" dirty="0" smtClean="0">
                    <a:solidFill>
                      <a:srgbClr val="C00000"/>
                    </a:solidFill>
                  </a:rPr>
                  <a:t>3</a:t>
                </a: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</a:t>
                </a:r>
                <a:r>
                  <a:rPr lang="ru-RU" altLang="ru-RU" sz="1600" b="1" kern="0" dirty="0" smtClean="0">
                    <a:solidFill>
                      <a:srgbClr val="C00000"/>
                    </a:solidFill>
                  </a:rPr>
                  <a:t>№</a:t>
                </a:r>
                <a:endParaRPr lang="en-US" altLang="ru-RU" sz="1100" b="1" kern="0" dirty="0" smtClean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734467" y="3978343"/>
              <a:ext cx="237403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srgbClr val="504A4E"/>
                  </a:solidFill>
                  <a:cs typeface="Arial" pitchFamily="34" charset="0"/>
                </a:rPr>
                <a:t>ДЛЯ «ЧТЕНИЯ» АВТОМАТИЗИРОВАННЫМИ СИСТЕМАМИ</a:t>
              </a:r>
              <a:endParaRPr lang="ru-RU" sz="1000" b="1" dirty="0">
                <a:solidFill>
                  <a:srgbClr val="504A4E"/>
                </a:solidFill>
              </a:endParaRPr>
            </a:p>
          </p:txBody>
        </p:sp>
        <p:pic>
          <p:nvPicPr>
            <p:cNvPr id="31" name="Picture 4" descr="C:\Users\Larinson\Desktop\photo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459" y="4113809"/>
              <a:ext cx="418864" cy="36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6190479" y="1210573"/>
              <a:ext cx="287919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504A4E"/>
                  </a:solidFill>
                  <a:cs typeface="Arial" pitchFamily="34" charset="0"/>
                </a:rPr>
                <a:t>СИСТЕМА </a:t>
              </a:r>
            </a:p>
            <a:p>
              <a:r>
                <a:rPr lang="ru-RU" sz="1400" b="1" dirty="0" smtClean="0">
                  <a:solidFill>
                    <a:srgbClr val="504A4E"/>
                  </a:solidFill>
                  <a:cs typeface="Arial" pitchFamily="34" charset="0"/>
                </a:rPr>
                <a:t>КОНТРОЛИРУЕМЫХ ПАРАМЕТРОВ (ПОКАЗАТЕЛЕЙ)</a:t>
              </a:r>
              <a:endParaRPr lang="ru-RU" sz="1400" b="1" dirty="0">
                <a:solidFill>
                  <a:srgbClr val="504A4E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0" y="6093296"/>
            <a:ext cx="9183226" cy="78204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4606">
              <a:defRPr/>
            </a:pPr>
            <a:endParaRPr lang="ru-RU" sz="1600" kern="0" dirty="0" smtClean="0">
              <a:solidFill>
                <a:srgbClr val="445469"/>
              </a:solidFill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 bwMode="auto">
          <a:xfrm>
            <a:off x="3995936" y="4509120"/>
            <a:ext cx="5256584" cy="81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rgbClr val="44546A"/>
                </a:solidFill>
                <a:ea typeface="+mj-ea"/>
                <a:cs typeface="Arial" charset="0"/>
              </a:rPr>
              <a:t>ПРАВИЛЬНО СФОРМУЛИРОВАННЫЕ ТРЕБОВАНИЯ </a:t>
            </a:r>
            <a:r>
              <a:rPr lang="ru-RU" sz="1400" b="1" dirty="0">
                <a:solidFill>
                  <a:srgbClr val="44546A"/>
                </a:solidFill>
                <a:ea typeface="+mj-ea"/>
                <a:cs typeface="Arial" charset="0"/>
              </a:rPr>
              <a:t>К</a:t>
            </a:r>
            <a:r>
              <a:rPr lang="ru-RU" sz="1400" b="1" dirty="0" smtClean="0">
                <a:solidFill>
                  <a:srgbClr val="44546A"/>
                </a:solidFill>
                <a:ea typeface="+mj-ea"/>
                <a:cs typeface="Arial" charset="0"/>
              </a:rPr>
              <a:t> ИЗДЕЛИЮ, ИХ ВЫПОЛНЕНИЕ И ОТСЛЕЖИВАНИЕ НА ПРОТЯЖЕНИИ ВСЕГО ЦИКЛА РАЗРАБОТКИ  — ЗАЛОГ УСПЕХА ЛЮБОГО ПРОЕКТА. </a:t>
            </a:r>
            <a:endParaRPr lang="ru-RU" sz="1400" b="1" dirty="0">
              <a:solidFill>
                <a:srgbClr val="44546A"/>
              </a:solidFill>
              <a:ea typeface="+mj-ea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156593"/>
            <a:ext cx="8525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ВНЕДРЕНИЕ СИСТЕМ УПРАВЛЕНИЯ ТРЕБОВАНИЯМИ ПОВЫШАЮТ ЭФФЕКТИВНОСТЬ ПРОИЗВОДСТВА И УПРАВЛЕНИЯ КАЧЕСТВОМ ПРОДУКЦИИ</a:t>
            </a:r>
            <a:endParaRPr lang="ru-RU" sz="1600" b="1" i="1" dirty="0">
              <a:solidFill>
                <a:srgbClr val="FFFFFF"/>
              </a:solidFill>
              <a:ea typeface="+mj-ea"/>
              <a:cs typeface="Arial" charset="0"/>
            </a:endParaRPr>
          </a:p>
        </p:txBody>
      </p:sp>
      <p:pic>
        <p:nvPicPr>
          <p:cNvPr id="2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-142900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368205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79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8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251520" y="923893"/>
            <a:ext cx="8721726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Структура продукта «Техэксперт: Цифровые модели».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563888" y="188640"/>
            <a:ext cx="4680520" cy="576064"/>
          </a:xfrm>
          <a:prstGeom prst="rect">
            <a:avLst/>
          </a:prstGeom>
          <a:effectLst/>
        </p:spPr>
        <p:txBody>
          <a:bodyPr/>
          <a:lstStyle>
            <a:lvl1pPr marL="257907" indent="-257907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3720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9533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5346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1159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6972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2785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8598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4411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 smtClean="0">
                <a:solidFill>
                  <a:srgbClr val="FF8001"/>
                </a:solidFill>
              </a:rPr>
              <a:t>ЦИФРОВОЙ СТАНДАРТ БУДУЩЕГО. </a:t>
            </a:r>
            <a:r>
              <a:rPr lang="ru-RU" sz="1800" dirty="0">
                <a:solidFill>
                  <a:srgbClr val="FF8001"/>
                </a:solidFill>
              </a:rPr>
              <a:t/>
            </a:r>
            <a:br>
              <a:rPr lang="ru-RU" sz="1800" dirty="0">
                <a:solidFill>
                  <a:srgbClr val="FF8001"/>
                </a:solidFill>
              </a:rPr>
            </a:br>
            <a:r>
              <a:rPr lang="ru-RU" sz="1800" dirty="0">
                <a:solidFill>
                  <a:srgbClr val="FF8001"/>
                </a:solidFill>
              </a:rPr>
              <a:t>ЦИФРОВЫЕ ДОПОЛНЕНИЯ К СТАНДАРТАМ </a:t>
            </a:r>
          </a:p>
          <a:p>
            <a:pPr marL="0" indent="0" algn="r">
              <a:buNone/>
            </a:pPr>
            <a:endParaRPr lang="ru-RU" sz="1800" dirty="0">
              <a:solidFill>
                <a:srgbClr val="FF800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83" y="1622703"/>
            <a:ext cx="5975529" cy="483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6402" y="1268760"/>
            <a:ext cx="8706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F3F3F"/>
                </a:solidFill>
                <a:latin typeface="Calibri" pitchFamily="34" charset="0"/>
              </a:rPr>
              <a:t>Цифровые модели стандартизованных изделий в системах </a:t>
            </a:r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Кодекс/Техэксперт </a:t>
            </a:r>
            <a:r>
              <a:rPr lang="ru-RU" sz="2000" dirty="0">
                <a:solidFill>
                  <a:srgbClr val="3F3F3F"/>
                </a:solidFill>
                <a:latin typeface="Calibri" pitchFamily="34" charset="0"/>
              </a:rPr>
              <a:t>на основе формата 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</a:rPr>
              <a:t>Smart K-DOC</a:t>
            </a:r>
            <a:endParaRPr lang="ru-RU" sz="2400" dirty="0">
              <a:solidFill>
                <a:srgbClr val="3F3F3F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539552" y="2597859"/>
            <a:ext cx="3369999" cy="2880320"/>
          </a:xfrm>
          <a:prstGeom prst="wedgeRoundRectCallout">
            <a:avLst>
              <a:gd name="adj1" fmla="val 61038"/>
              <a:gd name="adj2" fmla="val 8062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1600" kern="0">
              <a:solidFill>
                <a:srgbClr val="44546A"/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732937" y="2940652"/>
            <a:ext cx="3176614" cy="2194733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3D-МОДЕЛИ КРЕПЕЖНЫХ ДЕТАЛЕЙ И СТАНДАРТНЫХ ИЗДЕЛИЙ </a:t>
            </a:r>
          </a:p>
          <a:p>
            <a:pPr eaLnBrk="1" hangingPunct="1"/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НОРМАТИВНЫЕ ДОКУМЕНТЫ, НА ОСНОВАНИИ КОТОРЫХ ВЫПОЛНЕНЫ 3D-МОДЕЛИ</a:t>
            </a:r>
          </a:p>
          <a:p>
            <a:pPr eaLnBrk="1" hangingPunct="1"/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ТАБЛИЦЫ ДЛЯ ПОИСКА </a:t>
            </a:r>
            <a:b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</a:br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ПО ПАРАМЕТРАМ</a:t>
            </a:r>
            <a:endParaRPr lang="ru-RU" sz="1600" dirty="0" smtClean="0">
              <a:solidFill>
                <a:srgbClr val="3F3F3F"/>
              </a:solidFill>
            </a:endParaRPr>
          </a:p>
        </p:txBody>
      </p:sp>
      <p:pic>
        <p:nvPicPr>
          <p:cNvPr id="1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8206" y="1988840"/>
            <a:ext cx="9125794" cy="4221089"/>
            <a:chOff x="18207" y="2636911"/>
            <a:chExt cx="9125794" cy="4221089"/>
          </a:xfrm>
        </p:grpSpPr>
        <p:pic>
          <p:nvPicPr>
            <p:cNvPr id="6" name="Picture 3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" r="5711" b="2187"/>
            <a:stretch/>
          </p:blipFill>
          <p:spPr bwMode="auto">
            <a:xfrm>
              <a:off x="18207" y="2636911"/>
              <a:ext cx="9125794" cy="422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Assist\AppData\Local\Temp\nsq3F62.tmp\ContainedTemp\карточка типоразме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996952"/>
              <a:ext cx="6552728" cy="3240360"/>
            </a:xfrm>
            <a:prstGeom prst="rect">
              <a:avLst/>
            </a:prstGeom>
            <a:noFill/>
          </p:spPr>
        </p:pic>
      </p:grp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598524" y="1131592"/>
            <a:ext cx="8365964" cy="857248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ПРЕДСТАВЛЕНИЕ СТАНДАРТИЗОВАННОГО ИЗДЕЛИЯ В ВИДЕ 3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</a:rPr>
              <a:t>D-</a:t>
            </a:r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МОДЕЛИ</a:t>
            </a:r>
            <a:b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 + ТАБЛИЦЫ ЧИСЛОВЫХ ПАРАМЕТРОВ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69790" y="188640"/>
            <a:ext cx="8074618" cy="327760"/>
          </a:xfrm>
          <a:prstGeom prst="rect">
            <a:avLst/>
          </a:prstGeom>
          <a:effectLst/>
        </p:spPr>
        <p:txBody>
          <a:bodyPr/>
          <a:lstStyle>
            <a:lvl1pPr marL="257907" indent="-257907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3720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9533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5346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1159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6972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2785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8598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4411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 smtClean="0">
                <a:solidFill>
                  <a:srgbClr val="FF8001"/>
                </a:solidFill>
              </a:rPr>
              <a:t>ЦИФРОВОЙ СТАНДАРТ БУДУЩЕГО. </a:t>
            </a:r>
            <a:br>
              <a:rPr lang="ru-RU" sz="1800" dirty="0" smtClean="0">
                <a:solidFill>
                  <a:srgbClr val="FF8001"/>
                </a:solidFill>
              </a:rPr>
            </a:br>
            <a:r>
              <a:rPr lang="ru-RU" sz="1800" dirty="0" smtClean="0">
                <a:solidFill>
                  <a:srgbClr val="FF8001"/>
                </a:solidFill>
              </a:rPr>
              <a:t>СЛОЖНАЯ ИНФОРМАЦИОННАЯ СИСТЕМА</a:t>
            </a:r>
            <a:endParaRPr lang="ru-RU" sz="1800" dirty="0">
              <a:solidFill>
                <a:srgbClr val="FF8001"/>
              </a:solidFill>
            </a:endParaRPr>
          </a:p>
        </p:txBody>
      </p:sp>
      <p:pic>
        <p:nvPicPr>
          <p:cNvPr id="1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Кристал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"/>
            <a:ext cx="9144000" cy="68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138742" y="5357828"/>
            <a:ext cx="4027490" cy="888253"/>
            <a:chOff x="4729203" y="4861344"/>
            <a:chExt cx="4027288" cy="910123"/>
          </a:xfrm>
        </p:grpSpPr>
        <p:sp>
          <p:nvSpPr>
            <p:cNvPr id="8255" name="object 6"/>
            <p:cNvSpPr>
              <a:spLocks/>
            </p:cNvSpPr>
            <p:nvPr/>
          </p:nvSpPr>
          <p:spPr bwMode="auto">
            <a:xfrm>
              <a:off x="5603081" y="5556838"/>
              <a:ext cx="3153410" cy="214629"/>
            </a:xfrm>
            <a:custGeom>
              <a:avLst/>
              <a:gdLst>
                <a:gd name="T0" fmla="*/ 3129364 w 3153409"/>
                <a:gd name="T1" fmla="*/ 0 h 214629"/>
                <a:gd name="T2" fmla="*/ 439045 w 3153409"/>
                <a:gd name="T3" fmla="*/ 0 h 214629"/>
                <a:gd name="T4" fmla="*/ 421365 w 3153409"/>
                <a:gd name="T5" fmla="*/ 916 h 214629"/>
                <a:gd name="T6" fmla="*/ 375583 w 3153409"/>
                <a:gd name="T7" fmla="*/ 11658 h 214629"/>
                <a:gd name="T8" fmla="*/ 5581 w 3153409"/>
                <a:gd name="T9" fmla="*/ 202552 h 214629"/>
                <a:gd name="T10" fmla="*/ 0 w 3153409"/>
                <a:gd name="T11" fmla="*/ 207085 h 214629"/>
                <a:gd name="T12" fmla="*/ 1573 w 3153409"/>
                <a:gd name="T13" fmla="*/ 210791 h 214629"/>
                <a:gd name="T14" fmla="*/ 9715 w 3153409"/>
                <a:gd name="T15" fmla="*/ 213292 h 214629"/>
                <a:gd name="T16" fmla="*/ 23844 w 3153409"/>
                <a:gd name="T17" fmla="*/ 214210 h 214629"/>
                <a:gd name="T18" fmla="*/ 2714162 w 3153409"/>
                <a:gd name="T19" fmla="*/ 214210 h 214629"/>
                <a:gd name="T20" fmla="*/ 2765608 w 3153409"/>
                <a:gd name="T21" fmla="*/ 207085 h 214629"/>
                <a:gd name="T22" fmla="*/ 3147626 w 3153409"/>
                <a:gd name="T23" fmla="*/ 11658 h 214629"/>
                <a:gd name="T24" fmla="*/ 3153208 w 3153409"/>
                <a:gd name="T25" fmla="*/ 7120 h 214629"/>
                <a:gd name="T26" fmla="*/ 3151634 w 3153409"/>
                <a:gd name="T27" fmla="*/ 3414 h 214629"/>
                <a:gd name="T28" fmla="*/ 3143492 w 3153409"/>
                <a:gd name="T29" fmla="*/ 916 h 214629"/>
                <a:gd name="T30" fmla="*/ 3129364 w 3153409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29"/>
                <a:gd name="T50" fmla="*/ 3153409 w 3153409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" name="object 10"/>
            <p:cNvSpPr/>
            <p:nvPr/>
          </p:nvSpPr>
          <p:spPr>
            <a:xfrm>
              <a:off x="4729203" y="4861344"/>
              <a:ext cx="3360570" cy="910123"/>
            </a:xfrm>
            <a:custGeom>
              <a:avLst/>
              <a:gdLst/>
              <a:ahLst/>
              <a:cxnLst/>
              <a:rect l="l" t="t" r="r" b="b"/>
              <a:pathLst>
                <a:path w="3361054" h="909954">
                  <a:moveTo>
                    <a:pt x="3311055" y="0"/>
                  </a:moveTo>
                  <a:lnTo>
                    <a:pt x="49529" y="0"/>
                  </a:lnTo>
                  <a:lnTo>
                    <a:pt x="30244" y="3896"/>
                  </a:lnTo>
                  <a:lnTo>
                    <a:pt x="14501" y="14519"/>
                  </a:lnTo>
                  <a:lnTo>
                    <a:pt x="3890" y="30271"/>
                  </a:lnTo>
                  <a:lnTo>
                    <a:pt x="0" y="49555"/>
                  </a:lnTo>
                  <a:lnTo>
                    <a:pt x="0" y="860170"/>
                  </a:lnTo>
                  <a:lnTo>
                    <a:pt x="3890" y="879440"/>
                  </a:lnTo>
                  <a:lnTo>
                    <a:pt x="14501" y="895184"/>
                  </a:lnTo>
                  <a:lnTo>
                    <a:pt x="30244" y="905805"/>
                  </a:lnTo>
                  <a:lnTo>
                    <a:pt x="49529" y="909701"/>
                  </a:lnTo>
                  <a:lnTo>
                    <a:pt x="3311055" y="909701"/>
                  </a:lnTo>
                  <a:lnTo>
                    <a:pt x="3330334" y="905805"/>
                  </a:lnTo>
                  <a:lnTo>
                    <a:pt x="3346078" y="895184"/>
                  </a:lnTo>
                  <a:lnTo>
                    <a:pt x="3356692" y="879440"/>
                  </a:lnTo>
                  <a:lnTo>
                    <a:pt x="3360585" y="860170"/>
                  </a:lnTo>
                  <a:lnTo>
                    <a:pt x="3360585" y="49555"/>
                  </a:lnTo>
                  <a:lnTo>
                    <a:pt x="3356692" y="30271"/>
                  </a:lnTo>
                  <a:lnTo>
                    <a:pt x="3346078" y="14519"/>
                  </a:lnTo>
                  <a:lnTo>
                    <a:pt x="3330334" y="3896"/>
                  </a:lnTo>
                  <a:lnTo>
                    <a:pt x="3311055" y="0"/>
                  </a:lnTo>
                  <a:close/>
                </a:path>
              </a:pathLst>
            </a:custGeom>
            <a:solidFill>
              <a:srgbClr val="9B8F7F"/>
            </a:solidFill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Calibri"/>
              </a:endParaRPr>
            </a:p>
          </p:txBody>
        </p:sp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852622" y="5048071"/>
            <a:ext cx="3287331" cy="1309888"/>
            <a:chOff x="1442909" y="4959349"/>
            <a:chExt cx="3158301" cy="965451"/>
          </a:xfrm>
        </p:grpSpPr>
        <p:sp>
          <p:nvSpPr>
            <p:cNvPr id="8252" name="object 7"/>
            <p:cNvSpPr>
              <a:spLocks noChangeArrowheads="1"/>
            </p:cNvSpPr>
            <p:nvPr/>
          </p:nvSpPr>
          <p:spPr bwMode="auto">
            <a:xfrm>
              <a:off x="1447800" y="5492750"/>
              <a:ext cx="3153410" cy="214629"/>
            </a:xfrm>
            <a:custGeom>
              <a:avLst/>
              <a:gdLst>
                <a:gd name="T0" fmla="*/ 0 w 3153410"/>
                <a:gd name="T1" fmla="*/ 0 h 214629"/>
                <a:gd name="T2" fmla="*/ 3153410 w 3153410"/>
                <a:gd name="T3" fmla="*/ 214629 h 214629"/>
              </a:gdLst>
              <a:ahLst/>
              <a:cxnLst/>
              <a:rect l="T0" t="T1" r="T2" b="T3"/>
              <a:pathLst>
                <a:path w="3153410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>
                  <a:latin typeface="Calibri" pitchFamily="34" charset="0"/>
                </a:rPr>
                <a:t>11</a:t>
              </a:r>
            </a:p>
          </p:txBody>
        </p:sp>
        <p:sp>
          <p:nvSpPr>
            <p:cNvPr id="8253" name="object 12"/>
            <p:cNvSpPr>
              <a:spLocks/>
            </p:cNvSpPr>
            <p:nvPr/>
          </p:nvSpPr>
          <p:spPr bwMode="auto">
            <a:xfrm>
              <a:off x="1442909" y="4959349"/>
              <a:ext cx="3073094" cy="965451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dirty="0"/>
            </a:p>
          </p:txBody>
        </p:sp>
        <p:sp>
          <p:nvSpPr>
            <p:cNvPr id="24" name="object 13"/>
            <p:cNvSpPr txBox="1"/>
            <p:nvPr/>
          </p:nvSpPr>
          <p:spPr>
            <a:xfrm>
              <a:off x="1853414" y="5200280"/>
              <a:ext cx="2263523" cy="4763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ЮРИДИЧЕСКИ ЗНАЧИМОЕ </a:t>
              </a:r>
              <a:r>
                <a:rPr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СОГЛАСОВАНИЕ</a:t>
              </a: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</a:p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И УТВЕРЖДЕНИЕ</a:t>
              </a:r>
              <a:r>
                <a:rPr sz="1400" b="1" spc="-7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  <a:r>
                <a:rPr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Н</a:t>
              </a: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Т</a:t>
              </a:r>
              <a:r>
                <a:rPr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Д</a:t>
              </a:r>
              <a:endParaRPr sz="1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836615" y="1057223"/>
            <a:ext cx="3533775" cy="837098"/>
            <a:chOff x="836256" y="599110"/>
            <a:chExt cx="3534722" cy="857287"/>
          </a:xfrm>
        </p:grpSpPr>
        <p:sp>
          <p:nvSpPr>
            <p:cNvPr id="8250" name="object 14"/>
            <p:cNvSpPr>
              <a:spLocks/>
            </p:cNvSpPr>
            <p:nvPr/>
          </p:nvSpPr>
          <p:spPr bwMode="auto">
            <a:xfrm>
              <a:off x="1217568" y="1241768"/>
              <a:ext cx="3153410" cy="214629"/>
            </a:xfrm>
            <a:custGeom>
              <a:avLst/>
              <a:gdLst>
                <a:gd name="T0" fmla="*/ 3129362 w 3153410"/>
                <a:gd name="T1" fmla="*/ 0 h 214630"/>
                <a:gd name="T2" fmla="*/ 439057 w 3153410"/>
                <a:gd name="T3" fmla="*/ 0 h 214630"/>
                <a:gd name="T4" fmla="*/ 421371 w 3153410"/>
                <a:gd name="T5" fmla="*/ 916 h 214630"/>
                <a:gd name="T6" fmla="*/ 375595 w 3153410"/>
                <a:gd name="T7" fmla="*/ 11658 h 214630"/>
                <a:gd name="T8" fmla="*/ 5581 w 3153410"/>
                <a:gd name="T9" fmla="*/ 202551 h 214630"/>
                <a:gd name="T10" fmla="*/ 0 w 3153410"/>
                <a:gd name="T11" fmla="*/ 207084 h 214630"/>
                <a:gd name="T12" fmla="*/ 1573 w 3153410"/>
                <a:gd name="T13" fmla="*/ 210790 h 214630"/>
                <a:gd name="T14" fmla="*/ 9715 w 3153410"/>
                <a:gd name="T15" fmla="*/ 213291 h 214630"/>
                <a:gd name="T16" fmla="*/ 23844 w 3153410"/>
                <a:gd name="T17" fmla="*/ 214209 h 214630"/>
                <a:gd name="T18" fmla="*/ 2714160 w 3153410"/>
                <a:gd name="T19" fmla="*/ 214209 h 214630"/>
                <a:gd name="T20" fmla="*/ 2765614 w 3153410"/>
                <a:gd name="T21" fmla="*/ 207084 h 214630"/>
                <a:gd name="T22" fmla="*/ 3147624 w 3153410"/>
                <a:gd name="T23" fmla="*/ 11658 h 214630"/>
                <a:gd name="T24" fmla="*/ 3153210 w 3153410"/>
                <a:gd name="T25" fmla="*/ 7120 h 214630"/>
                <a:gd name="T26" fmla="*/ 3151638 w 3153410"/>
                <a:gd name="T27" fmla="*/ 3414 h 214630"/>
                <a:gd name="T28" fmla="*/ 3143492 w 3153410"/>
                <a:gd name="T29" fmla="*/ 916 h 214630"/>
                <a:gd name="T30" fmla="*/ 3129362 w 3153410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30"/>
                <a:gd name="T50" fmla="*/ 3153410 w 3153410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30">
                  <a:moveTo>
                    <a:pt x="3129362" y="0"/>
                  </a:moveTo>
                  <a:lnTo>
                    <a:pt x="439057" y="0"/>
                  </a:lnTo>
                  <a:lnTo>
                    <a:pt x="421371" y="916"/>
                  </a:lnTo>
                  <a:lnTo>
                    <a:pt x="375595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14" y="207085"/>
                  </a:lnTo>
                  <a:lnTo>
                    <a:pt x="3147624" y="11658"/>
                  </a:lnTo>
                  <a:lnTo>
                    <a:pt x="3153211" y="7120"/>
                  </a:lnTo>
                  <a:lnTo>
                    <a:pt x="3151638" y="3414"/>
                  </a:lnTo>
                  <a:lnTo>
                    <a:pt x="3143492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51" name="object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6256" y="599110"/>
              <a:ext cx="3164735" cy="857287"/>
            </a:xfrm>
            <a:custGeom>
              <a:avLst/>
              <a:gdLst>
                <a:gd name="T0" fmla="*/ 0 w 3165475"/>
                <a:gd name="T1" fmla="*/ 0 h 857250"/>
                <a:gd name="T2" fmla="*/ 3165475 w 3165475"/>
                <a:gd name="T3" fmla="*/ 857250 h 857250"/>
              </a:gdLst>
              <a:ahLst/>
              <a:cxnLst/>
              <a:rect l="T0" t="T1" r="T2" b="T3"/>
              <a:pathLst>
                <a:path w="3165475" h="857250">
                  <a:moveTo>
                    <a:pt x="3118739" y="0"/>
                  </a:moveTo>
                  <a:lnTo>
                    <a:pt x="46659" y="0"/>
                  </a:lnTo>
                  <a:lnTo>
                    <a:pt x="28492" y="3668"/>
                  </a:lnTo>
                  <a:lnTo>
                    <a:pt x="13662" y="13671"/>
                  </a:lnTo>
                  <a:lnTo>
                    <a:pt x="3665" y="28503"/>
                  </a:lnTo>
                  <a:lnTo>
                    <a:pt x="0" y="46659"/>
                  </a:lnTo>
                  <a:lnTo>
                    <a:pt x="0" y="810209"/>
                  </a:lnTo>
                  <a:lnTo>
                    <a:pt x="3665" y="828360"/>
                  </a:lnTo>
                  <a:lnTo>
                    <a:pt x="13662" y="843192"/>
                  </a:lnTo>
                  <a:lnTo>
                    <a:pt x="28492" y="853198"/>
                  </a:lnTo>
                  <a:lnTo>
                    <a:pt x="46659" y="856869"/>
                  </a:lnTo>
                  <a:lnTo>
                    <a:pt x="3118739" y="856869"/>
                  </a:lnTo>
                  <a:lnTo>
                    <a:pt x="3136900" y="853198"/>
                  </a:lnTo>
                  <a:lnTo>
                    <a:pt x="3151732" y="843192"/>
                  </a:lnTo>
                  <a:lnTo>
                    <a:pt x="3161731" y="828360"/>
                  </a:lnTo>
                  <a:lnTo>
                    <a:pt x="3165398" y="810209"/>
                  </a:lnTo>
                  <a:lnTo>
                    <a:pt x="3165398" y="46659"/>
                  </a:lnTo>
                  <a:lnTo>
                    <a:pt x="3161731" y="28503"/>
                  </a:lnTo>
                  <a:lnTo>
                    <a:pt x="3151732" y="13671"/>
                  </a:lnTo>
                  <a:lnTo>
                    <a:pt x="3136900" y="3668"/>
                  </a:lnTo>
                  <a:lnTo>
                    <a:pt x="3118739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5532668" y="1000108"/>
            <a:ext cx="3503829" cy="734786"/>
            <a:chOff x="5526595" y="704126"/>
            <a:chExt cx="3169165" cy="752271"/>
          </a:xfrm>
        </p:grpSpPr>
        <p:sp>
          <p:nvSpPr>
            <p:cNvPr id="8247" name="object 15"/>
            <p:cNvSpPr>
              <a:spLocks/>
            </p:cNvSpPr>
            <p:nvPr/>
          </p:nvSpPr>
          <p:spPr bwMode="auto">
            <a:xfrm>
              <a:off x="5542350" y="1241768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8" name="object 19"/>
            <p:cNvSpPr>
              <a:spLocks/>
            </p:cNvSpPr>
            <p:nvPr/>
          </p:nvSpPr>
          <p:spPr bwMode="auto">
            <a:xfrm>
              <a:off x="5526595" y="704126"/>
              <a:ext cx="3169165" cy="751840"/>
            </a:xfrm>
            <a:custGeom>
              <a:avLst/>
              <a:gdLst>
                <a:gd name="T0" fmla="*/ 2736506 w 2777490"/>
                <a:gd name="T1" fmla="*/ 0 h 751840"/>
                <a:gd name="T2" fmla="*/ 40932 w 2777490"/>
                <a:gd name="T3" fmla="*/ 0 h 751840"/>
                <a:gd name="T4" fmla="*/ 24994 w 2777490"/>
                <a:gd name="T5" fmla="*/ 3218 h 751840"/>
                <a:gd name="T6" fmla="*/ 11984 w 2777490"/>
                <a:gd name="T7" fmla="*/ 11995 h 751840"/>
                <a:gd name="T8" fmla="*/ 3214 w 2777490"/>
                <a:gd name="T9" fmla="*/ 25010 h 751840"/>
                <a:gd name="T10" fmla="*/ 0 w 2777490"/>
                <a:gd name="T11" fmla="*/ 40944 h 751840"/>
                <a:gd name="T12" fmla="*/ 0 w 2777490"/>
                <a:gd name="T13" fmla="*/ 710907 h 751840"/>
                <a:gd name="T14" fmla="*/ 3214 w 2777490"/>
                <a:gd name="T15" fmla="*/ 726837 h 751840"/>
                <a:gd name="T16" fmla="*/ 11984 w 2777490"/>
                <a:gd name="T17" fmla="*/ 739852 h 751840"/>
                <a:gd name="T18" fmla="*/ 24994 w 2777490"/>
                <a:gd name="T19" fmla="*/ 748632 h 751840"/>
                <a:gd name="T20" fmla="*/ 40932 w 2777490"/>
                <a:gd name="T21" fmla="*/ 751852 h 751840"/>
                <a:gd name="T22" fmla="*/ 2736506 w 2777490"/>
                <a:gd name="T23" fmla="*/ 751852 h 751840"/>
                <a:gd name="T24" fmla="*/ 2752446 w 2777490"/>
                <a:gd name="T25" fmla="*/ 748632 h 751840"/>
                <a:gd name="T26" fmla="*/ 2765460 w 2777490"/>
                <a:gd name="T27" fmla="*/ 739852 h 751840"/>
                <a:gd name="T28" fmla="*/ 2774234 w 2777490"/>
                <a:gd name="T29" fmla="*/ 726837 h 751840"/>
                <a:gd name="T30" fmla="*/ 2777450 w 2777490"/>
                <a:gd name="T31" fmla="*/ 710907 h 751840"/>
                <a:gd name="T32" fmla="*/ 2777450 w 2777490"/>
                <a:gd name="T33" fmla="*/ 40944 h 751840"/>
                <a:gd name="T34" fmla="*/ 2774234 w 2777490"/>
                <a:gd name="T35" fmla="*/ 25010 h 751840"/>
                <a:gd name="T36" fmla="*/ 2765460 w 2777490"/>
                <a:gd name="T37" fmla="*/ 11995 h 751840"/>
                <a:gd name="T38" fmla="*/ 2752446 w 2777490"/>
                <a:gd name="T39" fmla="*/ 3218 h 751840"/>
                <a:gd name="T40" fmla="*/ 2736506 w 2777490"/>
                <a:gd name="T41" fmla="*/ 0 h 7518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40"/>
                <a:gd name="T65" fmla="*/ 2777490 w 2777490"/>
                <a:gd name="T66" fmla="*/ 751840 h 7518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40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bject 20"/>
            <p:cNvSpPr txBox="1"/>
            <p:nvPr/>
          </p:nvSpPr>
          <p:spPr>
            <a:xfrm>
              <a:off x="5884333" y="831728"/>
              <a:ext cx="2681166" cy="4411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АНАЛИТИКА И ОТЧЕТНОСТЬ</a:t>
              </a:r>
              <a:r>
                <a:rPr lang="ru-RU" sz="1400" b="1" spc="-6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ИСПОЛЬЗОВАНИЯ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6095587" y="2143116"/>
            <a:ext cx="3072258" cy="815526"/>
            <a:chOff x="5964885" y="1987984"/>
            <a:chExt cx="3153658" cy="836219"/>
          </a:xfrm>
        </p:grpSpPr>
        <p:sp>
          <p:nvSpPr>
            <p:cNvPr id="8244" name="object 16"/>
            <p:cNvSpPr>
              <a:spLocks/>
            </p:cNvSpPr>
            <p:nvPr/>
          </p:nvSpPr>
          <p:spPr bwMode="auto">
            <a:xfrm>
              <a:off x="5965133" y="2586393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5" name="object 21"/>
            <p:cNvSpPr>
              <a:spLocks/>
            </p:cNvSpPr>
            <p:nvPr/>
          </p:nvSpPr>
          <p:spPr bwMode="auto">
            <a:xfrm>
              <a:off x="5964885" y="1987984"/>
              <a:ext cx="2927588" cy="836219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bject 22"/>
            <p:cNvSpPr txBox="1"/>
            <p:nvPr/>
          </p:nvSpPr>
          <p:spPr>
            <a:xfrm>
              <a:off x="6087538" y="2200159"/>
              <a:ext cx="2683167" cy="4418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ПЛАНИРОВАНИЕ</a:t>
              </a:r>
              <a:r>
                <a:rPr lang="ru-RU" sz="1400" b="1" spc="-8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РАЗРАБОТКИ 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42"/>
          <p:cNvGrpSpPr>
            <a:grpSpLocks/>
          </p:cNvGrpSpPr>
          <p:nvPr/>
        </p:nvGrpSpPr>
        <p:grpSpPr bwMode="auto">
          <a:xfrm>
            <a:off x="176213" y="2509746"/>
            <a:ext cx="3155950" cy="733235"/>
            <a:chOff x="175856" y="2086648"/>
            <a:chExt cx="3156795" cy="751840"/>
          </a:xfrm>
        </p:grpSpPr>
        <p:sp>
          <p:nvSpPr>
            <p:cNvPr id="8241" name="object 24"/>
            <p:cNvSpPr>
              <a:spLocks/>
            </p:cNvSpPr>
            <p:nvPr/>
          </p:nvSpPr>
          <p:spPr bwMode="auto">
            <a:xfrm>
              <a:off x="179241" y="2622537"/>
              <a:ext cx="3153410" cy="214629"/>
            </a:xfrm>
            <a:custGeom>
              <a:avLst/>
              <a:gdLst>
                <a:gd name="T0" fmla="*/ 3129362 w 3153410"/>
                <a:gd name="T1" fmla="*/ 0 h 214630"/>
                <a:gd name="T2" fmla="*/ 439045 w 3153410"/>
                <a:gd name="T3" fmla="*/ 0 h 214630"/>
                <a:gd name="T4" fmla="*/ 421365 w 3153410"/>
                <a:gd name="T5" fmla="*/ 916 h 214630"/>
                <a:gd name="T6" fmla="*/ 375583 w 3153410"/>
                <a:gd name="T7" fmla="*/ 11658 h 214630"/>
                <a:gd name="T8" fmla="*/ 5581 w 3153410"/>
                <a:gd name="T9" fmla="*/ 202551 h 214630"/>
                <a:gd name="T10" fmla="*/ 0 w 3153410"/>
                <a:gd name="T11" fmla="*/ 207084 h 214630"/>
                <a:gd name="T12" fmla="*/ 1573 w 3153410"/>
                <a:gd name="T13" fmla="*/ 210790 h 214630"/>
                <a:gd name="T14" fmla="*/ 9715 w 3153410"/>
                <a:gd name="T15" fmla="*/ 213291 h 214630"/>
                <a:gd name="T16" fmla="*/ 23844 w 3153410"/>
                <a:gd name="T17" fmla="*/ 214209 h 214630"/>
                <a:gd name="T18" fmla="*/ 2714160 w 3153410"/>
                <a:gd name="T19" fmla="*/ 214209 h 214630"/>
                <a:gd name="T20" fmla="*/ 2765606 w 3153410"/>
                <a:gd name="T21" fmla="*/ 207084 h 214630"/>
                <a:gd name="T22" fmla="*/ 3147624 w 3153410"/>
                <a:gd name="T23" fmla="*/ 11658 h 214630"/>
                <a:gd name="T24" fmla="*/ 3153206 w 3153410"/>
                <a:gd name="T25" fmla="*/ 7120 h 214630"/>
                <a:gd name="T26" fmla="*/ 3151632 w 3153410"/>
                <a:gd name="T27" fmla="*/ 3414 h 214630"/>
                <a:gd name="T28" fmla="*/ 3143490 w 3153410"/>
                <a:gd name="T29" fmla="*/ 916 h 214630"/>
                <a:gd name="T30" fmla="*/ 3129362 w 3153410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30"/>
                <a:gd name="T50" fmla="*/ 3153410 w 3153410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2" name="object 27"/>
            <p:cNvSpPr>
              <a:spLocks/>
            </p:cNvSpPr>
            <p:nvPr/>
          </p:nvSpPr>
          <p:spPr bwMode="auto">
            <a:xfrm>
              <a:off x="175856" y="208664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object 28"/>
            <p:cNvSpPr txBox="1"/>
            <p:nvPr/>
          </p:nvSpPr>
          <p:spPr>
            <a:xfrm>
              <a:off x="566081" y="2365306"/>
              <a:ext cx="2566193" cy="2209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УЧЕТ</a:t>
              </a:r>
              <a:r>
                <a:rPr lang="ru-RU" sz="1400" b="1" spc="-9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ВНЕДРЕНИЯ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46"/>
          <p:cNvGrpSpPr>
            <a:grpSpLocks/>
          </p:cNvGrpSpPr>
          <p:nvPr/>
        </p:nvGrpSpPr>
        <p:grpSpPr bwMode="auto">
          <a:xfrm>
            <a:off x="4205289" y="1393615"/>
            <a:ext cx="855662" cy="93011"/>
            <a:chOff x="4205833" y="944575"/>
            <a:chExt cx="855777" cy="94615"/>
          </a:xfrm>
        </p:grpSpPr>
        <p:sp>
          <p:nvSpPr>
            <p:cNvPr id="8239" name="object 29"/>
            <p:cNvSpPr>
              <a:spLocks/>
            </p:cNvSpPr>
            <p:nvPr/>
          </p:nvSpPr>
          <p:spPr bwMode="auto">
            <a:xfrm>
              <a:off x="4205833" y="991603"/>
              <a:ext cx="779780" cy="0"/>
            </a:xfrm>
            <a:custGeom>
              <a:avLst/>
              <a:gdLst>
                <a:gd name="T0" fmla="*/ 0 w 779779"/>
                <a:gd name="T1" fmla="*/ 779679 w 779779"/>
                <a:gd name="T2" fmla="*/ 0 60000 65536"/>
                <a:gd name="T3" fmla="*/ 0 60000 65536"/>
                <a:gd name="T4" fmla="*/ 0 w 779779"/>
                <a:gd name="T5" fmla="*/ 779779 w 77977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779779">
                  <a:moveTo>
                    <a:pt x="0" y="0"/>
                  </a:moveTo>
                  <a:lnTo>
                    <a:pt x="779678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40" name="object 30"/>
            <p:cNvSpPr>
              <a:spLocks/>
            </p:cNvSpPr>
            <p:nvPr/>
          </p:nvSpPr>
          <p:spPr bwMode="auto">
            <a:xfrm>
              <a:off x="4949850" y="944575"/>
              <a:ext cx="111760" cy="94615"/>
            </a:xfrm>
            <a:custGeom>
              <a:avLst/>
              <a:gdLst>
                <a:gd name="T0" fmla="*/ 0 w 111760"/>
                <a:gd name="T1" fmla="*/ 0 h 94615"/>
                <a:gd name="T2" fmla="*/ 19977 w 111760"/>
                <a:gd name="T3" fmla="*/ 47028 h 94615"/>
                <a:gd name="T4" fmla="*/ 0 w 111760"/>
                <a:gd name="T5" fmla="*/ 94056 h 94615"/>
                <a:gd name="T6" fmla="*/ 111480 w 111760"/>
                <a:gd name="T7" fmla="*/ 47028 h 94615"/>
                <a:gd name="T8" fmla="*/ 0 w 111760"/>
                <a:gd name="T9" fmla="*/ 0 h 94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760"/>
                <a:gd name="T16" fmla="*/ 0 h 94615"/>
                <a:gd name="T17" fmla="*/ 111760 w 111760"/>
                <a:gd name="T18" fmla="*/ 94615 h 94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760" h="94615">
                  <a:moveTo>
                    <a:pt x="0" y="0"/>
                  </a:moveTo>
                  <a:lnTo>
                    <a:pt x="19977" y="47028"/>
                  </a:lnTo>
                  <a:lnTo>
                    <a:pt x="0" y="94056"/>
                  </a:lnTo>
                  <a:lnTo>
                    <a:pt x="111480" y="47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9" name="Группа 49"/>
          <p:cNvGrpSpPr>
            <a:grpSpLocks/>
          </p:cNvGrpSpPr>
          <p:nvPr/>
        </p:nvGrpSpPr>
        <p:grpSpPr bwMode="auto">
          <a:xfrm>
            <a:off x="7215206" y="1714490"/>
            <a:ext cx="95250" cy="379795"/>
            <a:chOff x="7225258" y="1488097"/>
            <a:chExt cx="94615" cy="388887"/>
          </a:xfrm>
        </p:grpSpPr>
        <p:sp>
          <p:nvSpPr>
            <p:cNvPr id="8237" name="object 31"/>
            <p:cNvSpPr>
              <a:spLocks/>
            </p:cNvSpPr>
            <p:nvPr/>
          </p:nvSpPr>
          <p:spPr bwMode="auto">
            <a:xfrm>
              <a:off x="7272286" y="1488097"/>
              <a:ext cx="0" cy="313055"/>
            </a:xfrm>
            <a:custGeom>
              <a:avLst/>
              <a:gdLst>
                <a:gd name="T0" fmla="*/ 0 h 313055"/>
                <a:gd name="T1" fmla="*/ 312801 h 313055"/>
                <a:gd name="T2" fmla="*/ 0 60000 65536"/>
                <a:gd name="T3" fmla="*/ 0 60000 65536"/>
                <a:gd name="T4" fmla="*/ 0 h 313055"/>
                <a:gd name="T5" fmla="*/ 313055 h 31305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5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8" name="object 32"/>
            <p:cNvSpPr>
              <a:spLocks/>
            </p:cNvSpPr>
            <p:nvPr/>
          </p:nvSpPr>
          <p:spPr bwMode="auto">
            <a:xfrm>
              <a:off x="7225258" y="1765224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" name="Группа 52"/>
          <p:cNvGrpSpPr>
            <a:grpSpLocks/>
          </p:cNvGrpSpPr>
          <p:nvPr/>
        </p:nvGrpSpPr>
        <p:grpSpPr bwMode="auto">
          <a:xfrm>
            <a:off x="5122863" y="1866420"/>
            <a:ext cx="387350" cy="486757"/>
            <a:chOff x="5122455" y="1486293"/>
            <a:chExt cx="387668" cy="497967"/>
          </a:xfrm>
        </p:grpSpPr>
        <p:sp>
          <p:nvSpPr>
            <p:cNvPr id="8235" name="object 33"/>
            <p:cNvSpPr>
              <a:spLocks/>
            </p:cNvSpPr>
            <p:nvPr/>
          </p:nvSpPr>
          <p:spPr bwMode="auto">
            <a:xfrm>
              <a:off x="5122455" y="1546110"/>
              <a:ext cx="340995" cy="438150"/>
            </a:xfrm>
            <a:custGeom>
              <a:avLst/>
              <a:gdLst>
                <a:gd name="T0" fmla="*/ 0 w 340995"/>
                <a:gd name="T1" fmla="*/ 437756 h 438150"/>
                <a:gd name="T2" fmla="*/ 340652 w 340995"/>
                <a:gd name="T3" fmla="*/ 0 h 438150"/>
                <a:gd name="T4" fmla="*/ 0 60000 65536"/>
                <a:gd name="T5" fmla="*/ 0 60000 65536"/>
                <a:gd name="T6" fmla="*/ 0 w 340995"/>
                <a:gd name="T7" fmla="*/ 0 h 438150"/>
                <a:gd name="T8" fmla="*/ 340995 w 340995"/>
                <a:gd name="T9" fmla="*/ 438150 h 438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995" h="438150">
                  <a:moveTo>
                    <a:pt x="0" y="437756"/>
                  </a:moveTo>
                  <a:lnTo>
                    <a:pt x="340652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6" name="object 34"/>
            <p:cNvSpPr>
              <a:spLocks/>
            </p:cNvSpPr>
            <p:nvPr/>
          </p:nvSpPr>
          <p:spPr bwMode="auto">
            <a:xfrm>
              <a:off x="5404078" y="1486293"/>
              <a:ext cx="106045" cy="117475"/>
            </a:xfrm>
            <a:custGeom>
              <a:avLst/>
              <a:gdLst>
                <a:gd name="T0" fmla="*/ 105587 w 106045"/>
                <a:gd name="T1" fmla="*/ 0 h 117475"/>
                <a:gd name="T2" fmla="*/ 0 w 106045"/>
                <a:gd name="T3" fmla="*/ 59093 h 117475"/>
                <a:gd name="T4" fmla="*/ 49390 w 106045"/>
                <a:gd name="T5" fmla="*/ 72199 h 117475"/>
                <a:gd name="T6" fmla="*/ 74231 w 106045"/>
                <a:gd name="T7" fmla="*/ 116865 h 117475"/>
                <a:gd name="T8" fmla="*/ 105587 w 106045"/>
                <a:gd name="T9" fmla="*/ 0 h 117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45"/>
                <a:gd name="T16" fmla="*/ 0 h 117475"/>
                <a:gd name="T17" fmla="*/ 106045 w 106045"/>
                <a:gd name="T18" fmla="*/ 117475 h 117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45" h="117475">
                  <a:moveTo>
                    <a:pt x="105587" y="0"/>
                  </a:moveTo>
                  <a:lnTo>
                    <a:pt x="0" y="59093"/>
                  </a:lnTo>
                  <a:lnTo>
                    <a:pt x="49390" y="72199"/>
                  </a:lnTo>
                  <a:lnTo>
                    <a:pt x="74231" y="116865"/>
                  </a:lnTo>
                  <a:lnTo>
                    <a:pt x="10558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1" name="Группа 56"/>
          <p:cNvGrpSpPr>
            <a:grpSpLocks/>
          </p:cNvGrpSpPr>
          <p:nvPr/>
        </p:nvGrpSpPr>
        <p:grpSpPr bwMode="auto">
          <a:xfrm>
            <a:off x="7224713" y="3418150"/>
            <a:ext cx="95250" cy="379794"/>
            <a:chOff x="7225258" y="3017342"/>
            <a:chExt cx="94615" cy="388887"/>
          </a:xfrm>
        </p:grpSpPr>
        <p:sp>
          <p:nvSpPr>
            <p:cNvPr id="8233" name="object 35"/>
            <p:cNvSpPr>
              <a:spLocks/>
            </p:cNvSpPr>
            <p:nvPr/>
          </p:nvSpPr>
          <p:spPr bwMode="auto">
            <a:xfrm>
              <a:off x="7272286" y="3017342"/>
              <a:ext cx="0" cy="313055"/>
            </a:xfrm>
            <a:custGeom>
              <a:avLst/>
              <a:gdLst>
                <a:gd name="T0" fmla="*/ 0 h 313054"/>
                <a:gd name="T1" fmla="*/ 312802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4" name="object 36"/>
            <p:cNvSpPr>
              <a:spLocks/>
            </p:cNvSpPr>
            <p:nvPr/>
          </p:nvSpPr>
          <p:spPr bwMode="auto">
            <a:xfrm>
              <a:off x="7225258" y="3294469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7500958" y="4929200"/>
            <a:ext cx="95250" cy="379795"/>
            <a:chOff x="7225258" y="4405871"/>
            <a:chExt cx="94615" cy="388887"/>
          </a:xfrm>
        </p:grpSpPr>
        <p:sp>
          <p:nvSpPr>
            <p:cNvPr id="8231" name="object 37"/>
            <p:cNvSpPr>
              <a:spLocks/>
            </p:cNvSpPr>
            <p:nvPr/>
          </p:nvSpPr>
          <p:spPr bwMode="auto">
            <a:xfrm>
              <a:off x="7272286" y="4405871"/>
              <a:ext cx="0" cy="313055"/>
            </a:xfrm>
            <a:custGeom>
              <a:avLst/>
              <a:gdLst>
                <a:gd name="T0" fmla="*/ 0 h 313054"/>
                <a:gd name="T1" fmla="*/ 312801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2" name="object 38"/>
            <p:cNvSpPr>
              <a:spLocks/>
            </p:cNvSpPr>
            <p:nvPr/>
          </p:nvSpPr>
          <p:spPr bwMode="auto">
            <a:xfrm>
              <a:off x="7225258" y="4682998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" name="Группа 63"/>
          <p:cNvGrpSpPr>
            <a:grpSpLocks/>
          </p:cNvGrpSpPr>
          <p:nvPr/>
        </p:nvGrpSpPr>
        <p:grpSpPr bwMode="auto">
          <a:xfrm>
            <a:off x="1412875" y="3418150"/>
            <a:ext cx="95250" cy="379794"/>
            <a:chOff x="1412811" y="3017342"/>
            <a:chExt cx="94615" cy="388874"/>
          </a:xfrm>
        </p:grpSpPr>
        <p:sp>
          <p:nvSpPr>
            <p:cNvPr id="8229" name="object 39"/>
            <p:cNvSpPr>
              <a:spLocks/>
            </p:cNvSpPr>
            <p:nvPr/>
          </p:nvSpPr>
          <p:spPr bwMode="auto">
            <a:xfrm>
              <a:off x="1459839" y="3093161"/>
              <a:ext cx="0" cy="313055"/>
            </a:xfrm>
            <a:custGeom>
              <a:avLst/>
              <a:gdLst>
                <a:gd name="T0" fmla="*/ 0 h 313054"/>
                <a:gd name="T1" fmla="*/ 312802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0" name="object 40"/>
            <p:cNvSpPr>
              <a:spLocks/>
            </p:cNvSpPr>
            <p:nvPr/>
          </p:nvSpPr>
          <p:spPr bwMode="auto">
            <a:xfrm>
              <a:off x="1412811" y="3017342"/>
              <a:ext cx="94615" cy="111760"/>
            </a:xfrm>
            <a:custGeom>
              <a:avLst/>
              <a:gdLst>
                <a:gd name="T0" fmla="*/ 47028 w 94615"/>
                <a:gd name="T1" fmla="*/ 0 h 111760"/>
                <a:gd name="T2" fmla="*/ 0 w 94615"/>
                <a:gd name="T3" fmla="*/ 111480 h 111760"/>
                <a:gd name="T4" fmla="*/ 47028 w 94615"/>
                <a:gd name="T5" fmla="*/ 91503 h 111760"/>
                <a:gd name="T6" fmla="*/ 85628 w 94615"/>
                <a:gd name="T7" fmla="*/ 91503 h 111760"/>
                <a:gd name="T8" fmla="*/ 47028 w 94615"/>
                <a:gd name="T9" fmla="*/ 0 h 111760"/>
                <a:gd name="T10" fmla="*/ 85628 w 94615"/>
                <a:gd name="T11" fmla="*/ 91503 h 111760"/>
                <a:gd name="T12" fmla="*/ 47028 w 94615"/>
                <a:gd name="T13" fmla="*/ 91503 h 111760"/>
                <a:gd name="T14" fmla="*/ 94056 w 94615"/>
                <a:gd name="T15" fmla="*/ 111480 h 111760"/>
                <a:gd name="T16" fmla="*/ 85628 w 94615"/>
                <a:gd name="T17" fmla="*/ 91503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47028" y="0"/>
                  </a:moveTo>
                  <a:lnTo>
                    <a:pt x="0" y="111480"/>
                  </a:lnTo>
                  <a:lnTo>
                    <a:pt x="47028" y="91503"/>
                  </a:lnTo>
                  <a:lnTo>
                    <a:pt x="85628" y="91503"/>
                  </a:lnTo>
                  <a:lnTo>
                    <a:pt x="47028" y="0"/>
                  </a:lnTo>
                  <a:close/>
                </a:path>
                <a:path w="94615" h="111760">
                  <a:moveTo>
                    <a:pt x="85628" y="91503"/>
                  </a:moveTo>
                  <a:lnTo>
                    <a:pt x="47028" y="91503"/>
                  </a:lnTo>
                  <a:lnTo>
                    <a:pt x="94056" y="111480"/>
                  </a:lnTo>
                  <a:lnTo>
                    <a:pt x="85628" y="91503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5" name="Группа 66"/>
          <p:cNvGrpSpPr>
            <a:grpSpLocks/>
          </p:cNvGrpSpPr>
          <p:nvPr/>
        </p:nvGrpSpPr>
        <p:grpSpPr bwMode="auto">
          <a:xfrm>
            <a:off x="2028825" y="2021438"/>
            <a:ext cx="95250" cy="379795"/>
            <a:chOff x="2029358" y="1586674"/>
            <a:chExt cx="94615" cy="388862"/>
          </a:xfrm>
        </p:grpSpPr>
        <p:sp>
          <p:nvSpPr>
            <p:cNvPr id="8227" name="object 41"/>
            <p:cNvSpPr>
              <a:spLocks/>
            </p:cNvSpPr>
            <p:nvPr/>
          </p:nvSpPr>
          <p:spPr bwMode="auto">
            <a:xfrm>
              <a:off x="2076399" y="1662481"/>
              <a:ext cx="0" cy="313055"/>
            </a:xfrm>
            <a:custGeom>
              <a:avLst/>
              <a:gdLst>
                <a:gd name="T0" fmla="*/ 0 h 313055"/>
                <a:gd name="T1" fmla="*/ 312801 h 313055"/>
                <a:gd name="T2" fmla="*/ 0 60000 65536"/>
                <a:gd name="T3" fmla="*/ 0 60000 65536"/>
                <a:gd name="T4" fmla="*/ 0 h 313055"/>
                <a:gd name="T5" fmla="*/ 313055 h 31305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5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8" name="object 42"/>
            <p:cNvSpPr>
              <a:spLocks/>
            </p:cNvSpPr>
            <p:nvPr/>
          </p:nvSpPr>
          <p:spPr bwMode="auto">
            <a:xfrm>
              <a:off x="2029358" y="1586674"/>
              <a:ext cx="94615" cy="111760"/>
            </a:xfrm>
            <a:custGeom>
              <a:avLst/>
              <a:gdLst>
                <a:gd name="T0" fmla="*/ 47028 w 94614"/>
                <a:gd name="T1" fmla="*/ 0 h 111760"/>
                <a:gd name="T2" fmla="*/ 0 w 94614"/>
                <a:gd name="T3" fmla="*/ 111480 h 111760"/>
                <a:gd name="T4" fmla="*/ 47028 w 94614"/>
                <a:gd name="T5" fmla="*/ 91503 h 111760"/>
                <a:gd name="T6" fmla="*/ 85629 w 94614"/>
                <a:gd name="T7" fmla="*/ 91503 h 111760"/>
                <a:gd name="T8" fmla="*/ 47028 w 94614"/>
                <a:gd name="T9" fmla="*/ 0 h 111760"/>
                <a:gd name="T10" fmla="*/ 85629 w 94614"/>
                <a:gd name="T11" fmla="*/ 91503 h 111760"/>
                <a:gd name="T12" fmla="*/ 47028 w 94614"/>
                <a:gd name="T13" fmla="*/ 91503 h 111760"/>
                <a:gd name="T14" fmla="*/ 94057 w 94614"/>
                <a:gd name="T15" fmla="*/ 111480 h 111760"/>
                <a:gd name="T16" fmla="*/ 85629 w 94614"/>
                <a:gd name="T17" fmla="*/ 91503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4"/>
                <a:gd name="T28" fmla="*/ 0 h 111760"/>
                <a:gd name="T29" fmla="*/ 94614 w 94614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4" h="111760">
                  <a:moveTo>
                    <a:pt x="47028" y="0"/>
                  </a:moveTo>
                  <a:lnTo>
                    <a:pt x="0" y="111480"/>
                  </a:lnTo>
                  <a:lnTo>
                    <a:pt x="47028" y="91503"/>
                  </a:lnTo>
                  <a:lnTo>
                    <a:pt x="85628" y="91503"/>
                  </a:lnTo>
                  <a:lnTo>
                    <a:pt x="47028" y="0"/>
                  </a:lnTo>
                  <a:close/>
                </a:path>
                <a:path w="94614" h="111760">
                  <a:moveTo>
                    <a:pt x="85628" y="91503"/>
                  </a:moveTo>
                  <a:lnTo>
                    <a:pt x="47028" y="91503"/>
                  </a:lnTo>
                  <a:lnTo>
                    <a:pt x="94056" y="111480"/>
                  </a:lnTo>
                  <a:lnTo>
                    <a:pt x="85628" y="91503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>
            <a:off x="4291012" y="5659505"/>
            <a:ext cx="713036" cy="126951"/>
            <a:chOff x="4463592" y="5269179"/>
            <a:chExt cx="388862" cy="94615"/>
          </a:xfrm>
        </p:grpSpPr>
        <p:sp>
          <p:nvSpPr>
            <p:cNvPr id="8225" name="object 43"/>
            <p:cNvSpPr>
              <a:spLocks/>
            </p:cNvSpPr>
            <p:nvPr/>
          </p:nvSpPr>
          <p:spPr bwMode="auto">
            <a:xfrm>
              <a:off x="4539399" y="5316207"/>
              <a:ext cx="313055" cy="0"/>
            </a:xfrm>
            <a:custGeom>
              <a:avLst/>
              <a:gdLst>
                <a:gd name="T0" fmla="*/ 312789 w 313054"/>
                <a:gd name="T1" fmla="*/ 0 w 313054"/>
                <a:gd name="T2" fmla="*/ 0 60000 65536"/>
                <a:gd name="T3" fmla="*/ 0 60000 65536"/>
                <a:gd name="T4" fmla="*/ 0 w 313054"/>
                <a:gd name="T5" fmla="*/ 313054 w 31305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13054">
                  <a:moveTo>
                    <a:pt x="312788" y="0"/>
                  </a:moveTo>
                  <a:lnTo>
                    <a:pt x="0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6" name="object 44"/>
            <p:cNvSpPr>
              <a:spLocks/>
            </p:cNvSpPr>
            <p:nvPr/>
          </p:nvSpPr>
          <p:spPr bwMode="auto">
            <a:xfrm>
              <a:off x="4463592" y="5269179"/>
              <a:ext cx="111760" cy="94615"/>
            </a:xfrm>
            <a:custGeom>
              <a:avLst/>
              <a:gdLst>
                <a:gd name="T0" fmla="*/ 111480 w 111760"/>
                <a:gd name="T1" fmla="*/ 0 h 94614"/>
                <a:gd name="T2" fmla="*/ 0 w 111760"/>
                <a:gd name="T3" fmla="*/ 47028 h 94614"/>
                <a:gd name="T4" fmla="*/ 111480 w 111760"/>
                <a:gd name="T5" fmla="*/ 94057 h 94614"/>
                <a:gd name="T6" fmla="*/ 91503 w 111760"/>
                <a:gd name="T7" fmla="*/ 47028 h 94614"/>
                <a:gd name="T8" fmla="*/ 111480 w 111760"/>
                <a:gd name="T9" fmla="*/ 0 h 94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760"/>
                <a:gd name="T16" fmla="*/ 0 h 94614"/>
                <a:gd name="T17" fmla="*/ 111760 w 111760"/>
                <a:gd name="T18" fmla="*/ 94614 h 94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760" h="94614">
                  <a:moveTo>
                    <a:pt x="111480" y="0"/>
                  </a:moveTo>
                  <a:lnTo>
                    <a:pt x="0" y="47028"/>
                  </a:lnTo>
                  <a:lnTo>
                    <a:pt x="111480" y="94056"/>
                  </a:lnTo>
                  <a:lnTo>
                    <a:pt x="91503" y="47028"/>
                  </a:lnTo>
                  <a:lnTo>
                    <a:pt x="111480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8" name="Группа 72"/>
          <p:cNvGrpSpPr>
            <a:grpSpLocks/>
          </p:cNvGrpSpPr>
          <p:nvPr/>
        </p:nvGrpSpPr>
        <p:grpSpPr bwMode="auto">
          <a:xfrm>
            <a:off x="395537" y="4889272"/>
            <a:ext cx="461963" cy="849499"/>
            <a:chOff x="834482" y="4523587"/>
            <a:chExt cx="461921" cy="870192"/>
          </a:xfrm>
        </p:grpSpPr>
        <p:sp>
          <p:nvSpPr>
            <p:cNvPr id="8223" name="object 45"/>
            <p:cNvSpPr>
              <a:spLocks/>
            </p:cNvSpPr>
            <p:nvPr/>
          </p:nvSpPr>
          <p:spPr bwMode="auto">
            <a:xfrm>
              <a:off x="874128" y="4599394"/>
              <a:ext cx="422275" cy="794385"/>
            </a:xfrm>
            <a:custGeom>
              <a:avLst/>
              <a:gdLst>
                <a:gd name="T0" fmla="*/ 422033 w 422275"/>
                <a:gd name="T1" fmla="*/ 793978 h 794385"/>
                <a:gd name="T2" fmla="*/ 0 w 422275"/>
                <a:gd name="T3" fmla="*/ 793978 h 794385"/>
                <a:gd name="T4" fmla="*/ 7734 w 422275"/>
                <a:gd name="T5" fmla="*/ 0 h 794385"/>
                <a:gd name="T6" fmla="*/ 0 60000 65536"/>
                <a:gd name="T7" fmla="*/ 0 60000 65536"/>
                <a:gd name="T8" fmla="*/ 0 60000 65536"/>
                <a:gd name="T9" fmla="*/ 0 w 422275"/>
                <a:gd name="T10" fmla="*/ 0 h 794385"/>
                <a:gd name="T11" fmla="*/ 422275 w 422275"/>
                <a:gd name="T12" fmla="*/ 794385 h 794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75" h="794385">
                  <a:moveTo>
                    <a:pt x="422033" y="793978"/>
                  </a:moveTo>
                  <a:lnTo>
                    <a:pt x="0" y="793978"/>
                  </a:lnTo>
                  <a:lnTo>
                    <a:pt x="7734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4" name="object 46"/>
            <p:cNvSpPr>
              <a:spLocks/>
            </p:cNvSpPr>
            <p:nvPr/>
          </p:nvSpPr>
          <p:spPr bwMode="auto">
            <a:xfrm>
              <a:off x="834482" y="4523587"/>
              <a:ext cx="94615" cy="112395"/>
            </a:xfrm>
            <a:custGeom>
              <a:avLst/>
              <a:gdLst>
                <a:gd name="T0" fmla="*/ 85667 w 94615"/>
                <a:gd name="T1" fmla="*/ 91490 h 112395"/>
                <a:gd name="T2" fmla="*/ 47218 w 94615"/>
                <a:gd name="T3" fmla="*/ 91490 h 112395"/>
                <a:gd name="T4" fmla="*/ 94056 w 94615"/>
                <a:gd name="T5" fmla="*/ 111925 h 112395"/>
                <a:gd name="T6" fmla="*/ 85667 w 94615"/>
                <a:gd name="T7" fmla="*/ 91490 h 112395"/>
                <a:gd name="T8" fmla="*/ 48107 w 94615"/>
                <a:gd name="T9" fmla="*/ 0 h 112395"/>
                <a:gd name="T10" fmla="*/ 0 w 94615"/>
                <a:gd name="T11" fmla="*/ 111010 h 112395"/>
                <a:gd name="T12" fmla="*/ 47218 w 94615"/>
                <a:gd name="T13" fmla="*/ 91490 h 112395"/>
                <a:gd name="T14" fmla="*/ 85667 w 94615"/>
                <a:gd name="T15" fmla="*/ 91490 h 112395"/>
                <a:gd name="T16" fmla="*/ 48107 w 94615"/>
                <a:gd name="T17" fmla="*/ 0 h 112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2395"/>
                <a:gd name="T29" fmla="*/ 94615 w 94615"/>
                <a:gd name="T30" fmla="*/ 112395 h 1123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2395">
                  <a:moveTo>
                    <a:pt x="85667" y="91490"/>
                  </a:moveTo>
                  <a:lnTo>
                    <a:pt x="47218" y="91490"/>
                  </a:lnTo>
                  <a:lnTo>
                    <a:pt x="94056" y="111925"/>
                  </a:lnTo>
                  <a:lnTo>
                    <a:pt x="85667" y="91490"/>
                  </a:lnTo>
                  <a:close/>
                </a:path>
                <a:path w="94615" h="112395">
                  <a:moveTo>
                    <a:pt x="48107" y="0"/>
                  </a:moveTo>
                  <a:lnTo>
                    <a:pt x="0" y="111010"/>
                  </a:lnTo>
                  <a:lnTo>
                    <a:pt x="47218" y="91490"/>
                  </a:lnTo>
                  <a:lnTo>
                    <a:pt x="85667" y="9149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6" name="object 22"/>
          <p:cNvSpPr txBox="1"/>
          <p:nvPr/>
        </p:nvSpPr>
        <p:spPr>
          <a:xfrm>
            <a:off x="2800350" y="4405858"/>
            <a:ext cx="3657600" cy="584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5" dirty="0">
                <a:solidFill>
                  <a:srgbClr val="002060"/>
                </a:solidFill>
                <a:latin typeface="+mn-lt"/>
                <a:cs typeface="Calibri"/>
              </a:rPr>
              <a:t>ЕДИНЫЙ ИНФОРМАЦИОННЫЙ </a:t>
            </a:r>
          </a:p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5" dirty="0">
                <a:solidFill>
                  <a:srgbClr val="002060"/>
                </a:solidFill>
                <a:latin typeface="+mn-lt"/>
                <a:cs typeface="Calibri"/>
              </a:rPr>
              <a:t>ФОНД</a:t>
            </a:r>
            <a:r>
              <a:rPr lang="ru-RU" sz="1400" b="1" spc="-15" dirty="0">
                <a:solidFill>
                  <a:srgbClr val="002060"/>
                </a:solidFill>
                <a:latin typeface="+mn-lt"/>
                <a:cs typeface="Calibri"/>
              </a:rPr>
              <a:t> </a:t>
            </a:r>
            <a:endParaRPr lang="ru-RU" sz="1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19" name="Группа 9"/>
          <p:cNvGrpSpPr>
            <a:grpSpLocks/>
          </p:cNvGrpSpPr>
          <p:nvPr/>
        </p:nvGrpSpPr>
        <p:grpSpPr bwMode="auto">
          <a:xfrm>
            <a:off x="5967424" y="4143382"/>
            <a:ext cx="3200400" cy="734787"/>
            <a:chOff x="5918365" y="3598608"/>
            <a:chExt cx="3200178" cy="751840"/>
          </a:xfrm>
        </p:grpSpPr>
        <p:sp>
          <p:nvSpPr>
            <p:cNvPr id="8220" name="object 5"/>
            <p:cNvSpPr>
              <a:spLocks/>
            </p:cNvSpPr>
            <p:nvPr/>
          </p:nvSpPr>
          <p:spPr bwMode="auto">
            <a:xfrm>
              <a:off x="5965133" y="4134663"/>
              <a:ext cx="3153410" cy="214629"/>
            </a:xfrm>
            <a:custGeom>
              <a:avLst/>
              <a:gdLst>
                <a:gd name="T0" fmla="*/ 3129364 w 3153409"/>
                <a:gd name="T1" fmla="*/ 0 h 214629"/>
                <a:gd name="T2" fmla="*/ 439045 w 3153409"/>
                <a:gd name="T3" fmla="*/ 0 h 214629"/>
                <a:gd name="T4" fmla="*/ 421365 w 3153409"/>
                <a:gd name="T5" fmla="*/ 916 h 214629"/>
                <a:gd name="T6" fmla="*/ 375583 w 3153409"/>
                <a:gd name="T7" fmla="*/ 11658 h 214629"/>
                <a:gd name="T8" fmla="*/ 5581 w 3153409"/>
                <a:gd name="T9" fmla="*/ 202552 h 214629"/>
                <a:gd name="T10" fmla="*/ 0 w 3153409"/>
                <a:gd name="T11" fmla="*/ 207085 h 214629"/>
                <a:gd name="T12" fmla="*/ 1573 w 3153409"/>
                <a:gd name="T13" fmla="*/ 210791 h 214629"/>
                <a:gd name="T14" fmla="*/ 9715 w 3153409"/>
                <a:gd name="T15" fmla="*/ 213292 h 214629"/>
                <a:gd name="T16" fmla="*/ 23844 w 3153409"/>
                <a:gd name="T17" fmla="*/ 214210 h 214629"/>
                <a:gd name="T18" fmla="*/ 2714162 w 3153409"/>
                <a:gd name="T19" fmla="*/ 214210 h 214629"/>
                <a:gd name="T20" fmla="*/ 2765608 w 3153409"/>
                <a:gd name="T21" fmla="*/ 207085 h 214629"/>
                <a:gd name="T22" fmla="*/ 3147626 w 3153409"/>
                <a:gd name="T23" fmla="*/ 11658 h 214629"/>
                <a:gd name="T24" fmla="*/ 3153208 w 3153409"/>
                <a:gd name="T25" fmla="*/ 7120 h 214629"/>
                <a:gd name="T26" fmla="*/ 3151634 w 3153409"/>
                <a:gd name="T27" fmla="*/ 3414 h 214629"/>
                <a:gd name="T28" fmla="*/ 3143492 w 3153409"/>
                <a:gd name="T29" fmla="*/ 916 h 214629"/>
                <a:gd name="T30" fmla="*/ 3129364 w 3153409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29"/>
                <a:gd name="T50" fmla="*/ 3153409 w 3153409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21" name="object 8"/>
            <p:cNvSpPr>
              <a:spLocks/>
            </p:cNvSpPr>
            <p:nvPr/>
          </p:nvSpPr>
          <p:spPr bwMode="auto">
            <a:xfrm>
              <a:off x="5918365" y="359860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6272353" y="3752985"/>
              <a:ext cx="2174724" cy="44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КОНСТРУКТОР</a:t>
              </a:r>
              <a:r>
                <a:rPr lang="ru-RU" sz="1400" b="1" spc="-8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 (СОЗДАНИЕ НТД)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" name="Овал 80">
            <a:hlinkClick r:id="rId5" action="ppaction://hlinksldjump"/>
          </p:cNvPr>
          <p:cNvSpPr/>
          <p:nvPr/>
        </p:nvSpPr>
        <p:spPr>
          <a:xfrm>
            <a:off x="3152784" y="2089644"/>
            <a:ext cx="2633663" cy="25717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142844" y="4000504"/>
            <a:ext cx="3168650" cy="734786"/>
            <a:chOff x="163156" y="3598608"/>
            <a:chExt cx="3169495" cy="751840"/>
          </a:xfrm>
        </p:grpSpPr>
        <p:sp>
          <p:nvSpPr>
            <p:cNvPr id="8217" name="object 23"/>
            <p:cNvSpPr>
              <a:spLocks/>
            </p:cNvSpPr>
            <p:nvPr/>
          </p:nvSpPr>
          <p:spPr bwMode="auto">
            <a:xfrm>
              <a:off x="179241" y="4134663"/>
              <a:ext cx="3153410" cy="214629"/>
            </a:xfrm>
            <a:custGeom>
              <a:avLst/>
              <a:gdLst>
                <a:gd name="T0" fmla="*/ 3129362 w 3153410"/>
                <a:gd name="T1" fmla="*/ 0 h 214629"/>
                <a:gd name="T2" fmla="*/ 439045 w 3153410"/>
                <a:gd name="T3" fmla="*/ 0 h 214629"/>
                <a:gd name="T4" fmla="*/ 421365 w 3153410"/>
                <a:gd name="T5" fmla="*/ 916 h 214629"/>
                <a:gd name="T6" fmla="*/ 375583 w 3153410"/>
                <a:gd name="T7" fmla="*/ 11658 h 214629"/>
                <a:gd name="T8" fmla="*/ 5581 w 3153410"/>
                <a:gd name="T9" fmla="*/ 202552 h 214629"/>
                <a:gd name="T10" fmla="*/ 0 w 3153410"/>
                <a:gd name="T11" fmla="*/ 207085 h 214629"/>
                <a:gd name="T12" fmla="*/ 1573 w 3153410"/>
                <a:gd name="T13" fmla="*/ 210791 h 214629"/>
                <a:gd name="T14" fmla="*/ 9715 w 3153410"/>
                <a:gd name="T15" fmla="*/ 213292 h 214629"/>
                <a:gd name="T16" fmla="*/ 23844 w 3153410"/>
                <a:gd name="T17" fmla="*/ 214210 h 214629"/>
                <a:gd name="T18" fmla="*/ 2714160 w 3153410"/>
                <a:gd name="T19" fmla="*/ 214210 h 214629"/>
                <a:gd name="T20" fmla="*/ 2765606 w 3153410"/>
                <a:gd name="T21" fmla="*/ 207085 h 214629"/>
                <a:gd name="T22" fmla="*/ 3147624 w 3153410"/>
                <a:gd name="T23" fmla="*/ 11658 h 214629"/>
                <a:gd name="T24" fmla="*/ 3153206 w 3153410"/>
                <a:gd name="T25" fmla="*/ 7120 h 214629"/>
                <a:gd name="T26" fmla="*/ 3151632 w 3153410"/>
                <a:gd name="T27" fmla="*/ 3414 h 214629"/>
                <a:gd name="T28" fmla="*/ 3143490 w 3153410"/>
                <a:gd name="T29" fmla="*/ 916 h 214629"/>
                <a:gd name="T30" fmla="*/ 3129362 w 3153410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29"/>
                <a:gd name="T50" fmla="*/ 3153410 w 3153410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18" name="object 25"/>
            <p:cNvSpPr>
              <a:spLocks/>
            </p:cNvSpPr>
            <p:nvPr/>
          </p:nvSpPr>
          <p:spPr bwMode="auto">
            <a:xfrm>
              <a:off x="163156" y="359860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object 26"/>
            <p:cNvSpPr txBox="1"/>
            <p:nvPr/>
          </p:nvSpPr>
          <p:spPr>
            <a:xfrm>
              <a:off x="696756" y="3841288"/>
              <a:ext cx="2096057" cy="220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ПУБЛИКАЦИЯ</a:t>
              </a:r>
              <a:r>
                <a:rPr lang="ru-RU" sz="1400" b="1" spc="-8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5" name="object 15"/>
          <p:cNvSpPr>
            <a:spLocks/>
          </p:cNvSpPr>
          <p:nvPr/>
        </p:nvSpPr>
        <p:spPr bwMode="auto">
          <a:xfrm>
            <a:off x="0" y="-71462"/>
            <a:ext cx="9144000" cy="57150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6" name="Содержимое 2"/>
          <p:cNvSpPr txBox="1">
            <a:spLocks/>
          </p:cNvSpPr>
          <p:nvPr/>
        </p:nvSpPr>
        <p:spPr bwMode="auto">
          <a:xfrm>
            <a:off x="142845" y="48638"/>
            <a:ext cx="8829708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СИСТЕМА УПРАВЛЕНИЯ НТД ПРЕДПРИЯТИЯ НА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ПЛАТФОРМЕ «ТЕХЭКСПЕРТ»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7" name="object 15"/>
          <p:cNvSpPr>
            <a:spLocks/>
          </p:cNvSpPr>
          <p:nvPr/>
        </p:nvSpPr>
        <p:spPr bwMode="auto">
          <a:xfrm>
            <a:off x="0" y="500042"/>
            <a:ext cx="9144000" cy="44761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024F8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object 16"/>
          <p:cNvSpPr txBox="1">
            <a:spLocks/>
          </p:cNvSpPr>
          <p:nvPr/>
        </p:nvSpPr>
        <p:spPr>
          <a:xfrm>
            <a:off x="266430" y="321430"/>
            <a:ext cx="8877571" cy="515282"/>
          </a:xfrm>
          <a:prstGeom prst="rect">
            <a:avLst/>
          </a:prstGeom>
        </p:spPr>
        <p:txBody>
          <a:bodyPr wrap="square" lIns="0" tIns="266459" rIns="0" bIns="0">
            <a:spAutoFit/>
          </a:bodyPr>
          <a:lstStyle/>
          <a:p>
            <a:pPr marL="381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ЖИЗНЕННЫЙ ЦИКЛ НТД НА ПРОМЫШЛЕННОМ ПРЕДПРИЯТИИ</a:t>
            </a:r>
            <a:endParaRPr lang="ru-RU" sz="1600" kern="0" dirty="0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3" name="Группа 32"/>
          <p:cNvGrpSpPr>
            <a:grpSpLocks/>
          </p:cNvGrpSpPr>
          <p:nvPr/>
        </p:nvGrpSpPr>
        <p:grpSpPr bwMode="auto">
          <a:xfrm>
            <a:off x="6210311" y="3271837"/>
            <a:ext cx="2643206" cy="672650"/>
            <a:chOff x="5964885" y="2061235"/>
            <a:chExt cx="3153658" cy="836219"/>
          </a:xfrm>
        </p:grpSpPr>
        <p:sp>
          <p:nvSpPr>
            <p:cNvPr id="71" name="object 16"/>
            <p:cNvSpPr>
              <a:spLocks/>
            </p:cNvSpPr>
            <p:nvPr/>
          </p:nvSpPr>
          <p:spPr bwMode="auto">
            <a:xfrm>
              <a:off x="5965133" y="2586393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2" name="object 21"/>
            <p:cNvSpPr>
              <a:spLocks/>
            </p:cNvSpPr>
            <p:nvPr/>
          </p:nvSpPr>
          <p:spPr bwMode="auto">
            <a:xfrm>
              <a:off x="5964885" y="2061235"/>
              <a:ext cx="2927588" cy="836219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object 22"/>
            <p:cNvSpPr txBox="1"/>
            <p:nvPr/>
          </p:nvSpPr>
          <p:spPr>
            <a:xfrm>
              <a:off x="6300031" y="2168541"/>
              <a:ext cx="2521343" cy="535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КОРПОРАТИВНЫЙ ГЛОССАРИЙ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60"/>
          <p:cNvGrpSpPr>
            <a:grpSpLocks/>
          </p:cNvGrpSpPr>
          <p:nvPr/>
        </p:nvGrpSpPr>
        <p:grpSpPr bwMode="auto">
          <a:xfrm>
            <a:off x="7884368" y="2947135"/>
            <a:ext cx="95250" cy="379795"/>
            <a:chOff x="7225258" y="4405871"/>
            <a:chExt cx="94615" cy="388887"/>
          </a:xfrm>
        </p:grpSpPr>
        <p:sp>
          <p:nvSpPr>
            <p:cNvPr id="75" name="object 37"/>
            <p:cNvSpPr>
              <a:spLocks/>
            </p:cNvSpPr>
            <p:nvPr/>
          </p:nvSpPr>
          <p:spPr bwMode="auto">
            <a:xfrm>
              <a:off x="7272286" y="4405871"/>
              <a:ext cx="0" cy="313055"/>
            </a:xfrm>
            <a:custGeom>
              <a:avLst/>
              <a:gdLst>
                <a:gd name="T0" fmla="*/ 0 h 313054"/>
                <a:gd name="T1" fmla="*/ 312801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7" name="object 38"/>
            <p:cNvSpPr>
              <a:spLocks/>
            </p:cNvSpPr>
            <p:nvPr/>
          </p:nvSpPr>
          <p:spPr bwMode="auto">
            <a:xfrm>
              <a:off x="7225258" y="4682998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6" name="Группа 52"/>
          <p:cNvGrpSpPr>
            <a:grpSpLocks/>
          </p:cNvGrpSpPr>
          <p:nvPr/>
        </p:nvGrpSpPr>
        <p:grpSpPr bwMode="auto">
          <a:xfrm flipV="1">
            <a:off x="5643571" y="3143248"/>
            <a:ext cx="428628" cy="214314"/>
            <a:chOff x="5122455" y="1486293"/>
            <a:chExt cx="387668" cy="497967"/>
          </a:xfrm>
        </p:grpSpPr>
        <p:sp>
          <p:nvSpPr>
            <p:cNvPr id="89" name="object 33"/>
            <p:cNvSpPr>
              <a:spLocks/>
            </p:cNvSpPr>
            <p:nvPr/>
          </p:nvSpPr>
          <p:spPr bwMode="auto">
            <a:xfrm>
              <a:off x="5122455" y="1546110"/>
              <a:ext cx="340995" cy="438150"/>
            </a:xfrm>
            <a:custGeom>
              <a:avLst/>
              <a:gdLst>
                <a:gd name="T0" fmla="*/ 0 w 340995"/>
                <a:gd name="T1" fmla="*/ 437756 h 438150"/>
                <a:gd name="T2" fmla="*/ 340652 w 340995"/>
                <a:gd name="T3" fmla="*/ 0 h 438150"/>
                <a:gd name="T4" fmla="*/ 0 60000 65536"/>
                <a:gd name="T5" fmla="*/ 0 60000 65536"/>
                <a:gd name="T6" fmla="*/ 0 w 340995"/>
                <a:gd name="T7" fmla="*/ 0 h 438150"/>
                <a:gd name="T8" fmla="*/ 340995 w 340995"/>
                <a:gd name="T9" fmla="*/ 438150 h 438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995" h="438150">
                  <a:moveTo>
                    <a:pt x="0" y="437756"/>
                  </a:moveTo>
                  <a:lnTo>
                    <a:pt x="340652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0" name="object 34"/>
            <p:cNvSpPr>
              <a:spLocks/>
            </p:cNvSpPr>
            <p:nvPr/>
          </p:nvSpPr>
          <p:spPr bwMode="auto">
            <a:xfrm>
              <a:off x="5404078" y="1486293"/>
              <a:ext cx="106045" cy="117475"/>
            </a:xfrm>
            <a:custGeom>
              <a:avLst/>
              <a:gdLst>
                <a:gd name="T0" fmla="*/ 105587 w 106045"/>
                <a:gd name="T1" fmla="*/ 0 h 117475"/>
                <a:gd name="T2" fmla="*/ 0 w 106045"/>
                <a:gd name="T3" fmla="*/ 59093 h 117475"/>
                <a:gd name="T4" fmla="*/ 49390 w 106045"/>
                <a:gd name="T5" fmla="*/ 72199 h 117475"/>
                <a:gd name="T6" fmla="*/ 74231 w 106045"/>
                <a:gd name="T7" fmla="*/ 116865 h 117475"/>
                <a:gd name="T8" fmla="*/ 105587 w 106045"/>
                <a:gd name="T9" fmla="*/ 0 h 117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45"/>
                <a:gd name="T16" fmla="*/ 0 h 117475"/>
                <a:gd name="T17" fmla="*/ 106045 w 106045"/>
                <a:gd name="T18" fmla="*/ 117475 h 117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45" h="117475">
                  <a:moveTo>
                    <a:pt x="105587" y="0"/>
                  </a:moveTo>
                  <a:lnTo>
                    <a:pt x="0" y="59093"/>
                  </a:lnTo>
                  <a:lnTo>
                    <a:pt x="49390" y="72199"/>
                  </a:lnTo>
                  <a:lnTo>
                    <a:pt x="74231" y="116865"/>
                  </a:lnTo>
                  <a:lnTo>
                    <a:pt x="10558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80112" y="557007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ПОРТАЛ  ОБСУЖДЕНИЯ</a:t>
            </a:r>
            <a:r>
              <a:rPr lang="ru-RU" sz="1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СОГЛАСОВАНИЯ НТД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1321023"/>
            <a:ext cx="3548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АРМ ОТДЕЛА СТАНДАРТИЗАЦИИ</a:t>
            </a:r>
            <a:endParaRPr lang="ru-RU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3846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8662" y="785794"/>
            <a:ext cx="7215238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СИСТЕМЫ УПРАВЛЕНИЯ НОРМАТИВНО-ТЕХНИЧЕСКОЙ ДОКУМЕНТАЦИЕЙ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СИСТЕМЫ ОРГАНИЗАЦИИ ЭКСПЕРТНОЙ РАБОТЫ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КАЧЕСТВО НОРМАТИВНО-ТЕХНИЧЕСКОЙ ДОКУМЕНТАЦИИ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КАЧЕСТВО ПРОДУКЦИИ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rgbClr val="44546A"/>
              </a:solidFill>
              <a:cs typeface="Arial" charset="0"/>
            </a:endParaRPr>
          </a:p>
        </p:txBody>
      </p:sp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56" y="-14308"/>
            <a:ext cx="87190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3857620" y="1643050"/>
            <a:ext cx="714380" cy="857256"/>
          </a:xfrm>
          <a:prstGeom prst="downArrow">
            <a:avLst/>
          </a:prstGeom>
          <a:solidFill>
            <a:srgbClr val="CD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857620" y="3071810"/>
            <a:ext cx="714380" cy="857256"/>
          </a:xfrm>
          <a:prstGeom prst="downArrow">
            <a:avLst/>
          </a:prstGeom>
          <a:solidFill>
            <a:srgbClr val="CD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857620" y="4429132"/>
            <a:ext cx="714380" cy="857256"/>
          </a:xfrm>
          <a:prstGeom prst="downArrow">
            <a:avLst/>
          </a:prstGeom>
          <a:solidFill>
            <a:srgbClr val="CD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1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7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Custom Design">
  <a:themeElements>
    <a:clrScheme name="Custom 31">
      <a:dk1>
        <a:srgbClr val="FFFFFF"/>
      </a:dk1>
      <a:lt1>
        <a:srgbClr val="FFFFFF"/>
      </a:lt1>
      <a:dk2>
        <a:srgbClr val="FFFFFF"/>
      </a:dk2>
      <a:lt2>
        <a:srgbClr val="44546A"/>
      </a:lt2>
      <a:accent1>
        <a:srgbClr val="ED6B49"/>
      </a:accent1>
      <a:accent2>
        <a:srgbClr val="BFBFBF"/>
      </a:accent2>
      <a:accent3>
        <a:srgbClr val="7F7F7F"/>
      </a:accent3>
      <a:accent4>
        <a:srgbClr val="323F4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0_Custom Design">
  <a:themeElements>
    <a:clrScheme name="Custom 31">
      <a:dk1>
        <a:srgbClr val="FFFFFF"/>
      </a:dk1>
      <a:lt1>
        <a:srgbClr val="FFFFFF"/>
      </a:lt1>
      <a:dk2>
        <a:srgbClr val="FFFFFF"/>
      </a:dk2>
      <a:lt2>
        <a:srgbClr val="44546A"/>
      </a:lt2>
      <a:accent1>
        <a:srgbClr val="ED6B49"/>
      </a:accent1>
      <a:accent2>
        <a:srgbClr val="BFBFBF"/>
      </a:accent2>
      <a:accent3>
        <a:srgbClr val="7F7F7F"/>
      </a:accent3>
      <a:accent4>
        <a:srgbClr val="323F4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7543</TotalTime>
  <Words>1666</Words>
  <Application>Microsoft Office PowerPoint</Application>
  <PresentationFormat>Экран (4:3)</PresentationFormat>
  <Paragraphs>387</Paragraphs>
  <Slides>30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16_Custom Design</vt:lpstr>
      <vt:lpstr>15_Custom Design</vt:lpstr>
      <vt:lpstr>6_Custom Design</vt:lpstr>
      <vt:lpstr>17_Custom Design</vt:lpstr>
      <vt:lpstr>18_Custom Design</vt:lpstr>
      <vt:lpstr>1_Тема Office</vt:lpstr>
      <vt:lpstr>19_Custom Design</vt:lpstr>
      <vt:lpstr>13_Custom Design</vt:lpstr>
      <vt:lpstr>20_Custom Design</vt:lpstr>
      <vt:lpstr>14_Custom Design</vt:lpstr>
      <vt:lpstr>21_Custom Design</vt:lpstr>
      <vt:lpstr>22_Custom Design</vt:lpstr>
      <vt:lpstr>23_Custom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СТАНДАРТИЗОВАННОГО ИЗДЕЛИЯ В ВИДЕ 3D-МОДЕЛИ  + ТАБЛИЦЫ ЧИСЛОВЫХ ПАРАМЕТРОВ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Н. Ерeмицкая</dc:creator>
  <cp:lastModifiedBy>Ломовацкий Евгений Александрович</cp:lastModifiedBy>
  <cp:revision>463</cp:revision>
  <dcterms:created xsi:type="dcterms:W3CDTF">2018-01-26T07:20:34Z</dcterms:created>
  <dcterms:modified xsi:type="dcterms:W3CDTF">2019-10-18T14:05:59Z</dcterms:modified>
</cp:coreProperties>
</file>