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</p:sldMasterIdLst>
  <p:notesMasterIdLst>
    <p:notesMasterId r:id="rId57"/>
  </p:notesMasterIdLst>
  <p:handoutMasterIdLst>
    <p:handoutMasterId r:id="rId58"/>
  </p:handoutMasterIdLst>
  <p:sldIdLst>
    <p:sldId id="260" r:id="rId2"/>
    <p:sldId id="258" r:id="rId3"/>
    <p:sldId id="259" r:id="rId4"/>
    <p:sldId id="262" r:id="rId5"/>
    <p:sldId id="860" r:id="rId6"/>
    <p:sldId id="294" r:id="rId7"/>
    <p:sldId id="295" r:id="rId8"/>
    <p:sldId id="898" r:id="rId9"/>
    <p:sldId id="840" r:id="rId10"/>
    <p:sldId id="914" r:id="rId11"/>
    <p:sldId id="915" r:id="rId12"/>
    <p:sldId id="916" r:id="rId13"/>
    <p:sldId id="917" r:id="rId14"/>
    <p:sldId id="918" r:id="rId15"/>
    <p:sldId id="919" r:id="rId16"/>
    <p:sldId id="920" r:id="rId17"/>
    <p:sldId id="854" r:id="rId18"/>
    <p:sldId id="852" r:id="rId19"/>
    <p:sldId id="275" r:id="rId20"/>
    <p:sldId id="276" r:id="rId21"/>
    <p:sldId id="413" r:id="rId22"/>
    <p:sldId id="412" r:id="rId23"/>
    <p:sldId id="411" r:id="rId24"/>
    <p:sldId id="323" r:id="rId25"/>
    <p:sldId id="261" r:id="rId26"/>
    <p:sldId id="867" r:id="rId27"/>
    <p:sldId id="901" r:id="rId28"/>
    <p:sldId id="872" r:id="rId29"/>
    <p:sldId id="899" r:id="rId30"/>
    <p:sldId id="903" r:id="rId31"/>
    <p:sldId id="923" r:id="rId32"/>
    <p:sldId id="924" r:id="rId33"/>
    <p:sldId id="902" r:id="rId34"/>
    <p:sldId id="869" r:id="rId35"/>
    <p:sldId id="850" r:id="rId36"/>
    <p:sldId id="314" r:id="rId37"/>
    <p:sldId id="925" r:id="rId38"/>
    <p:sldId id="388" r:id="rId39"/>
    <p:sldId id="402" r:id="rId40"/>
    <p:sldId id="338" r:id="rId41"/>
    <p:sldId id="302" r:id="rId42"/>
    <p:sldId id="929" r:id="rId43"/>
    <p:sldId id="281" r:id="rId44"/>
    <p:sldId id="749" r:id="rId45"/>
    <p:sldId id="751" r:id="rId46"/>
    <p:sldId id="832" r:id="rId47"/>
    <p:sldId id="315" r:id="rId48"/>
    <p:sldId id="836" r:id="rId49"/>
    <p:sldId id="282" r:id="rId50"/>
    <p:sldId id="316" r:id="rId51"/>
    <p:sldId id="376" r:id="rId52"/>
    <p:sldId id="928" r:id="rId53"/>
    <p:sldId id="822" r:id="rId54"/>
    <p:sldId id="922" r:id="rId55"/>
    <p:sldId id="304" r:id="rId56"/>
  </p:sldIdLst>
  <p:sldSz cx="11520488" cy="6480175"/>
  <p:notesSz cx="7104063" cy="102346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57">
          <p15:clr>
            <a:srgbClr val="A4A3A4"/>
          </p15:clr>
        </p15:guide>
        <p15:guide id="2" pos="20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6060"/>
    <a:srgbClr val="FF6565"/>
    <a:srgbClr val="FB7A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6357" autoAdjust="0"/>
  </p:normalViewPr>
  <p:slideViewPr>
    <p:cSldViewPr showGuides="1">
      <p:cViewPr>
        <p:scale>
          <a:sx n="76" d="100"/>
          <a:sy n="76" d="100"/>
        </p:scale>
        <p:origin x="888" y="283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8" d="100"/>
          <a:sy n="58" d="100"/>
        </p:scale>
        <p:origin x="3264" y="96"/>
      </p:cViewPr>
      <p:guideLst>
        <p:guide orient="horz" pos="2757"/>
        <p:guide pos="20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6629EE-7ABB-4A4B-8C42-E1FF7D6C7AFE}" type="doc">
      <dgm:prSet loTypeId="urn:microsoft.com/office/officeart/2005/8/layout/hProcess9" loCatId="process" qsTypeId="urn:microsoft.com/office/officeart/2005/8/quickstyle/3d2" qsCatId="3D" csTypeId="urn:microsoft.com/office/officeart/2005/8/colors/accent2_1" csCatId="accent2" phldr="1"/>
      <dgm:spPr/>
    </dgm:pt>
    <dgm:pt modelId="{A2F979E6-4E7D-4391-94F3-EE5524B56311}">
      <dgm:prSet phldrT="[Текст]"/>
      <dgm:spPr/>
      <dgm:t>
        <a:bodyPr/>
        <a:lstStyle/>
        <a:p>
          <a:r>
            <a:rPr lang="ru-RU" dirty="0"/>
            <a:t>2015</a:t>
          </a:r>
        </a:p>
      </dgm:t>
    </dgm:pt>
    <dgm:pt modelId="{48E4BF67-AE7D-4AD1-A178-F99C8ED965BE}" type="parTrans" cxnId="{6EDA15E3-91DC-4FC7-873C-386F34E9BB5E}">
      <dgm:prSet/>
      <dgm:spPr/>
      <dgm:t>
        <a:bodyPr/>
        <a:lstStyle/>
        <a:p>
          <a:endParaRPr lang="ru-RU"/>
        </a:p>
      </dgm:t>
    </dgm:pt>
    <dgm:pt modelId="{F95095D2-81C8-4BED-BEB0-3F0AF0BEDA95}" type="sibTrans" cxnId="{6EDA15E3-91DC-4FC7-873C-386F34E9BB5E}">
      <dgm:prSet/>
      <dgm:spPr/>
      <dgm:t>
        <a:bodyPr/>
        <a:lstStyle/>
        <a:p>
          <a:endParaRPr lang="ru-RU"/>
        </a:p>
      </dgm:t>
    </dgm:pt>
    <dgm:pt modelId="{853D2D5A-FA07-4339-B8DE-F35A893BDC8E}">
      <dgm:prSet phldrT="[Текст]"/>
      <dgm:spPr/>
      <dgm:t>
        <a:bodyPr/>
        <a:lstStyle/>
        <a:p>
          <a:r>
            <a:rPr lang="ru-RU" dirty="0"/>
            <a:t>2016</a:t>
          </a:r>
        </a:p>
      </dgm:t>
    </dgm:pt>
    <dgm:pt modelId="{3E3BC070-81DA-448E-9442-724F4C9E78DE}" type="parTrans" cxnId="{E0FC59E8-71C5-4D0D-9D04-D6553A17AD6E}">
      <dgm:prSet/>
      <dgm:spPr/>
      <dgm:t>
        <a:bodyPr/>
        <a:lstStyle/>
        <a:p>
          <a:endParaRPr lang="ru-RU"/>
        </a:p>
      </dgm:t>
    </dgm:pt>
    <dgm:pt modelId="{85F30E5D-E182-4F8D-90E3-8833FD431BF8}" type="sibTrans" cxnId="{E0FC59E8-71C5-4D0D-9D04-D6553A17AD6E}">
      <dgm:prSet/>
      <dgm:spPr/>
      <dgm:t>
        <a:bodyPr/>
        <a:lstStyle/>
        <a:p>
          <a:endParaRPr lang="ru-RU"/>
        </a:p>
      </dgm:t>
    </dgm:pt>
    <dgm:pt modelId="{85F42D3D-6E38-449E-BBEF-BC6995E22B77}">
      <dgm:prSet phldrT="[Текст]"/>
      <dgm:spPr/>
      <dgm:t>
        <a:bodyPr/>
        <a:lstStyle/>
        <a:p>
          <a:r>
            <a:rPr lang="ru-RU" dirty="0"/>
            <a:t>2018</a:t>
          </a:r>
        </a:p>
      </dgm:t>
    </dgm:pt>
    <dgm:pt modelId="{4ADEA3E1-776F-48BA-8D57-F8BAA9093A92}" type="parTrans" cxnId="{5DE359AC-C61D-4334-9D6F-015E5BDAB4D4}">
      <dgm:prSet/>
      <dgm:spPr/>
      <dgm:t>
        <a:bodyPr/>
        <a:lstStyle/>
        <a:p>
          <a:endParaRPr lang="ru-RU"/>
        </a:p>
      </dgm:t>
    </dgm:pt>
    <dgm:pt modelId="{2CEAB2FE-118E-4D62-BC6A-B18ECBA987BF}" type="sibTrans" cxnId="{5DE359AC-C61D-4334-9D6F-015E5BDAB4D4}">
      <dgm:prSet/>
      <dgm:spPr/>
      <dgm:t>
        <a:bodyPr/>
        <a:lstStyle/>
        <a:p>
          <a:endParaRPr lang="ru-RU"/>
        </a:p>
      </dgm:t>
    </dgm:pt>
    <dgm:pt modelId="{DBEC11D7-1932-4A0B-8E2D-0956B71DBE3C}" type="pres">
      <dgm:prSet presAssocID="{0B6629EE-7ABB-4A4B-8C42-E1FF7D6C7AFE}" presName="CompostProcess" presStyleCnt="0">
        <dgm:presLayoutVars>
          <dgm:dir/>
          <dgm:resizeHandles val="exact"/>
        </dgm:presLayoutVars>
      </dgm:prSet>
      <dgm:spPr/>
    </dgm:pt>
    <dgm:pt modelId="{C13DCCA3-4E9A-46AD-8229-9E090C38F16A}" type="pres">
      <dgm:prSet presAssocID="{0B6629EE-7ABB-4A4B-8C42-E1FF7D6C7AFE}" presName="arrow" presStyleLbl="bgShp" presStyleIdx="0" presStyleCnt="1" custScaleX="117647" custLinFactNeighborX="-320" custLinFactNeighborY="8663"/>
      <dgm:spPr>
        <a:gradFill rotWithShape="0">
          <a:gsLst>
            <a:gs pos="1400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9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72000">
              <a:srgbClr val="FA6060"/>
            </a:gs>
          </a:gsLst>
        </a:gradFill>
      </dgm:spPr>
    </dgm:pt>
    <dgm:pt modelId="{85003EA2-4BA5-4DB1-B790-B557F3401F9F}" type="pres">
      <dgm:prSet presAssocID="{0B6629EE-7ABB-4A4B-8C42-E1FF7D6C7AFE}" presName="linearProcess" presStyleCnt="0"/>
      <dgm:spPr/>
    </dgm:pt>
    <dgm:pt modelId="{AAD7F211-EDC8-47DE-93FE-84D9EA844712}" type="pres">
      <dgm:prSet presAssocID="{A2F979E6-4E7D-4391-94F3-EE5524B56311}" presName="textNode" presStyleLbl="node1" presStyleIdx="0" presStyleCnt="3" custScaleX="30483" custLinFactX="-65806" custLinFactNeighborX="-100000" custLinFactNeighborY="-1538">
        <dgm:presLayoutVars>
          <dgm:bulletEnabled val="1"/>
        </dgm:presLayoutVars>
      </dgm:prSet>
      <dgm:spPr/>
    </dgm:pt>
    <dgm:pt modelId="{F583DE49-D5CA-4CFC-BD25-46D9F61D53A9}" type="pres">
      <dgm:prSet presAssocID="{F95095D2-81C8-4BED-BEB0-3F0AF0BEDA95}" presName="sibTrans" presStyleCnt="0"/>
      <dgm:spPr/>
    </dgm:pt>
    <dgm:pt modelId="{1B95482F-8E19-4F11-B8B4-371374110DE5}" type="pres">
      <dgm:prSet presAssocID="{853D2D5A-FA07-4339-B8DE-F35A893BDC8E}" presName="textNode" presStyleLbl="node1" presStyleIdx="1" presStyleCnt="3" custScaleX="29563">
        <dgm:presLayoutVars>
          <dgm:bulletEnabled val="1"/>
        </dgm:presLayoutVars>
      </dgm:prSet>
      <dgm:spPr/>
    </dgm:pt>
    <dgm:pt modelId="{6BD02F0D-C84C-404F-BBF6-CDA8496498F2}" type="pres">
      <dgm:prSet presAssocID="{85F30E5D-E182-4F8D-90E3-8833FD431BF8}" presName="sibTrans" presStyleCnt="0"/>
      <dgm:spPr/>
    </dgm:pt>
    <dgm:pt modelId="{9773F41C-3C8C-42EC-8A9B-9FB1EED0A4B4}" type="pres">
      <dgm:prSet presAssocID="{85F42D3D-6E38-449E-BBEF-BC6995E22B77}" presName="textNode" presStyleLbl="node1" presStyleIdx="2" presStyleCnt="3" custScaleX="30498" custLinFactX="45580" custLinFactNeighborX="100000" custLinFactNeighborY="3715">
        <dgm:presLayoutVars>
          <dgm:bulletEnabled val="1"/>
        </dgm:presLayoutVars>
      </dgm:prSet>
      <dgm:spPr/>
    </dgm:pt>
  </dgm:ptLst>
  <dgm:cxnLst>
    <dgm:cxn modelId="{DE427B68-AD98-4670-B54A-0C251B326D1F}" type="presOf" srcId="{85F42D3D-6E38-449E-BBEF-BC6995E22B77}" destId="{9773F41C-3C8C-42EC-8A9B-9FB1EED0A4B4}" srcOrd="0" destOrd="0" presId="urn:microsoft.com/office/officeart/2005/8/layout/hProcess9"/>
    <dgm:cxn modelId="{5DE359AC-C61D-4334-9D6F-015E5BDAB4D4}" srcId="{0B6629EE-7ABB-4A4B-8C42-E1FF7D6C7AFE}" destId="{85F42D3D-6E38-449E-BBEF-BC6995E22B77}" srcOrd="2" destOrd="0" parTransId="{4ADEA3E1-776F-48BA-8D57-F8BAA9093A92}" sibTransId="{2CEAB2FE-118E-4D62-BC6A-B18ECBA987BF}"/>
    <dgm:cxn modelId="{F95338B9-8843-436A-9962-6541002D75B3}" type="presOf" srcId="{0B6629EE-7ABB-4A4B-8C42-E1FF7D6C7AFE}" destId="{DBEC11D7-1932-4A0B-8E2D-0956B71DBE3C}" srcOrd="0" destOrd="0" presId="urn:microsoft.com/office/officeart/2005/8/layout/hProcess9"/>
    <dgm:cxn modelId="{70EED9BF-2A85-44FA-8B48-FF84F574BCAC}" type="presOf" srcId="{853D2D5A-FA07-4339-B8DE-F35A893BDC8E}" destId="{1B95482F-8E19-4F11-B8B4-371374110DE5}" srcOrd="0" destOrd="0" presId="urn:microsoft.com/office/officeart/2005/8/layout/hProcess9"/>
    <dgm:cxn modelId="{6EDA15E3-91DC-4FC7-873C-386F34E9BB5E}" srcId="{0B6629EE-7ABB-4A4B-8C42-E1FF7D6C7AFE}" destId="{A2F979E6-4E7D-4391-94F3-EE5524B56311}" srcOrd="0" destOrd="0" parTransId="{48E4BF67-AE7D-4AD1-A178-F99C8ED965BE}" sibTransId="{F95095D2-81C8-4BED-BEB0-3F0AF0BEDA95}"/>
    <dgm:cxn modelId="{CB80A5E6-0AA8-4DD3-92E6-9279B2E0B3DC}" type="presOf" srcId="{A2F979E6-4E7D-4391-94F3-EE5524B56311}" destId="{AAD7F211-EDC8-47DE-93FE-84D9EA844712}" srcOrd="0" destOrd="0" presId="urn:microsoft.com/office/officeart/2005/8/layout/hProcess9"/>
    <dgm:cxn modelId="{E0FC59E8-71C5-4D0D-9D04-D6553A17AD6E}" srcId="{0B6629EE-7ABB-4A4B-8C42-E1FF7D6C7AFE}" destId="{853D2D5A-FA07-4339-B8DE-F35A893BDC8E}" srcOrd="1" destOrd="0" parTransId="{3E3BC070-81DA-448E-9442-724F4C9E78DE}" sibTransId="{85F30E5D-E182-4F8D-90E3-8833FD431BF8}"/>
    <dgm:cxn modelId="{3E14312A-0321-490B-B5D1-8714542DE72E}" type="presParOf" srcId="{DBEC11D7-1932-4A0B-8E2D-0956B71DBE3C}" destId="{C13DCCA3-4E9A-46AD-8229-9E090C38F16A}" srcOrd="0" destOrd="0" presId="urn:microsoft.com/office/officeart/2005/8/layout/hProcess9"/>
    <dgm:cxn modelId="{2E730AE6-21D0-4E98-9049-6382B3D3D8EE}" type="presParOf" srcId="{DBEC11D7-1932-4A0B-8E2D-0956B71DBE3C}" destId="{85003EA2-4BA5-4DB1-B790-B557F3401F9F}" srcOrd="1" destOrd="0" presId="urn:microsoft.com/office/officeart/2005/8/layout/hProcess9"/>
    <dgm:cxn modelId="{EAF771C9-EB2F-4888-8EEF-BB9389AEB68C}" type="presParOf" srcId="{85003EA2-4BA5-4DB1-B790-B557F3401F9F}" destId="{AAD7F211-EDC8-47DE-93FE-84D9EA844712}" srcOrd="0" destOrd="0" presId="urn:microsoft.com/office/officeart/2005/8/layout/hProcess9"/>
    <dgm:cxn modelId="{F9337A16-CC9A-42CD-B5E0-F7408874C42F}" type="presParOf" srcId="{85003EA2-4BA5-4DB1-B790-B557F3401F9F}" destId="{F583DE49-D5CA-4CFC-BD25-46D9F61D53A9}" srcOrd="1" destOrd="0" presId="urn:microsoft.com/office/officeart/2005/8/layout/hProcess9"/>
    <dgm:cxn modelId="{4F9DFDA6-C436-42A8-8E4F-A2170FFFD914}" type="presParOf" srcId="{85003EA2-4BA5-4DB1-B790-B557F3401F9F}" destId="{1B95482F-8E19-4F11-B8B4-371374110DE5}" srcOrd="2" destOrd="0" presId="urn:microsoft.com/office/officeart/2005/8/layout/hProcess9"/>
    <dgm:cxn modelId="{9F035B23-07A2-46CB-90CC-3261B2C20056}" type="presParOf" srcId="{85003EA2-4BA5-4DB1-B790-B557F3401F9F}" destId="{6BD02F0D-C84C-404F-BBF6-CDA8496498F2}" srcOrd="3" destOrd="0" presId="urn:microsoft.com/office/officeart/2005/8/layout/hProcess9"/>
    <dgm:cxn modelId="{0DAA904B-14C5-4B8A-8BAC-F64342DB6969}" type="presParOf" srcId="{85003EA2-4BA5-4DB1-B790-B557F3401F9F}" destId="{9773F41C-3C8C-42EC-8A9B-9FB1EED0A4B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DCCA3-4E9A-46AD-8229-9E090C38F16A}">
      <dsp:nvSpPr>
        <dsp:cNvPr id="0" name=""/>
        <dsp:cNvSpPr/>
      </dsp:nvSpPr>
      <dsp:spPr>
        <a:xfrm>
          <a:off x="0" y="0"/>
          <a:ext cx="11003466" cy="640553"/>
        </a:xfrm>
        <a:prstGeom prst="rightArrow">
          <a:avLst/>
        </a:prstGeom>
        <a:gradFill rotWithShape="0">
          <a:gsLst>
            <a:gs pos="1400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9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72000">
              <a:srgbClr val="FA606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AD7F211-EDC8-47DE-93FE-84D9EA844712}">
      <dsp:nvSpPr>
        <dsp:cNvPr id="0" name=""/>
        <dsp:cNvSpPr/>
      </dsp:nvSpPr>
      <dsp:spPr>
        <a:xfrm>
          <a:off x="734657" y="188225"/>
          <a:ext cx="1006256" cy="25622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2015</a:t>
          </a:r>
        </a:p>
      </dsp:txBody>
      <dsp:txXfrm>
        <a:off x="747165" y="200733"/>
        <a:ext cx="981240" cy="231205"/>
      </dsp:txXfrm>
    </dsp:sp>
    <dsp:sp modelId="{1B95482F-8E19-4F11-B8B4-371374110DE5}">
      <dsp:nvSpPr>
        <dsp:cNvPr id="0" name=""/>
        <dsp:cNvSpPr/>
      </dsp:nvSpPr>
      <dsp:spPr>
        <a:xfrm>
          <a:off x="5013544" y="192165"/>
          <a:ext cx="975886" cy="25622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2016</a:t>
          </a:r>
        </a:p>
      </dsp:txBody>
      <dsp:txXfrm>
        <a:off x="5026052" y="204673"/>
        <a:ext cx="950870" cy="231205"/>
      </dsp:txXfrm>
    </dsp:sp>
    <dsp:sp modelId="{9773F41C-3C8C-42EC-8A9B-9FB1EED0A4B4}">
      <dsp:nvSpPr>
        <dsp:cNvPr id="0" name=""/>
        <dsp:cNvSpPr/>
      </dsp:nvSpPr>
      <dsp:spPr>
        <a:xfrm>
          <a:off x="8594393" y="201684"/>
          <a:ext cx="1006751" cy="25622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2018</a:t>
          </a:r>
        </a:p>
      </dsp:txBody>
      <dsp:txXfrm>
        <a:off x="8606901" y="214192"/>
        <a:ext cx="981735" cy="231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66E92DA-5ABC-4A01-8B5B-A3C88936CA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2EEB88-D035-46DC-9C28-10EDA7CD56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1823DD0-BC04-4BF2-9C2F-3756ED01AD96}" type="datetimeFigureOut">
              <a:rPr lang="ru-RU"/>
              <a:pPr>
                <a:defRPr/>
              </a:pPr>
              <a:t>20.10.2019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E86588-9A0F-4B0B-AFE9-495C0E4AC1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936970-BA91-4B67-8011-22F5CFCAEE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1867AC9-750E-41DB-B1C0-13E3710459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5C036739-03E6-40F7-B5A7-D7C16DBDB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104063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lIns="86859" tIns="43429" rIns="86859" bIns="4342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/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id="{FFD5CF36-7FBE-44B0-8646-D42D265F4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104063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lIns="86859" tIns="43429" rIns="86859" bIns="4342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/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D1E2440C-F4D6-485E-82FD-FC363698081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42875" y="777875"/>
            <a:ext cx="6811963" cy="38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909EB99-CD42-4F36-818F-176726CAFF6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80075" cy="46021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3D2F1608-925F-4DEE-BC5A-8FD572C52280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79750" cy="508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426755" algn="l"/>
                <a:tab pos="853509" algn="l"/>
                <a:tab pos="1280264" algn="l"/>
                <a:tab pos="1707018" algn="l"/>
                <a:tab pos="2133773" algn="l"/>
                <a:tab pos="2560527" algn="l"/>
                <a:tab pos="2987282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D21EC283-9CEE-4CC8-A2D0-3B2D14F29181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021138" y="0"/>
            <a:ext cx="3078162" cy="508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426755" algn="l"/>
                <a:tab pos="853509" algn="l"/>
                <a:tab pos="1280264" algn="l"/>
                <a:tab pos="1707018" algn="l"/>
                <a:tab pos="2133773" algn="l"/>
                <a:tab pos="2560527" algn="l"/>
                <a:tab pos="2987282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D6C69400-6660-401D-8547-71194087461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721850"/>
            <a:ext cx="3079750" cy="508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426755" algn="l"/>
                <a:tab pos="853509" algn="l"/>
                <a:tab pos="1280264" algn="l"/>
                <a:tab pos="1707018" algn="l"/>
                <a:tab pos="2133773" algn="l"/>
                <a:tab pos="2560527" algn="l"/>
                <a:tab pos="2987282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3D8AB2F1-A98F-4E9C-A45A-62287F083B6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021138" y="9721850"/>
            <a:ext cx="3078162" cy="508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426755" algn="l"/>
                <a:tab pos="853509" algn="l"/>
                <a:tab pos="1280264" algn="l"/>
                <a:tab pos="1707018" algn="l"/>
                <a:tab pos="2133773" algn="l"/>
                <a:tab pos="2560527" algn="l"/>
                <a:tab pos="2987282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B3B4B4E4-2CD9-436D-90D1-A0D1D93F19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>
            <a:extLst>
              <a:ext uri="{FF2B5EF4-FFF2-40B4-BE49-F238E27FC236}">
                <a16:creationId xmlns:a16="http://schemas.microsoft.com/office/drawing/2014/main" id="{4FDDA473-DDE2-4DD0-BBD8-B0A1D2A2979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04C3A617-6960-4ED2-AC86-6F9EA023553D}" type="slidenum">
              <a:rPr lang="ru-RU" altLang="ru-RU" sz="14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</a:t>
            </a:fld>
            <a:endParaRPr lang="ru-RU" altLang="ru-RU" sz="1400"/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2E5B2204-75C6-4DD4-8C57-9299EE79B2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CAE193CE-2AE1-434A-9C36-7D4941860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ru-RU" altLang="ru-RU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>
            <a:extLst>
              <a:ext uri="{FF2B5EF4-FFF2-40B4-BE49-F238E27FC236}">
                <a16:creationId xmlns:a16="http://schemas.microsoft.com/office/drawing/2014/main" id="{858320BB-5ED1-43BF-A14E-C732714342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C5DA0CBF-AFF3-43CD-AEDA-6681E647372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10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F7A6067D-B0E7-4E0C-9475-505EDAA44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41C6D167-ECDD-4C53-BDE5-389A7E2CB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0346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>
            <a:extLst>
              <a:ext uri="{FF2B5EF4-FFF2-40B4-BE49-F238E27FC236}">
                <a16:creationId xmlns:a16="http://schemas.microsoft.com/office/drawing/2014/main" id="{858320BB-5ED1-43BF-A14E-C732714342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C5DA0CBF-AFF3-43CD-AEDA-6681E647372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11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F7A6067D-B0E7-4E0C-9475-505EDAA44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41C6D167-ECDD-4C53-BDE5-389A7E2CB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7056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>
            <a:extLst>
              <a:ext uri="{FF2B5EF4-FFF2-40B4-BE49-F238E27FC236}">
                <a16:creationId xmlns:a16="http://schemas.microsoft.com/office/drawing/2014/main" id="{858320BB-5ED1-43BF-A14E-C732714342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C5DA0CBF-AFF3-43CD-AEDA-6681E647372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12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F7A6067D-B0E7-4E0C-9475-505EDAA44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41C6D167-ECDD-4C53-BDE5-389A7E2CB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0343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>
            <a:extLst>
              <a:ext uri="{FF2B5EF4-FFF2-40B4-BE49-F238E27FC236}">
                <a16:creationId xmlns:a16="http://schemas.microsoft.com/office/drawing/2014/main" id="{858320BB-5ED1-43BF-A14E-C732714342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C5DA0CBF-AFF3-43CD-AEDA-6681E647372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13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F7A6067D-B0E7-4E0C-9475-505EDAA44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41C6D167-ECDD-4C53-BDE5-389A7E2CB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4954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>
            <a:extLst>
              <a:ext uri="{FF2B5EF4-FFF2-40B4-BE49-F238E27FC236}">
                <a16:creationId xmlns:a16="http://schemas.microsoft.com/office/drawing/2014/main" id="{858320BB-5ED1-43BF-A14E-C732714342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C5DA0CBF-AFF3-43CD-AEDA-6681E647372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14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F7A6067D-B0E7-4E0C-9475-505EDAA44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41C6D167-ECDD-4C53-BDE5-389A7E2CB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4909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>
            <a:extLst>
              <a:ext uri="{FF2B5EF4-FFF2-40B4-BE49-F238E27FC236}">
                <a16:creationId xmlns:a16="http://schemas.microsoft.com/office/drawing/2014/main" id="{858320BB-5ED1-43BF-A14E-C732714342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C5DA0CBF-AFF3-43CD-AEDA-6681E647372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15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F7A6067D-B0E7-4E0C-9475-505EDAA44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41C6D167-ECDD-4C53-BDE5-389A7E2CB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5471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>
            <a:extLst>
              <a:ext uri="{FF2B5EF4-FFF2-40B4-BE49-F238E27FC236}">
                <a16:creationId xmlns:a16="http://schemas.microsoft.com/office/drawing/2014/main" id="{858320BB-5ED1-43BF-A14E-C732714342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C5DA0CBF-AFF3-43CD-AEDA-6681E647372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16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F7A6067D-B0E7-4E0C-9475-505EDAA44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41C6D167-ECDD-4C53-BDE5-389A7E2CB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3227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91562CC9-C610-4072-83AD-C2E28936262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4850" indent="-26987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426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9238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5421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114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86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258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830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ABC1E92-5E48-460E-AC17-7DA73D212AAB}" type="slidenum">
              <a:rPr lang="ru-RU" altLang="ru-RU" sz="13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17</a:t>
            </a:fld>
            <a:endParaRPr lang="ru-RU" altLang="ru-RU" sz="13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981E75C-D898-4E6A-A777-DC02087406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77875"/>
            <a:ext cx="6818312" cy="3835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A69ABD71-7ED6-4743-8B63-F487B8923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325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№2270 в Реестре российского ПО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SCAD — система нового поколения, разработанная инженерами для инжене-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ров и реализованная коллективом опытных программистов. Единая графи-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ческая среда синтеза расчетной схемы и анализа результатов обеспечивает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широкие возможности моделирования расчетных схем от самых простых до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самых сложных конструкций, удовлетворяя потребностям опытных професси-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оналов и оставаясь при этом доступной для начинающих.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Высокопроизводительные алгоритмы позволяют решать задачи большой раз-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мерности в линейной и геометрически нелинейной постановке.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Расчёты на динамические воздействия включают сейсмику, пульсацию ветра,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гармонические колебания, удар, импульс, а также прямое интегрирование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уравнений движения.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 состав комплекса включены такие модули, как: устойчивость, комбинация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загружений, РСУ, проверка НДС по различным теориям прочности, анализ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поведения конструкции с учетом стадий возведения сооружения (монтаж),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амплитудно-частотные характеристики и др.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Реализован режим анализа несущей способности металлических конструкций,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подбор и экспертиза армирования элементов железобетонных конструкций.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Предусмотрена возможность сборки расчетных моделей из различных схем, а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также взаимодействие с широким спектром других программ (ALLPLAN, Revit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Structure, ArchiCAD, AutoCAD, Renga и др.)</a:t>
            </a:r>
          </a:p>
          <a:p>
            <a:pPr eaLnBrk="1" hangingPunct="1">
              <a:spcBef>
                <a:spcPts val="425"/>
              </a:spcBef>
              <a:buClrTx/>
            </a:pPr>
            <a:endParaRPr lang="ru-RU" altLang="ru-RU"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id="{757602D0-54D6-4A8F-90A5-72B1D5970E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4850" indent="-26987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426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9238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5421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114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86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258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830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4A8BFD59-D318-4579-86E6-9E61647D0894}" type="slidenum">
              <a:rPr lang="ru-RU" altLang="ru-RU" sz="13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18</a:t>
            </a:fld>
            <a:endParaRPr lang="ru-RU" altLang="ru-RU" sz="13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C9189BA3-77FD-4358-B80A-E34BDABBF2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77875"/>
            <a:ext cx="6818312" cy="3835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59D04F06-4AC9-48B6-BB8C-5CF17C0F2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325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№2270 в Реестре российского ПО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SCAD — система нового поколения, разработанная инженерами для инжене-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ров и реализованная коллективом опытных программистов. Единая графи-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ческая среда синтеза расчетной схемы и анализа результатов обеспечивает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широкие возможности моделирования расчетных схем от самых простых до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самых сложных конструкций, удовлетворяя потребностям опытных професси-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оналов и оставаясь при этом доступной для начинающих.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Высокопроизводительные алгоритмы позволяют решать задачи большой раз-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мерности в линейной и геометрически нелинейной постановке.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Расчёты на динамические воздействия включают сейсмику, пульсацию ветра,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гармонические колебания, удар, импульс, а также прямое интегрирование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уравнений движения.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 состав комплекса включены такие модули, как: устойчивость, комбинация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загружений, РСУ, проверка НДС по различным теориям прочности, анализ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поведения конструкции с учетом стадий возведения сооружения (монтаж),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амплитудно-частотные характеристики и др.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Реализован режим анализа несущей способности металлических конструкций,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подбор и экспертиза армирования элементов железобетонных конструкций.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Предусмотрена возможность сборки расчетных моделей из различных схем, а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также взаимодействие с широким спектром других программ (ALLPLAN, Revit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Structure, ArchiCAD, AutoCAD, Renga и др.)</a:t>
            </a:r>
          </a:p>
          <a:p>
            <a:pPr eaLnBrk="1" hangingPunct="1">
              <a:spcBef>
                <a:spcPts val="425"/>
              </a:spcBef>
              <a:buClrTx/>
            </a:pPr>
            <a:endParaRPr lang="ru-RU" altLang="ru-RU"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>
            <a:extLst>
              <a:ext uri="{FF2B5EF4-FFF2-40B4-BE49-F238E27FC236}">
                <a16:creationId xmlns:a16="http://schemas.microsoft.com/office/drawing/2014/main" id="{B08E4617-3A94-46AC-B3CF-A1E18DF5BE2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FB3D258-872C-4BD4-97EA-76C391AE5674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ru-RU" altLang="ru-RU" sz="14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33315EF8-DECC-4C8F-882F-013990A2AF3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AD6CD4F1-53D7-4299-A3BE-CDAE73FC5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ru-RU" altLang="ru-RU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D356F562-DC0A-4B33-BC46-E81A927621B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30DA17D-F796-4568-A1AE-C57485F2A6B0}" type="slidenum">
              <a:rPr lang="ru-RU" altLang="ru-RU" sz="1400" smtClean="0"/>
              <a:pPr>
                <a:spcBef>
                  <a:spcPct val="0"/>
                </a:spcBef>
              </a:pPr>
              <a:t>2</a:t>
            </a:fld>
            <a:endParaRPr lang="ru-RU" altLang="ru-RU" sz="1400"/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42A92C09-0EEB-44C4-93AC-D8BE82C5C1C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7DC132EE-8E01-4A5A-8C7E-04429C4065C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59842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1">
            <a:extLst>
              <a:ext uri="{FF2B5EF4-FFF2-40B4-BE49-F238E27FC236}">
                <a16:creationId xmlns:a16="http://schemas.microsoft.com/office/drawing/2014/main" id="{52C9D819-8862-48AD-B6A1-8F7286E0A3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6CA4949-0C79-4D6E-B394-A3DD3436454D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ru-RU" altLang="ru-RU" sz="14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FDBC2FC9-D016-4206-814F-657F845E274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DB1B2391-ACDB-41EB-AD57-6B8C3E1FE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ru-RU" altLang="ru-RU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1">
            <a:extLst>
              <a:ext uri="{FF2B5EF4-FFF2-40B4-BE49-F238E27FC236}">
                <a16:creationId xmlns:a16="http://schemas.microsoft.com/office/drawing/2014/main" id="{5073BF6C-65E6-4B21-9594-06D47A518F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EF457A-8A4B-424E-AA31-1AEC22DECB0E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ru-RU" altLang="ru-RU" sz="14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668296FB-6D2A-417D-92D3-ECCB49D3147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1F13561D-ED17-4EF8-B450-003D0FE0C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ru-RU" altLang="ru-RU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2C0A3E25-A4A1-482A-B823-6FD0ECE99CD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4850" indent="-26987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426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9238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5421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114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86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258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830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7BB39062-FCF5-41B7-9E18-D0558309480F}" type="slidenum">
              <a:rPr lang="ru-RU" altLang="ru-RU" sz="13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26</a:t>
            </a:fld>
            <a:endParaRPr lang="ru-RU" altLang="ru-RU" sz="13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70E1ED55-3D3F-4632-968A-D34C4E79A0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77875"/>
            <a:ext cx="6818312" cy="3835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74C16B72-2432-4B6A-995E-AA5731786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325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№2270 в Реестре российского ПО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SCAD — система нового поколения, разработанная инженерами для инжене-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ров и реализованная коллективом опытных программистов. Единая графи-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ческая среда синтеза расчетной схемы и анализа результатов обеспечивает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широкие возможности моделирования расчетных схем от самых простых до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самых сложных конструкций, удовлетворяя потребностям опытных професси-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оналов и оставаясь при этом доступной для начинающих.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Высокопроизводительные алгоритмы позволяют решать задачи большой раз-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мерности в линейной и геометрически нелинейной постановке.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Расчёты на динамические воздействия включают сейсмику, пульсацию ветра,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гармонические колебания, удар, импульс, а также прямое интегрирование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уравнений движения.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 состав комплекса включены такие модули, как: устойчивость, комбинация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загружений, РСУ, проверка НДС по различным теориям прочности, анализ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поведения конструкции с учетом стадий возведения сооружения (монтаж),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амплитудно-частотные характеристики и др.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Реализован режим анализа несущей способности металлических конструкций,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подбор и экспертиза армирования элементов железобетонных конструкций.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Предусмотрена возможность сборки расчетных моделей из различных схем, а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также взаимодействие с широким спектром других программ (ALLPLAN, Revit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Structure, ArchiCAD, AutoCAD, Renga и др.)</a:t>
            </a:r>
          </a:p>
          <a:p>
            <a:pPr eaLnBrk="1" hangingPunct="1">
              <a:spcBef>
                <a:spcPts val="425"/>
              </a:spcBef>
              <a:buClrTx/>
            </a:pPr>
            <a:endParaRPr lang="ru-RU" altLang="ru-RU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09609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">
            <a:extLst>
              <a:ext uri="{FF2B5EF4-FFF2-40B4-BE49-F238E27FC236}">
                <a16:creationId xmlns:a16="http://schemas.microsoft.com/office/drawing/2014/main" id="{39D0C84F-0E70-437F-AABE-263246AA93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4850" indent="-26987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426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9238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5421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114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86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258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830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1795344E-C4C7-410D-AEBC-D7270D4640B5}" type="slidenum">
              <a:rPr lang="ru-RU" altLang="ru-RU" sz="13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27</a:t>
            </a:fld>
            <a:endParaRPr lang="ru-RU" altLang="ru-RU" sz="1300"/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07027A3E-111E-4294-B170-5E60CF625D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77875"/>
            <a:ext cx="6818312" cy="3835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Text Box 2">
            <a:extLst>
              <a:ext uri="{FF2B5EF4-FFF2-40B4-BE49-F238E27FC236}">
                <a16:creationId xmlns:a16="http://schemas.microsoft.com/office/drawing/2014/main" id="{6B424BB8-B986-47A6-8F88-9D76A413D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325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№2270 в Реестре российского ПО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SCAD — система нового поколения, разработанная инженерами для инжене-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ров и реализованная коллективом опытных программистов. Единая графи-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ческая среда синтеза расчетной схемы и анализа результатов обеспечивает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широкие возможности моделирования расчетных схем от самых простых до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самых сложных конструкций, удовлетворяя потребностям опытных професси-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оналов и оставаясь при этом доступной для начинающих.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Высокопроизводительные алгоритмы позволяют решать задачи большой раз-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мерности в линейной и геометрически нелинейной постановке.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Расчёты на динамические воздействия включают сейсмику, пульсацию ветра,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гармонические колебания, удар, импульс, а также прямое интегрирование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уравнений движения.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 состав комплекса включены такие модули, как: устойчивость, комбинация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загружений, РСУ, проверка НДС по различным теориям прочности, анализ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поведения конструкции с учетом стадий возведения сооружения (монтаж),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амплитудно-частотные характеристики и др.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Реализован режим анализа несущей способности металлических конструкций,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подбор и экспертиза армирования элементов железобетонных конструкций.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Предусмотрена возможность сборки расчетных моделей из различных схем, а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также взаимодействие с широким спектром других программ (ALLPLAN, Revit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Structure, ArchiCAD, AutoCAD, Renga и др.)</a:t>
            </a:r>
          </a:p>
          <a:p>
            <a:pPr eaLnBrk="1" hangingPunct="1">
              <a:spcBef>
                <a:spcPts val="425"/>
              </a:spcBef>
              <a:buClrTx/>
            </a:pPr>
            <a:endParaRPr lang="ru-RU" altLang="ru-RU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2040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2C0A3E25-A4A1-482A-B823-6FD0ECE99CD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4850" indent="-26987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426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9238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5421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114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86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258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830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7BB39062-FCF5-41B7-9E18-D0558309480F}" type="slidenum">
              <a:rPr lang="ru-RU" altLang="ru-RU" sz="13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28</a:t>
            </a:fld>
            <a:endParaRPr lang="ru-RU" altLang="ru-RU" sz="13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70E1ED55-3D3F-4632-968A-D34C4E79A0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77875"/>
            <a:ext cx="6818312" cy="3835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74C16B72-2432-4B6A-995E-AA5731786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325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№2270 в Реестре российского ПО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SCAD — система нового поколения, разработанная инженерами для инжене-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ров и реализованная коллективом опытных программистов. Единая графи-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ческая среда синтеза расчетной схемы и анализа результатов обеспечивает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широкие возможности моделирования расчетных схем от самых простых до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самых сложных конструкций, удовлетворяя потребностям опытных професси-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оналов и оставаясь при этом доступной для начинающих.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Высокопроизводительные алгоритмы позволяют решать задачи большой раз-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мерности в линейной и геометрически нелинейной постановке.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Расчёты на динамические воздействия включают сейсмику, пульсацию ветра,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гармонические колебания, удар, импульс, а также прямое интегрирование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уравнений движения.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 состав комплекса включены такие модули, как: устойчивость, комбинация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загружений, РСУ, проверка НДС по различным теориям прочности, анализ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поведения конструкции с учетом стадий возведения сооружения (монтаж),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амплитудно-частотные характеристики и др.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Реализован режим анализа несущей способности металлических конструкций,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подбор и экспертиза армирования элементов железобетонных конструкций.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Предусмотрена возможность сборки расчетных моделей из различных схем, а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также взаимодействие с широким спектром других программ (ALLPLAN, Revit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Structure, ArchiCAD, AutoCAD, Renga и др.)</a:t>
            </a:r>
          </a:p>
          <a:p>
            <a:pPr eaLnBrk="1" hangingPunct="1">
              <a:spcBef>
                <a:spcPts val="425"/>
              </a:spcBef>
              <a:buClrTx/>
            </a:pPr>
            <a:endParaRPr lang="ru-RU" altLang="ru-RU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03808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">
            <a:extLst>
              <a:ext uri="{FF2B5EF4-FFF2-40B4-BE49-F238E27FC236}">
                <a16:creationId xmlns:a16="http://schemas.microsoft.com/office/drawing/2014/main" id="{39D0C84F-0E70-437F-AABE-263246AA93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4850" indent="-26987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426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9238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5421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114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86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258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830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1795344E-C4C7-410D-AEBC-D7270D4640B5}" type="slidenum">
              <a:rPr lang="ru-RU" altLang="ru-RU" sz="13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29</a:t>
            </a:fld>
            <a:endParaRPr lang="ru-RU" altLang="ru-RU" sz="1300"/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07027A3E-111E-4294-B170-5E60CF625D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77875"/>
            <a:ext cx="6818312" cy="3835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Text Box 2">
            <a:extLst>
              <a:ext uri="{FF2B5EF4-FFF2-40B4-BE49-F238E27FC236}">
                <a16:creationId xmlns:a16="http://schemas.microsoft.com/office/drawing/2014/main" id="{6B424BB8-B986-47A6-8F88-9D76A413D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325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№2270 в Реестре российского ПО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SCAD — система нового поколения, разработанная инженерами для инжене-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ров и реализованная коллективом опытных программистов. Единая графи-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ческая среда синтеза расчетной схемы и анализа результатов обеспечивает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широкие возможности моделирования расчетных схем от самых простых до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самых сложных конструкций, удовлетворяя потребностям опытных професси-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оналов и оставаясь при этом доступной для начинающих.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Высокопроизводительные алгоритмы позволяют решать задачи большой раз-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мерности в линейной и геометрически нелинейной постановке.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Расчёты на динамические воздействия включают сейсмику, пульсацию ветра,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гармонические колебания, удар, импульс, а также прямое интегрирование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уравнений движения.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 состав комплекса включены такие модули, как: устойчивость, комбинация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загружений, РСУ, проверка НДС по различным теориям прочности, анализ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поведения конструкции с учетом стадий возведения сооружения (монтаж),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амплитудно-частотные характеристики и др.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Реализован режим анализа несущей способности металлических конструкций,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подбор и экспертиза армирования элементов железобетонных конструкций.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Предусмотрена возможность сборки расчетных моделей из различных схем, а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также взаимодействие с широким спектром других программ (ALLPLAN, Revit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Structure, ArchiCAD, AutoCAD, Renga и др.)</a:t>
            </a:r>
          </a:p>
          <a:p>
            <a:pPr eaLnBrk="1" hangingPunct="1">
              <a:spcBef>
                <a:spcPts val="425"/>
              </a:spcBef>
              <a:buClrTx/>
            </a:pPr>
            <a:endParaRPr lang="ru-RU" altLang="ru-RU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716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">
            <a:extLst>
              <a:ext uri="{FF2B5EF4-FFF2-40B4-BE49-F238E27FC236}">
                <a16:creationId xmlns:a16="http://schemas.microsoft.com/office/drawing/2014/main" id="{39D0C84F-0E70-437F-AABE-263246AA93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4850" indent="-26987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426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9238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5421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114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86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258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830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1795344E-C4C7-410D-AEBC-D7270D4640B5}" type="slidenum">
              <a:rPr lang="ru-RU" altLang="ru-RU" sz="13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30</a:t>
            </a:fld>
            <a:endParaRPr lang="ru-RU" altLang="ru-RU" sz="1300"/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07027A3E-111E-4294-B170-5E60CF625D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77875"/>
            <a:ext cx="6818312" cy="3835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Text Box 2">
            <a:extLst>
              <a:ext uri="{FF2B5EF4-FFF2-40B4-BE49-F238E27FC236}">
                <a16:creationId xmlns:a16="http://schemas.microsoft.com/office/drawing/2014/main" id="{6B424BB8-B986-47A6-8F88-9D76A413D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325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№2270 в Реестре российского ПО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SCAD — система нового поколения, разработанная инженерами для инжене-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ров и реализованная коллективом опытных программистов. Единая графи-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ческая среда синтеза расчетной схемы и анализа результатов обеспечивает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широкие возможности моделирования расчетных схем от самых простых до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самых сложных конструкций, удовлетворяя потребностям опытных професси-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оналов и оставаясь при этом доступной для начинающих.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Высокопроизводительные алгоритмы позволяют решать задачи большой раз-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мерности в линейной и геометрически нелинейной постановке.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Расчёты на динамические воздействия включают сейсмику, пульсацию ветра,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гармонические колебания, удар, импульс, а также прямое интегрирование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уравнений движения.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 состав комплекса включены такие модули, как: устойчивость, комбинация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загружений, РСУ, проверка НДС по различным теориям прочности, анализ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поведения конструкции с учетом стадий возведения сооружения (монтаж),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амплитудно-частотные характеристики и др.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Реализован режим анализа несущей способности металлических конструкций,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подбор и экспертиза армирования элементов железобетонных конструкций.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Предусмотрена возможность сборки расчетных моделей из различных схем, а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также взаимодействие с широким спектром других программ (ALLPLAN, Revit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Structure, ArchiCAD, AutoCAD, Renga и др.)</a:t>
            </a:r>
          </a:p>
          <a:p>
            <a:pPr eaLnBrk="1" hangingPunct="1">
              <a:spcBef>
                <a:spcPts val="425"/>
              </a:spcBef>
              <a:buClrTx/>
            </a:pPr>
            <a:endParaRPr lang="ru-RU" altLang="ru-RU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62814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">
            <a:extLst>
              <a:ext uri="{FF2B5EF4-FFF2-40B4-BE49-F238E27FC236}">
                <a16:creationId xmlns:a16="http://schemas.microsoft.com/office/drawing/2014/main" id="{39D0C84F-0E70-437F-AABE-263246AA93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4850" indent="-26987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426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9238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5421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114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86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258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830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1795344E-C4C7-410D-AEBC-D7270D4640B5}" type="slidenum">
              <a:rPr lang="ru-RU" altLang="ru-RU" sz="13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31</a:t>
            </a:fld>
            <a:endParaRPr lang="ru-RU" altLang="ru-RU" sz="1300"/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07027A3E-111E-4294-B170-5E60CF625D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77875"/>
            <a:ext cx="6818312" cy="3835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Text Box 2">
            <a:extLst>
              <a:ext uri="{FF2B5EF4-FFF2-40B4-BE49-F238E27FC236}">
                <a16:creationId xmlns:a16="http://schemas.microsoft.com/office/drawing/2014/main" id="{6B424BB8-B986-47A6-8F88-9D76A413D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325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№2270 в Реестре российского ПО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SCAD — система нового поколения, разработанная инженерами для инжене-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ров и реализованная коллективом опытных программистов. Единая графи-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ческая среда синтеза расчетной схемы и анализа результатов обеспечивает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широкие возможности моделирования расчетных схем от самых простых до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самых сложных конструкций, удовлетворяя потребностям опытных професси-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оналов и оставаясь при этом доступной для начинающих.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Высокопроизводительные алгоритмы позволяют решать задачи большой раз-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мерности в линейной и геометрически нелинейной постановке.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Расчёты на динамические воздействия включают сейсмику, пульсацию ветра,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гармонические колебания, удар, импульс, а также прямое интегрирование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уравнений движения.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 состав комплекса включены такие модули, как: устойчивость, комбинация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загружений, РСУ, проверка НДС по различным теориям прочности, анализ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поведения конструкции с учетом стадий возведения сооружения (монтаж),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амплитудно-частотные характеристики и др.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Реализован режим анализа несущей способности металлических конструкций,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подбор и экспертиза армирования элементов железобетонных конструкций.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Предусмотрена возможность сборки расчетных моделей из различных схем, а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также взаимодействие с широким спектром других программ (ALLPLAN, Revit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Structure, ArchiCAD, AutoCAD, Renga и др.)</a:t>
            </a:r>
          </a:p>
          <a:p>
            <a:pPr eaLnBrk="1" hangingPunct="1">
              <a:spcBef>
                <a:spcPts val="425"/>
              </a:spcBef>
              <a:buClrTx/>
            </a:pPr>
            <a:endParaRPr lang="ru-RU" altLang="ru-RU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24860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">
            <a:extLst>
              <a:ext uri="{FF2B5EF4-FFF2-40B4-BE49-F238E27FC236}">
                <a16:creationId xmlns:a16="http://schemas.microsoft.com/office/drawing/2014/main" id="{39D0C84F-0E70-437F-AABE-263246AA93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4850" indent="-26987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426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9238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5421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114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86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258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830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1795344E-C4C7-410D-AEBC-D7270D4640B5}" type="slidenum">
              <a:rPr lang="ru-RU" altLang="ru-RU" sz="13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32</a:t>
            </a:fld>
            <a:endParaRPr lang="ru-RU" altLang="ru-RU" sz="1300"/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07027A3E-111E-4294-B170-5E60CF625D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77875"/>
            <a:ext cx="6818312" cy="3835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Text Box 2">
            <a:extLst>
              <a:ext uri="{FF2B5EF4-FFF2-40B4-BE49-F238E27FC236}">
                <a16:creationId xmlns:a16="http://schemas.microsoft.com/office/drawing/2014/main" id="{6B424BB8-B986-47A6-8F88-9D76A413D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325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№2270 в Реестре российского ПО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SCAD — система нового поколения, разработанная инженерами для инжене-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ров и реализованная коллективом опытных программистов. Единая графи-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ческая среда синтеза расчетной схемы и анализа результатов обеспечивает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широкие возможности моделирования расчетных схем от самых простых до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самых сложных конструкций, удовлетворяя потребностям опытных професси-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оналов и оставаясь при этом доступной для начинающих.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Высокопроизводительные алгоритмы позволяют решать задачи большой раз-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мерности в линейной и геометрически нелинейной постановке.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Расчёты на динамические воздействия включают сейсмику, пульсацию ветра,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гармонические колебания, удар, импульс, а также прямое интегрирование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уравнений движения.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 состав комплекса включены такие модули, как: устойчивость, комбинация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загружений, РСУ, проверка НДС по различным теориям прочности, анализ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поведения конструкции с учетом стадий возведения сооружения (монтаж),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амплитудно-частотные характеристики и др.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Реализован режим анализа несущей способности металлических конструкций,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подбор и экспертиза армирования элементов железобетонных конструкций.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Предусмотрена возможность сборки расчетных моделей из различных схем, а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также взаимодействие с широким спектром других программ (ALLPLAN, Revit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Structure, ArchiCAD, AutoCAD, Renga и др.)</a:t>
            </a:r>
          </a:p>
          <a:p>
            <a:pPr eaLnBrk="1" hangingPunct="1">
              <a:spcBef>
                <a:spcPts val="425"/>
              </a:spcBef>
              <a:buClrTx/>
            </a:pPr>
            <a:endParaRPr lang="ru-RU" altLang="ru-RU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33043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">
            <a:extLst>
              <a:ext uri="{FF2B5EF4-FFF2-40B4-BE49-F238E27FC236}">
                <a16:creationId xmlns:a16="http://schemas.microsoft.com/office/drawing/2014/main" id="{39D0C84F-0E70-437F-AABE-263246AA93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4850" indent="-26987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426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9238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5421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114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86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258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830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1795344E-C4C7-410D-AEBC-D7270D4640B5}" type="slidenum">
              <a:rPr lang="ru-RU" altLang="ru-RU" sz="13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33</a:t>
            </a:fld>
            <a:endParaRPr lang="ru-RU" altLang="ru-RU" sz="1300"/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07027A3E-111E-4294-B170-5E60CF625D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77875"/>
            <a:ext cx="6818312" cy="3835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Text Box 2">
            <a:extLst>
              <a:ext uri="{FF2B5EF4-FFF2-40B4-BE49-F238E27FC236}">
                <a16:creationId xmlns:a16="http://schemas.microsoft.com/office/drawing/2014/main" id="{6B424BB8-B986-47A6-8F88-9D76A413D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325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№2270 в Реестре российского ПО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SCAD — система нового поколения, разработанная инженерами для инжене-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ров и реализованная коллективом опытных программистов. Единая графи-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ческая среда синтеза расчетной схемы и анализа результатов обеспечивает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широкие возможности моделирования расчетных схем от самых простых до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самых сложных конструкций, удовлетворяя потребностям опытных професси-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оналов и оставаясь при этом доступной для начинающих.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Высокопроизводительные алгоритмы позволяют решать задачи большой раз-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мерности в линейной и геометрически нелинейной постановке.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Расчёты на динамические воздействия включают сейсмику, пульсацию ветра,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гармонические колебания, удар, импульс, а также прямое интегрирование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уравнений движения.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 состав комплекса включены такие модули, как: устойчивость, комбинация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загружений, РСУ, проверка НДС по различным теориям прочности, анализ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поведения конструкции с учетом стадий возведения сооружения (монтаж),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амплитудно-частотные характеристики и др.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Реализован режим анализа несущей способности металлических конструкций,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подбор и экспертиза армирования элементов железобетонных конструкций.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Предусмотрена возможность сборки расчетных моделей из различных схем, а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также взаимодействие с широким спектром других программ (ALLPLAN, Revit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Structure, ArchiCAD, AutoCAD, Renga и др.)</a:t>
            </a:r>
          </a:p>
          <a:p>
            <a:pPr eaLnBrk="1" hangingPunct="1">
              <a:spcBef>
                <a:spcPts val="425"/>
              </a:spcBef>
              <a:buClrTx/>
            </a:pPr>
            <a:endParaRPr lang="ru-RU" altLang="ru-RU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6851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>
            <a:extLst>
              <a:ext uri="{FF2B5EF4-FFF2-40B4-BE49-F238E27FC236}">
                <a16:creationId xmlns:a16="http://schemas.microsoft.com/office/drawing/2014/main" id="{33AF98AA-2EB5-4DC7-A2A6-1B9A7AF2414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4B4060E-63CA-4BD8-BA83-E26AEDDA65E6}" type="slidenum">
              <a:rPr lang="ru-RU" altLang="ru-RU" sz="1400" smtClean="0"/>
              <a:pPr>
                <a:spcBef>
                  <a:spcPct val="0"/>
                </a:spcBef>
              </a:pPr>
              <a:t>3</a:t>
            </a:fld>
            <a:endParaRPr lang="ru-RU" altLang="ru-RU" sz="14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A3504432-BCEC-4EF5-944C-94BC30765B4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D8CAEE60-276B-48C0-940D-ED3DBA601ED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85163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2C0A3E25-A4A1-482A-B823-6FD0ECE99CD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4850" indent="-26987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426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9238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5421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114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86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258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830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7BB39062-FCF5-41B7-9E18-D0558309480F}" type="slidenum">
              <a:rPr lang="ru-RU" altLang="ru-RU" sz="13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34</a:t>
            </a:fld>
            <a:endParaRPr lang="ru-RU" altLang="ru-RU" sz="13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70E1ED55-3D3F-4632-968A-D34C4E79A0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77875"/>
            <a:ext cx="6818312" cy="3835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74C16B72-2432-4B6A-995E-AA5731786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325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№2270 в Реестре российского ПО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SCAD — система нового поколения, разработанная инженерами для инжене-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ров и реализованная коллективом опытных программистов. Единая графи-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ческая среда синтеза расчетной схемы и анализа результатов обеспечивает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широкие возможности моделирования расчетных схем от самых простых до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самых сложных конструкций, удовлетворяя потребностям опытных професси-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оналов и оставаясь при этом доступной для начинающих.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Высокопроизводительные алгоритмы позволяют решать задачи большой раз-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мерности в линейной и геометрически нелинейной постановке.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Расчёты на динамические воздействия включают сейсмику, пульсацию ветра,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гармонические колебания, удар, импульс, а также прямое интегрирование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уравнений движения.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 состав комплекса включены такие модули, как: устойчивость, комбинация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загружений, РСУ, проверка НДС по различным теориям прочности, анализ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поведения конструкции с учетом стадий возведения сооружения (монтаж),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амплитудно-частотные характеристики и др.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Реализован режим анализа несущей способности металлических конструкций,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подбор и экспертиза армирования элементов железобетонных конструкций.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Предусмотрена возможность сборки расчетных моделей из различных схем, а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также взаимодействие с широким спектром других программ (ALLPLAN, Revit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Structure, ArchiCAD, AutoCAD, Renga и др.)</a:t>
            </a:r>
          </a:p>
          <a:p>
            <a:pPr eaLnBrk="1" hangingPunct="1">
              <a:spcBef>
                <a:spcPts val="425"/>
              </a:spcBef>
              <a:buClrTx/>
            </a:pPr>
            <a:endParaRPr lang="ru-RU" altLang="ru-RU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73847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>
            <a:extLst>
              <a:ext uri="{FF2B5EF4-FFF2-40B4-BE49-F238E27FC236}">
                <a16:creationId xmlns:a16="http://schemas.microsoft.com/office/drawing/2014/main" id="{CCFED6E3-F0A4-48BC-9957-540B1926948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4850" indent="-26987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426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9238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5421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114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86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258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830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99E7C406-CD44-4732-96A9-13D1356E4AC3}" type="slidenum">
              <a:rPr lang="ru-RU" altLang="ru-RU" sz="13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35</a:t>
            </a:fld>
            <a:endParaRPr lang="ru-RU" altLang="ru-RU" sz="1300"/>
          </a:p>
        </p:txBody>
      </p:sp>
      <p:sp>
        <p:nvSpPr>
          <p:cNvPr id="12291" name="Rectangle 1">
            <a:extLst>
              <a:ext uri="{FF2B5EF4-FFF2-40B4-BE49-F238E27FC236}">
                <a16:creationId xmlns:a16="http://schemas.microsoft.com/office/drawing/2014/main" id="{53BC8476-FF69-420B-A46E-F65E2365E5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77875"/>
            <a:ext cx="6818312" cy="3835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Text Box 2">
            <a:extLst>
              <a:ext uri="{FF2B5EF4-FFF2-40B4-BE49-F238E27FC236}">
                <a16:creationId xmlns:a16="http://schemas.microsoft.com/office/drawing/2014/main" id="{3FC31E00-A4AD-4D84-9461-E31EFD8CB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325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№2270 в Реестре российского ПО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SCAD — система нового поколения, разработанная инженерами для инжене-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ров и реализованная коллективом опытных программистов. Единая графи-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ческая среда синтеза расчетной схемы и анализа результатов обеспечивает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широкие возможности моделирования расчетных схем от самых простых до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самых сложных конструкций, удовлетворяя потребностям опытных професси-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оналов и оставаясь при этом доступной для начинающих.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Высокопроизводительные алгоритмы позволяют решать задачи большой раз-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мерности в линейной и геометрически нелинейной постановке.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Расчёты на динамические воздействия включают сейсмику, пульсацию ветра,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гармонические колебания, удар, импульс, а также прямое интегрирование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уравнений движения.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 состав комплекса включены такие модули, как: устойчивость, комбинация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загружений, РСУ, проверка НДС по различным теориям прочности, анализ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поведения конструкции с учетом стадий возведения сооружения (монтаж),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амплитудно-частотные характеристики и др.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Реализован режим анализа несущей способности металлических конструкций,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подбор и экспертиза армирования элементов железобетонных конструкций.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Предусмотрена возможность сборки расчетных моделей из различных схем, а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также взаимодействие с широким спектром других программ (ALLPLAN, Revit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Structure, ArchiCAD, AutoCAD, Renga и др.)</a:t>
            </a:r>
          </a:p>
          <a:p>
            <a:pPr eaLnBrk="1" hangingPunct="1">
              <a:spcBef>
                <a:spcPts val="425"/>
              </a:spcBef>
              <a:buClrTx/>
            </a:pPr>
            <a:endParaRPr lang="ru-RU" altLang="ru-RU"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3224C7D0-0687-4E64-A45D-AEB2CD2D88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5105EF02-F90F-4D87-9EA8-505283C352D2}" type="slidenum">
              <a:rPr lang="ru-RU" altLang="ru-RU" sz="14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36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38918F24-7307-43F7-8429-6EC94C59C5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174BBD69-2ABF-409C-9778-19E981843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6788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№2270 в Реестре российского ПО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SCAD — система нового поколения, разработанная инженерами для инжене-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ров и реализованная коллективом опытных программистов. Единая графи-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ческая среда синтеза расчетной схемы и анализа результатов обеспечивает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широкие возможности моделирования расчетных схем от самых простых до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самых сложных конструкций, удовлетворяя потребностям опытных професси-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оналов и оставаясь при этом доступной для начинающих.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Высокопроизводительные алгоритмы позволяют решать задачи большой раз-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мерности в линейной и геометрически нелинейной постановке.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Расчёты на динамические воздействия включают сейсмику, пульсацию ветра,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гармонические колебания, удар, импульс, а также прямое интегрирование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уравнений движения.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В состав комплекса включены такие модули, как: устойчивость, комбинация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загружений, РСУ, проверка НДС по различным теориям прочности, анализ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поведения конструкции с учетом стадий возведения сооружения (монтаж),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амплитудно-частотные характеристики и др.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Реализован режим анализа несущей способности металлических конструкций,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подбор и экспертиза армирования элементов железобетонных конструкций.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Предусмотрена возможность сборки расчетных моделей из различных схем, а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также взаимодействие с широким спектром других программ (ALLPLAN, Revit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Structure, ArchiCAD, AutoCAD, Renga и др.)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ru-RU" altLang="ru-RU"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>
            <a:extLst>
              <a:ext uri="{FF2B5EF4-FFF2-40B4-BE49-F238E27FC236}">
                <a16:creationId xmlns:a16="http://schemas.microsoft.com/office/drawing/2014/main" id="{858320BB-5ED1-43BF-A14E-C732714342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C5DA0CBF-AFF3-43CD-AEDA-6681E647372D}" type="slidenum">
              <a:rPr lang="ru-RU" altLang="ru-RU" sz="14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37</a:t>
            </a:fld>
            <a:endParaRPr lang="ru-RU" altLang="ru-RU" sz="1400"/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F7A6067D-B0E7-4E0C-9475-505EDAA44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41C6D167-ECDD-4C53-BDE5-389A7E2CB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>
            <a:extLst>
              <a:ext uri="{FF2B5EF4-FFF2-40B4-BE49-F238E27FC236}">
                <a16:creationId xmlns:a16="http://schemas.microsoft.com/office/drawing/2014/main" id="{8FD95E81-651F-4C14-88C2-ACF2E3D3ED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95BF5EFE-38E2-4373-9B77-7CFCBFCDE79B}" type="slidenum">
              <a:rPr lang="ru-RU" altLang="ru-RU" sz="14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38</a:t>
            </a:fld>
            <a:endParaRPr lang="ru-RU" altLang="ru-RU" sz="1400"/>
          </a:p>
        </p:txBody>
      </p:sp>
      <p:sp>
        <p:nvSpPr>
          <p:cNvPr id="10243" name="Rectangle 1">
            <a:extLst>
              <a:ext uri="{FF2B5EF4-FFF2-40B4-BE49-F238E27FC236}">
                <a16:creationId xmlns:a16="http://schemas.microsoft.com/office/drawing/2014/main" id="{AC534B7D-66E6-4CCE-B6DC-13349A08E5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Text Box 2">
            <a:extLst>
              <a:ext uri="{FF2B5EF4-FFF2-40B4-BE49-F238E27FC236}">
                <a16:creationId xmlns:a16="http://schemas.microsoft.com/office/drawing/2014/main" id="{DC5BC93D-485F-4CE4-B43C-F39C56EB0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6788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№2270 в Реестре российского ПО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SCAD — система нового поколения, разработанная инженерами для инжене-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ров и реализованная коллективом опытных программистов. Единая графи-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ческая среда синтеза расчетной схемы и анализа результатов обеспечивает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широкие возможности моделирования расчетных схем от самых простых до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самых сложных конструкций, удовлетворяя потребностям опытных професси-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оналов и оставаясь при этом доступной для начинающих.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Высокопроизводительные алгоритмы позволяют решать задачи большой раз-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мерности в линейной и геометрически нелинейной постановке.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Расчёты на динамические воздействия включают сейсмику, пульсацию ветра,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гармонические колебания, удар, импульс, а также прямое интегрирование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уравнений движения.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В состав комплекса включены такие модули, как: устойчивость, комбинация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загружений, РСУ, проверка НДС по различным теориям прочности, анализ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поведения конструкции с учетом стадий возведения сооружения (монтаж),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амплитудно-частотные характеристики и др.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Реализован режим анализа несущей способности металлических конструкций,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подбор и экспертиза армирования элементов железобетонных конструкций.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Предусмотрена возможность сборки расчетных моделей из различных схем, а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также взаимодействие с широким спектром других программ (ALLPLAN, Revit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>
                <a:ea typeface="Microsoft YaHei" panose="020B0503020204020204" pitchFamily="34" charset="-122"/>
              </a:rPr>
              <a:t>Structure, ArchiCAD, AutoCAD, Renga и др.)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ru-RU" altLang="ru-RU"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>
            <a:extLst>
              <a:ext uri="{FF2B5EF4-FFF2-40B4-BE49-F238E27FC236}">
                <a16:creationId xmlns:a16="http://schemas.microsoft.com/office/drawing/2014/main" id="{F351618D-BCA9-4575-9BF6-2CA3DF0C1F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2DA914C6-A807-4434-9798-48AB3753943B}" type="slidenum">
              <a:rPr lang="ru-RU" altLang="ru-RU" sz="14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39</a:t>
            </a:fld>
            <a:endParaRPr lang="ru-RU" altLang="ru-RU" sz="1400"/>
          </a:p>
        </p:txBody>
      </p:sp>
      <p:sp>
        <p:nvSpPr>
          <p:cNvPr id="12291" name="Rectangle 1">
            <a:extLst>
              <a:ext uri="{FF2B5EF4-FFF2-40B4-BE49-F238E27FC236}">
                <a16:creationId xmlns:a16="http://schemas.microsoft.com/office/drawing/2014/main" id="{6D475DE4-4F2D-4182-BADD-B57F34D1CA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EC52B603-7F49-41C8-AB20-C07F922503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8">
            <a:extLst>
              <a:ext uri="{FF2B5EF4-FFF2-40B4-BE49-F238E27FC236}">
                <a16:creationId xmlns:a16="http://schemas.microsoft.com/office/drawing/2014/main" id="{BBE5D319-F383-47A4-B51A-F853A24CEEA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DF4F8E67-DCFB-445A-9C1E-58A5BE0804C0}" type="slidenum">
              <a:rPr lang="ru-RU" altLang="ru-RU" sz="14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40</a:t>
            </a:fld>
            <a:endParaRPr lang="ru-RU" altLang="ru-RU" sz="1400"/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DC28707C-2DD1-4402-B07C-59A186797D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65A38D13-E82F-4FD3-BDF6-E0112DDB7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8">
            <a:extLst>
              <a:ext uri="{FF2B5EF4-FFF2-40B4-BE49-F238E27FC236}">
                <a16:creationId xmlns:a16="http://schemas.microsoft.com/office/drawing/2014/main" id="{93FA8B12-D1CB-4D65-BE3C-C537AB153A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0B6BDE62-7DDF-4C6C-A21B-652B0605B6B5}" type="slidenum">
              <a:rPr lang="ru-RU" altLang="ru-RU" sz="14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41</a:t>
            </a:fld>
            <a:endParaRPr lang="ru-RU" altLang="ru-RU" sz="1400"/>
          </a:p>
        </p:txBody>
      </p:sp>
      <p:sp>
        <p:nvSpPr>
          <p:cNvPr id="59395" name="Rectangle 1">
            <a:extLst>
              <a:ext uri="{FF2B5EF4-FFF2-40B4-BE49-F238E27FC236}">
                <a16:creationId xmlns:a16="http://schemas.microsoft.com/office/drawing/2014/main" id="{DE850AE8-940B-41A7-BA69-99F6F1FCE8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35B5E4EC-6478-470D-BB6A-AE5F5C55A8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6">
            <a:extLst>
              <a:ext uri="{FF2B5EF4-FFF2-40B4-BE49-F238E27FC236}">
                <a16:creationId xmlns:a16="http://schemas.microsoft.com/office/drawing/2014/main" id="{6360AB19-69FF-41AA-9737-24DBD0680FDF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4850" indent="-26987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426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9238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5421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114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86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258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830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D1CB15E3-5EB4-429F-9517-FE4588416BB6}" type="slidenum">
              <a:rPr lang="ru-RU" altLang="ru-RU" sz="1300" smtClean="0">
                <a:ea typeface="Arial Unicode MS" panose="020B060402020202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42</a:t>
            </a:fld>
            <a:endParaRPr lang="ru-RU" altLang="ru-RU" sz="1300">
              <a:ea typeface="Arial Unicode MS" panose="020B0604020202020204" pitchFamily="34" charset="-128"/>
            </a:endParaRPr>
          </a:p>
        </p:txBody>
      </p:sp>
      <p:sp>
        <p:nvSpPr>
          <p:cNvPr id="6147" name="Образ слайда 1">
            <a:extLst>
              <a:ext uri="{FF2B5EF4-FFF2-40B4-BE49-F238E27FC236}">
                <a16:creationId xmlns:a16="http://schemas.microsoft.com/office/drawing/2014/main" id="{7E93FF12-0994-4ABF-BA64-1EBFC57C44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0" y="777875"/>
            <a:ext cx="1588" cy="1588"/>
          </a:xfrm>
          <a:solidFill>
            <a:srgbClr val="CFE7F5"/>
          </a:solidFill>
          <a:ln w="25400">
            <a:solidFill>
              <a:srgbClr val="808080"/>
            </a:solidFill>
            <a:round/>
            <a:headEnd/>
            <a:tailEnd/>
          </a:ln>
        </p:spPr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6F546A35-5D57-41B1-8EF4-5836DCB3089A}"/>
              </a:ext>
            </a:extLst>
          </p:cNvPr>
          <p:cNvSpPr/>
          <p:nvPr/>
        </p:nvSpPr>
        <p:spPr>
          <a:xfrm>
            <a:off x="709613" y="4860925"/>
            <a:ext cx="5684837" cy="46069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85491" tIns="44455" rIns="85491" bIns="44455" anchor="ctr" compatLnSpc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Arial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508650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hape 433">
            <a:extLst>
              <a:ext uri="{FF2B5EF4-FFF2-40B4-BE49-F238E27FC236}">
                <a16:creationId xmlns:a16="http://schemas.microsoft.com/office/drawing/2014/main" id="{FE4E72FC-01F3-408A-B36F-2C65EFB20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  <a:buSzPct val="25000"/>
              <a:buFont typeface="Calibri" panose="020F0502020204030204" pitchFamily="34" charset="0"/>
              <a:buNone/>
            </a:pPr>
            <a:endParaRPr lang="ru-RU" altLang="ru-RU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3187" name="Shape 434">
            <a:extLst>
              <a:ext uri="{FF2B5EF4-FFF2-40B4-BE49-F238E27FC236}">
                <a16:creationId xmlns:a16="http://schemas.microsoft.com/office/drawing/2014/main" id="{10F60CFE-3EF4-41A1-A8F0-6265EA6F07C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2CE7B046-6FB9-48BD-A6A8-C86573D4738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BDA5A14-5623-4C26-8276-89A11F534600}" type="slidenum">
              <a:rPr lang="ru-RU" altLang="ru-RU" sz="1400" smtClean="0"/>
              <a:pPr>
                <a:spcBef>
                  <a:spcPct val="0"/>
                </a:spcBef>
              </a:pPr>
              <a:t>4</a:t>
            </a:fld>
            <a:endParaRPr lang="ru-RU" altLang="ru-RU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B4B77C5A-6242-4ECC-AE6F-8B887A774F8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65E2E6CD-F988-4AEA-A2E4-8B01EF83984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37780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hape 456">
            <a:extLst>
              <a:ext uri="{FF2B5EF4-FFF2-40B4-BE49-F238E27FC236}">
                <a16:creationId xmlns:a16="http://schemas.microsoft.com/office/drawing/2014/main" id="{928A59D2-5F64-4F66-9D98-390C59A980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  <a:buSzPct val="25000"/>
              <a:buFont typeface="Calibri" panose="020F0502020204030204" pitchFamily="34" charset="0"/>
              <a:buNone/>
            </a:pPr>
            <a:endParaRPr lang="ru-RU" altLang="ru-RU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5235" name="Shape 457">
            <a:extLst>
              <a:ext uri="{FF2B5EF4-FFF2-40B4-BE49-F238E27FC236}">
                <a16:creationId xmlns:a16="http://schemas.microsoft.com/office/drawing/2014/main" id="{5014CF3A-957C-4F13-A115-C4FE49D507E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hape 456">
            <a:extLst>
              <a:ext uri="{FF2B5EF4-FFF2-40B4-BE49-F238E27FC236}">
                <a16:creationId xmlns:a16="http://schemas.microsoft.com/office/drawing/2014/main" id="{9DFC5B18-0AD2-472E-8066-A7CDCDDD81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  <a:buSzPct val="25000"/>
              <a:buFont typeface="Calibri" panose="020F0502020204030204" pitchFamily="34" charset="0"/>
              <a:buNone/>
            </a:pPr>
            <a:endParaRPr lang="ru-RU" altLang="ru-RU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7283" name="Shape 457">
            <a:extLst>
              <a:ext uri="{FF2B5EF4-FFF2-40B4-BE49-F238E27FC236}">
                <a16:creationId xmlns:a16="http://schemas.microsoft.com/office/drawing/2014/main" id="{E6162058-C991-4FB3-91CF-09928AFB8C2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hape 456">
            <a:extLst>
              <a:ext uri="{FF2B5EF4-FFF2-40B4-BE49-F238E27FC236}">
                <a16:creationId xmlns:a16="http://schemas.microsoft.com/office/drawing/2014/main" id="{9DFC5B18-0AD2-472E-8066-A7CDCDDD81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  <a:buSzPct val="25000"/>
              <a:buFont typeface="Calibri" panose="020F0502020204030204" pitchFamily="34" charset="0"/>
              <a:buNone/>
            </a:pPr>
            <a:endParaRPr lang="ru-RU" altLang="ru-RU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7283" name="Shape 457">
            <a:extLst>
              <a:ext uri="{FF2B5EF4-FFF2-40B4-BE49-F238E27FC236}">
                <a16:creationId xmlns:a16="http://schemas.microsoft.com/office/drawing/2014/main" id="{E6162058-C991-4FB3-91CF-09928AFB8C2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078322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76889827-5F02-4533-AEC5-3E5047C1A51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4850" indent="-26987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426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9238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5421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114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86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258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830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246AAB66-E5BB-4AA5-8CD5-B73BBAF95B7D}" type="slidenum">
              <a:rPr lang="ru-RU" altLang="ru-RU" sz="13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54</a:t>
            </a:fld>
            <a:endParaRPr lang="ru-RU" altLang="ru-RU" sz="13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D7A7C617-D20F-4D9B-AFBA-67160714E5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77875"/>
            <a:ext cx="6818312" cy="3835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7C55F4B8-AAAE-4103-972F-3EBA9C5D6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325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№2270 в Реестре российского ПО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SCAD — система нового поколения, разработанная инженерами для инжене-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ров и реализованная коллективом опытных программистов. Единая графи-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ческая среда синтеза расчетной схемы и анализа результатов обеспечивает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широкие возможности моделирования расчетных схем от самых простых до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самых сложных конструкций, удовлетворяя потребностям опытных професси-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оналов и оставаясь при этом доступной для начинающих.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Высокопроизводительные алгоритмы позволяют решать задачи большой раз-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мерности в линейной и геометрически нелинейной постановке.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Расчёты на динамические воздействия включают сейсмику, пульсацию ветра,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гармонические колебания, удар, импульс, а также прямое интегрирование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уравнений движения.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 состав комплекса включены такие модули, как: устойчивость, комбинация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загружений, РСУ, проверка НДС по различным теориям прочности, анализ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поведения конструкции с учетом стадий возведения сооружения (монтаж),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амплитудно-частотные характеристики и др.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Реализован режим анализа несущей способности металлических конструкций,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подбор и экспертиза армирования элементов железобетонных конструкций.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Предусмотрена возможность сборки расчетных моделей из различных схем, а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также взаимодействие с широким спектром других программ (ALLPLAN, Revit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Structure, ArchiCAD, AutoCAD, Renga и др.)</a:t>
            </a:r>
          </a:p>
          <a:p>
            <a:pPr eaLnBrk="1" hangingPunct="1">
              <a:spcBef>
                <a:spcPts val="425"/>
              </a:spcBef>
              <a:buClrTx/>
            </a:pPr>
            <a:endParaRPr lang="ru-RU" altLang="ru-RU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67019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Номер слайда 6">
            <a:extLst>
              <a:ext uri="{FF2B5EF4-FFF2-40B4-BE49-F238E27FC236}">
                <a16:creationId xmlns:a16="http://schemas.microsoft.com/office/drawing/2014/main" id="{B7DD36FF-7571-4EBE-B0EE-8FF3EAF0CBDB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4850" indent="-26987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426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9238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5421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114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86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258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830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B04C25C9-5E84-4AD6-B8AB-4BE22DA6A9E9}" type="slidenum">
              <a:rPr lang="ru-RU" altLang="ru-RU" sz="1300" smtClean="0">
                <a:ea typeface="Arial Unicode MS" panose="020B060402020202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55</a:t>
            </a:fld>
            <a:endParaRPr lang="ru-RU" altLang="ru-RU" sz="1300">
              <a:ea typeface="Arial Unicode MS" panose="020B0604020202020204" pitchFamily="34" charset="-128"/>
            </a:endParaRPr>
          </a:p>
        </p:txBody>
      </p:sp>
      <p:sp>
        <p:nvSpPr>
          <p:cNvPr id="66563" name="Образ слайда 1">
            <a:extLst>
              <a:ext uri="{FF2B5EF4-FFF2-40B4-BE49-F238E27FC236}">
                <a16:creationId xmlns:a16="http://schemas.microsoft.com/office/drawing/2014/main" id="{C6D72545-AF6B-4E86-8292-7902CE86D2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0" y="777875"/>
            <a:ext cx="1588" cy="1588"/>
          </a:xfrm>
          <a:solidFill>
            <a:srgbClr val="CFE7F5"/>
          </a:solidFill>
          <a:ln w="25400">
            <a:solidFill>
              <a:srgbClr val="808080"/>
            </a:solidFill>
            <a:round/>
            <a:headEnd/>
            <a:tailEnd/>
          </a:ln>
        </p:spPr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43F83D9A-C2B2-4117-86D5-DE68E4EC16D7}"/>
              </a:ext>
            </a:extLst>
          </p:cNvPr>
          <p:cNvSpPr/>
          <p:nvPr/>
        </p:nvSpPr>
        <p:spPr>
          <a:xfrm>
            <a:off x="709613" y="4860925"/>
            <a:ext cx="5684837" cy="46069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85491" tIns="44455" rIns="85491" bIns="44455" anchor="ctr" compatLnSpc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Arial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76889827-5F02-4533-AEC5-3E5047C1A51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4850" indent="-26987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426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9238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54213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114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86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258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83013" indent="-2159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852488" algn="l"/>
                <a:tab pos="1279525" algn="l"/>
                <a:tab pos="1706563" algn="l"/>
                <a:tab pos="2133600" algn="l"/>
                <a:tab pos="2559050" algn="l"/>
                <a:tab pos="29860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246AAB66-E5BB-4AA5-8CD5-B73BBAF95B7D}" type="slidenum">
              <a:rPr lang="ru-RU" altLang="ru-RU" sz="13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5</a:t>
            </a:fld>
            <a:endParaRPr lang="ru-RU" altLang="ru-RU" sz="13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D7A7C617-D20F-4D9B-AFBA-67160714E5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77875"/>
            <a:ext cx="6818312" cy="3835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7C55F4B8-AAAE-4103-972F-3EBA9C5D6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325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№2270 в Реестре российского ПО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SCAD — система нового поколения, разработанная инженерами для инжене-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ров и реализованная коллективом опытных программистов. Единая графи-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ческая среда синтеза расчетной схемы и анализа результатов обеспечивает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широкие возможности моделирования расчетных схем от самых простых до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самых сложных конструкций, удовлетворяя потребностям опытных професси-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оналов и оставаясь при этом доступной для начинающих.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Высокопроизводительные алгоритмы позволяют решать задачи большой раз-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мерности в линейной и геометрически нелинейной постановке.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Расчёты на динамические воздействия включают сейсмику, пульсацию ветра,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гармонические колебания, удар, импульс, а также прямое интегрирование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уравнений движения.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В состав комплекса включены такие модули, как: устойчивость, комбинация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загружений, РСУ, проверка НДС по различным теориям прочности, анализ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поведения конструкции с учетом стадий возведения сооружения (монтаж),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амплитудно-частотные характеристики и др.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Реализован режим анализа несущей способности металлических конструкций,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подбор и экспертиза армирования элементов железобетонных конструкций.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Предусмотрена возможность сборки расчетных моделей из различных схем, а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также взаимодействие с широким спектром других программ (ALLPLAN, Revit</a:t>
            </a:r>
          </a:p>
          <a:p>
            <a:pPr eaLnBrk="1" hangingPunct="1">
              <a:spcBef>
                <a:spcPts val="425"/>
              </a:spcBef>
              <a:buClrTx/>
            </a:pPr>
            <a:r>
              <a:rPr lang="ru-RU" altLang="ru-RU">
                <a:ea typeface="Microsoft YaHei" panose="020B0503020204020204" pitchFamily="34" charset="-122"/>
              </a:rPr>
              <a:t>Structure, ArchiCAD, AutoCAD, Renga и др.)</a:t>
            </a:r>
          </a:p>
          <a:p>
            <a:pPr eaLnBrk="1" hangingPunct="1">
              <a:spcBef>
                <a:spcPts val="425"/>
              </a:spcBef>
              <a:buClrTx/>
            </a:pPr>
            <a:endParaRPr lang="ru-RU" altLang="ru-RU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50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Процесс </a:t>
            </a:r>
            <a:r>
              <a:rPr lang="ru-RU" dirty="0" err="1"/>
              <a:t>проникнованиния</a:t>
            </a:r>
            <a:r>
              <a:rPr lang="ru-RU" baseline="0" dirty="0"/>
              <a:t> хорошо </a:t>
            </a:r>
            <a:r>
              <a:rPr lang="ru-RU" baseline="0" dirty="0" err="1"/>
              <a:t>описывае</a:t>
            </a:r>
            <a:endParaRPr lang="ru-RU" baseline="0" dirty="0"/>
          </a:p>
          <a:p>
            <a:r>
              <a:rPr lang="ru-RU" baseline="0" dirty="0"/>
              <a:t>Интересно</a:t>
            </a:r>
          </a:p>
          <a:p>
            <a:r>
              <a:rPr lang="ru-RU" baseline="0" dirty="0"/>
              <a:t>Конкуренция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147A3-4A19-4E34-83FE-2A2409D5DA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620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Раннее</a:t>
            </a:r>
            <a:r>
              <a:rPr lang="ru-RU" baseline="0" dirty="0"/>
              <a:t> и позднее большинство.</a:t>
            </a:r>
          </a:p>
          <a:p>
            <a:r>
              <a:rPr lang="ru-RU" baseline="0" dirty="0"/>
              <a:t>Опыт коллег</a:t>
            </a:r>
          </a:p>
          <a:p>
            <a:r>
              <a:rPr lang="ru-RU" baseline="0" dirty="0"/>
              <a:t>Доступные технологии</a:t>
            </a:r>
          </a:p>
          <a:p>
            <a:r>
              <a:rPr lang="ru-RU" baseline="0" dirty="0" err="1"/>
              <a:t>Отрабоатнные</a:t>
            </a:r>
            <a:r>
              <a:rPr lang="ru-RU" baseline="0" dirty="0"/>
              <a:t> методики</a:t>
            </a:r>
          </a:p>
          <a:p>
            <a:r>
              <a:rPr lang="ru-RU" baseline="0" dirty="0"/>
              <a:t>Оправданных на массовых объектах, а не только те что на 100+</a:t>
            </a:r>
          </a:p>
          <a:p>
            <a:r>
              <a:rPr lang="ru-RU" baseline="0" dirty="0"/>
              <a:t>На каких объектах больше теряется – уникальные или массовое</a:t>
            </a:r>
          </a:p>
          <a:p>
            <a:endParaRPr lang="ru-RU" baseline="0" dirty="0"/>
          </a:p>
          <a:p>
            <a:r>
              <a:rPr lang="ru-RU" baseline="0" dirty="0"/>
              <a:t>Очевидно что должен появится другой класс продуктов</a:t>
            </a:r>
          </a:p>
          <a:p>
            <a:r>
              <a:rPr lang="ru-RU" baseline="0" dirty="0"/>
              <a:t>На уникальном – оправдано сложностью.</a:t>
            </a:r>
          </a:p>
          <a:p>
            <a:r>
              <a:rPr lang="ru-RU" baseline="0" dirty="0"/>
              <a:t>На обычном – не готовы платить ту же стоимость за технологию</a:t>
            </a:r>
          </a:p>
          <a:p>
            <a:r>
              <a:rPr lang="ru-RU" baseline="0" dirty="0"/>
              <a:t>Потери больше с маленьких – за большими пристальное внимание.</a:t>
            </a:r>
          </a:p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147A3-4A19-4E34-83FE-2A2409D5DA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837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>
            <a:extLst>
              <a:ext uri="{FF2B5EF4-FFF2-40B4-BE49-F238E27FC236}">
                <a16:creationId xmlns:a16="http://schemas.microsoft.com/office/drawing/2014/main" id="{858320BB-5ED1-43BF-A14E-C732714342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C5DA0CBF-AFF3-43CD-AEDA-6681E647372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8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F7A6067D-B0E7-4E0C-9475-505EDAA44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41C6D167-ECDD-4C53-BDE5-389A7E2CB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3969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>
            <a:extLst>
              <a:ext uri="{FF2B5EF4-FFF2-40B4-BE49-F238E27FC236}">
                <a16:creationId xmlns:a16="http://schemas.microsoft.com/office/drawing/2014/main" id="{858320BB-5ED1-43BF-A14E-C732714342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C5DA0CBF-AFF3-43CD-AEDA-6681E647372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9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F7A6067D-B0E7-4E0C-9475-505EDAA44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41C6D167-ECDD-4C53-BDE5-389A7E2CB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758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0061" y="1060529"/>
            <a:ext cx="864036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0061" y="3403592"/>
            <a:ext cx="864036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4BF843-84C7-49FD-8691-FDFE47164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DB7E47-1B95-432B-A4FC-C52E5610F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D69EA7-3494-443D-A2DF-311F8FED6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18190-0000-469D-A650-FCEFBB6453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6021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61AE96-FAD7-4490-84FD-8EE63263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FEBDBA-FD5E-4CA2-BB45-07A280E8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1B2B34-0C65-4E36-8CA6-55E30989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5116E-B363-42F6-A64B-CB147A68EB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177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244349" y="345009"/>
            <a:ext cx="2484105" cy="549164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92033" y="345009"/>
            <a:ext cx="7308310" cy="549164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CF4934-FE3A-4F63-9D84-FF649FC5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F73E03-E63B-4F3D-B669-155E10A8B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EDCFF7-2EBA-4D0B-A2E9-E00931CBD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A6E2E-EBD6-4F97-8DE2-A4F035F300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8350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>
            <a:extLst>
              <a:ext uri="{FF2B5EF4-FFF2-40B4-BE49-F238E27FC236}">
                <a16:creationId xmlns:a16="http://schemas.microsoft.com/office/drawing/2014/main" id="{064778A6-FF2C-4A88-BD32-83E3561E33E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3">
            <a:extLst>
              <a:ext uri="{FF2B5EF4-FFF2-40B4-BE49-F238E27FC236}">
                <a16:creationId xmlns:a16="http://schemas.microsoft.com/office/drawing/2014/main" id="{495246A7-B417-48E9-94D5-75437EA1A17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AFB57556-92E9-4E03-960E-DC6314996D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4FFCF-7EA0-4E3F-A77B-9DF54CFCCF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3378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937F09-9793-4DA3-A667-898E78E73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F5E3A5-1783-421A-874C-725AC3C71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1C2787-6815-4CDA-ADAE-822C2E1C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9FCC8-3772-4CDA-AA6F-4E25D215E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061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033" y="1615545"/>
            <a:ext cx="9936421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6033" y="4336618"/>
            <a:ext cx="9936421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36A22F-D725-4566-9BA8-F0B89908C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546638-80F3-43F2-9EAF-D8F95FE0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F0379C-821E-4AF1-9CFA-376A71CD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05160-557C-41D2-972B-1A8AABE091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021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92034" y="1725046"/>
            <a:ext cx="4896207" cy="41116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32247" y="1725046"/>
            <a:ext cx="4896207" cy="41116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A8CCD6B-623C-4325-AF1F-CE443D040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0178161-B61C-43D0-A178-913A8EB79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EE69E9A-1ED4-4301-94DD-F894731A0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F8AD1-7C37-4166-9A89-5D39BFFE71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806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534" y="345010"/>
            <a:ext cx="9936421" cy="125253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3535" y="1588543"/>
            <a:ext cx="4873706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93535" y="2367064"/>
            <a:ext cx="4873706" cy="3481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32247" y="1588543"/>
            <a:ext cx="4897708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32247" y="2367064"/>
            <a:ext cx="4897708" cy="3481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D0B784E9-3919-44A6-B7B7-CDD869257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9DD8A41C-8C21-4B0C-8A38-5EB951B1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3CFDE7CD-13DC-440C-A99E-F58C2A7DB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A8369-E9CF-49A3-9B7B-774EC6DA4D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1978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CCB2B651-81CA-47D7-B5F0-249BAF08F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76649955-B36A-4656-98D0-1861CE35F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B5ED4FDC-DA1F-4767-A44A-5B638A663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E79A-C91B-45CD-BE29-086385711B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1328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9B5AB833-94FC-4F10-86CC-81AD05F81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1ADC5B84-4876-4FD7-8F8C-3CB0BB70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2A61152F-CE6F-4BB2-BA13-CA2E2C326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201A4-A5E9-4794-878D-240DB21EB3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22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535" y="432012"/>
            <a:ext cx="3715657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7708" y="933026"/>
            <a:ext cx="5832247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535" y="1944052"/>
            <a:ext cx="3715657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95CBA941-63D7-4D0E-BCCE-ED9EA808F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3E611D0-2705-41C4-91A7-A976E4023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3B3931A-30C3-4432-A7BD-0A2B006DB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9824-CABC-443E-9618-80A0C77F5E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6959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535" y="432012"/>
            <a:ext cx="3715657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897708" y="933026"/>
            <a:ext cx="5832247" cy="4605124"/>
          </a:xfrm>
        </p:spPr>
        <p:txBody>
          <a:bodyPr rtlCol="0">
            <a:normAutofit/>
          </a:bodyPr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535" y="1944052"/>
            <a:ext cx="3715657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2A7DAB8-EBAF-499D-851F-9BFF351F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EA319F2-B5E8-423F-890E-4F1E9ACC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929ED98-853A-4406-953B-46B1C029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3C60C-6625-4BCC-9ABE-E32DB4E818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51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8B69AE07-F0AF-4EF4-AFA6-C7D4F453C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92163" y="344488"/>
            <a:ext cx="9936162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3680AAB9-0205-4BFE-A971-88B6561C0E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92163" y="1725613"/>
            <a:ext cx="9936162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8B074B-B261-4FD9-838B-2AE5EB13E2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2163" y="6005513"/>
            <a:ext cx="2592387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34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0AC0D3-3407-49C8-A8EC-DB7E7901A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350" y="6005513"/>
            <a:ext cx="3887788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34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373E88-A90A-4EC6-998C-5478C1121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5938" y="6005513"/>
            <a:ext cx="2592387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34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C507F9-B622-444E-928E-9A7E52C71A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863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3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2pPr>
      <a:lvl3pPr algn="l" defTabSz="863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3pPr>
      <a:lvl4pPr algn="l" defTabSz="863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4pPr>
      <a:lvl5pPr algn="l" defTabSz="863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86360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86360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86360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86360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15900" indent="-215900" algn="l" defTabSz="863600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3600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500" indent="-215900" algn="l" defTabSz="863600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11300" indent="-215900" algn="l" defTabSz="863600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100" indent="-215900" algn="l" defTabSz="863600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9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9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9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diagramLayout" Target="../diagrams/layout1.xml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diagramData" Target="../diagrams/data1.xml"/><Relationship Id="rId5" Type="http://schemas.openxmlformats.org/officeDocument/2006/relationships/image" Target="../media/image82.png"/><Relationship Id="rId15" Type="http://schemas.microsoft.com/office/2007/relationships/diagramDrawing" Target="../diagrams/drawing1.xml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diagramColors" Target="../diagrams/colors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hyperlink" Target="https://rengabim.com/tipovye-proekty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9.png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7.png"/><Relationship Id="rId7" Type="http://schemas.openxmlformats.org/officeDocument/2006/relationships/image" Target="../media/image10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1.png"/><Relationship Id="rId5" Type="http://schemas.openxmlformats.org/officeDocument/2006/relationships/image" Target="../media/image9.png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1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2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2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Рисунок 1">
            <a:extLst>
              <a:ext uri="{FF2B5EF4-FFF2-40B4-BE49-F238E27FC236}">
                <a16:creationId xmlns:a16="http://schemas.microsoft.com/office/drawing/2014/main" id="{9113163F-C7A4-4991-8509-FEE950725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" b="29436"/>
          <a:stretch>
            <a:fillRect/>
          </a:stretch>
        </p:blipFill>
        <p:spPr bwMode="auto">
          <a:xfrm>
            <a:off x="5111750" y="20638"/>
            <a:ext cx="6408738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EF41F8-F1B0-40DF-A669-803C35820AFB}"/>
              </a:ext>
            </a:extLst>
          </p:cNvPr>
          <p:cNvSpPr/>
          <p:nvPr/>
        </p:nvSpPr>
        <p:spPr>
          <a:xfrm>
            <a:off x="5111750" y="215900"/>
            <a:ext cx="2808288" cy="2376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01" name="Text Box 18">
            <a:extLst>
              <a:ext uri="{FF2B5EF4-FFF2-40B4-BE49-F238E27FC236}">
                <a16:creationId xmlns:a16="http://schemas.microsoft.com/office/drawing/2014/main" id="{82DB1EB8-5B93-4C35-A774-7F0A26E38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727199"/>
            <a:ext cx="7920038" cy="180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buSzPct val="100000"/>
            </a:pPr>
            <a:r>
              <a:rPr lang="ru-RU" altLang="ru-RU" sz="40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BIM-стандартизация в России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2BC7736-4CF5-4670-9284-660B9BDA3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668" y="3251200"/>
            <a:ext cx="6192688" cy="311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2573" rIns="0" bIns="0"/>
          <a:lstStyle>
            <a:defPPr>
              <a:defRPr lang="ru-RU"/>
            </a:defPPr>
            <a:lvl1pPr marL="327600" indent="-244440" defTabSz="356580" fontAlgn="base" hangingPunct="0">
              <a:lnSpc>
                <a:spcPct val="100000"/>
              </a:lnSpc>
              <a:spcBef>
                <a:spcPct val="0"/>
              </a:spcBef>
              <a:spcAft>
                <a:spcPts val="1429"/>
              </a:spcAft>
              <a:buClr>
                <a:srgbClr val="FA6060"/>
              </a:buClr>
              <a:buSzPct val="45000"/>
              <a:buFont typeface="Wingdings" panose="05000000000000000000" pitchFamily="2" charset="2"/>
              <a:buChar char=""/>
              <a:tabLst>
                <a:tab pos="356580" algn="l"/>
                <a:tab pos="713159" algn="l"/>
                <a:tab pos="1069739" algn="l"/>
                <a:tab pos="1426319" algn="l"/>
                <a:tab pos="1782899" algn="l"/>
                <a:tab pos="2139478" algn="l"/>
                <a:tab pos="2496058" algn="l"/>
                <a:tab pos="2852637" algn="l"/>
                <a:tab pos="3209217" algn="l"/>
                <a:tab pos="3565796" algn="l"/>
                <a:tab pos="3922377" algn="l"/>
                <a:tab pos="4278956" algn="l"/>
                <a:tab pos="4635536" algn="l"/>
                <a:tab pos="4992115" algn="l"/>
                <a:tab pos="5348695" algn="l"/>
                <a:tab pos="5705274" algn="l"/>
                <a:tab pos="6061854" algn="l"/>
                <a:tab pos="6418434" algn="l"/>
                <a:tab pos="6775014" algn="l"/>
                <a:tab pos="7131593" algn="l"/>
                <a:tab pos="7488173" algn="l"/>
                <a:tab pos="7844752" algn="l"/>
                <a:tab pos="8201332" algn="l"/>
                <a:tab pos="8557912" algn="l"/>
              </a:tabLst>
              <a:defRPr sz="1826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83160" indent="0" eaLnBrk="1">
              <a:buNone/>
              <a:defRPr/>
            </a:pPr>
            <a:r>
              <a:rPr lang="ru-RU" altLang="ru-RU" sz="2400" dirty="0"/>
              <a:t>Нечипоренко Максим</a:t>
            </a:r>
          </a:p>
          <a:p>
            <a:pPr marL="83160" indent="0" eaLnBrk="1">
              <a:buNone/>
              <a:defRPr/>
            </a:pPr>
            <a:r>
              <a:rPr lang="ru-RU" altLang="ru-RU" sz="2400" dirty="0"/>
              <a:t>Заместитель директора </a:t>
            </a:r>
            <a:r>
              <a:rPr lang="en-US" altLang="ru-RU" sz="2400" dirty="0"/>
              <a:t>Renga Software</a:t>
            </a:r>
            <a:endParaRPr lang="ru-RU" altLang="ru-RU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EC1647B6-5D0C-4FDD-A076-E9766CD4B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28" y="147672"/>
            <a:ext cx="6872212" cy="54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409">
              <a:lnSpc>
                <a:spcPct val="79000"/>
              </a:lnSpc>
              <a:buClr>
                <a:srgbClr val="000000"/>
              </a:buClr>
              <a:buSzPct val="100000"/>
              <a:tabLst>
                <a:tab pos="0" algn="l"/>
                <a:tab pos="447680" algn="l"/>
                <a:tab pos="896947" algn="l"/>
                <a:tab pos="1346213" algn="l"/>
                <a:tab pos="1795480" algn="l"/>
                <a:tab pos="2244746" algn="l"/>
                <a:tab pos="2694013" algn="l"/>
                <a:tab pos="3143280" algn="l"/>
                <a:tab pos="3592547" algn="l"/>
                <a:tab pos="4041814" algn="l"/>
                <a:tab pos="4491081" algn="l"/>
                <a:tab pos="4940347" algn="l"/>
                <a:tab pos="5389614" algn="l"/>
                <a:tab pos="5838880" algn="l"/>
                <a:tab pos="6288147" algn="l"/>
                <a:tab pos="6737415" algn="l"/>
                <a:tab pos="7186682" algn="l"/>
                <a:tab pos="7635948" algn="l"/>
                <a:tab pos="8085215" algn="l"/>
                <a:tab pos="8534481" algn="l"/>
                <a:tab pos="8983748" algn="l"/>
              </a:tabLst>
            </a:pPr>
            <a:r>
              <a:rPr lang="en-US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BIM </a:t>
            </a:r>
            <a:r>
              <a:rPr lang="ru-RU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всея Руси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AA93B991-7846-48D1-9290-78DAFDE59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066" y="1223863"/>
            <a:ext cx="7768442" cy="292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9" tIns="68113" rIns="89999" bIns="44999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Подготовлена новая редакция Концепции 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 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в РФ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en-US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grpSp>
        <p:nvGrpSpPr>
          <p:cNvPr id="7175" name="Группа 7">
            <a:extLst>
              <a:ext uri="{FF2B5EF4-FFF2-40B4-BE49-F238E27FC236}">
                <a16:creationId xmlns:a16="http://schemas.microsoft.com/office/drawing/2014/main" id="{FDCDEDDA-FEB1-43F0-A95B-05D5D7AC615D}"/>
              </a:ext>
            </a:extLst>
          </p:cNvPr>
          <p:cNvGrpSpPr>
            <a:grpSpLocks/>
          </p:cNvGrpSpPr>
          <p:nvPr/>
        </p:nvGrpSpPr>
        <p:grpSpPr bwMode="auto">
          <a:xfrm>
            <a:off x="223899" y="36"/>
            <a:ext cx="2008165" cy="1054088"/>
            <a:chOff x="7443" y="-1"/>
            <a:chExt cx="2008385" cy="1054225"/>
          </a:xfrm>
        </p:grpSpPr>
        <p:sp>
          <p:nvSpPr>
            <p:cNvPr id="7179" name="Прямоугольник 8">
              <a:extLst>
                <a:ext uri="{FF2B5EF4-FFF2-40B4-BE49-F238E27FC236}">
                  <a16:creationId xmlns:a16="http://schemas.microsoft.com/office/drawing/2014/main" id="{25FB81E6-0087-4B59-9EA6-F4BBCD940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9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altLang="ru-RU">
                <a:solidFill>
                  <a:prstClr val="black"/>
                </a:solidFill>
              </a:endParaRPr>
            </a:p>
          </p:txBody>
        </p:sp>
        <p:pic>
          <p:nvPicPr>
            <p:cNvPr id="7180" name="Рисунок 9">
              <a:extLst>
                <a:ext uri="{FF2B5EF4-FFF2-40B4-BE49-F238E27FC236}">
                  <a16:creationId xmlns:a16="http://schemas.microsoft.com/office/drawing/2014/main" id="{C4BBAACD-32BF-4C4F-B459-4650499A6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6" name="Прямоугольник 10">
            <a:extLst>
              <a:ext uri="{FF2B5EF4-FFF2-40B4-BE49-F238E27FC236}">
                <a16:creationId xmlns:a16="http://schemas.microsoft.com/office/drawing/2014/main" id="{F8A0BCF1-6F40-4161-ACE4-EFA82462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7914" y="5616549"/>
            <a:ext cx="1152512" cy="8588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7177" name="Прямоугольник 3">
            <a:extLst>
              <a:ext uri="{FF2B5EF4-FFF2-40B4-BE49-F238E27FC236}">
                <a16:creationId xmlns:a16="http://schemas.microsoft.com/office/drawing/2014/main" id="{C8B0EE30-A30D-4ABC-9008-7140A73CA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" y="6048345"/>
            <a:ext cx="8424771" cy="4032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8ECE0E-0206-45EB-B2CA-DB54B4878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011" y="1323817"/>
            <a:ext cx="3831477" cy="51563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308131-71BB-4AF3-A686-BFAAEA64A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5" y="2015951"/>
            <a:ext cx="6484984" cy="446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323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EC1647B6-5D0C-4FDD-A076-E9766CD4B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28" y="147672"/>
            <a:ext cx="6872212" cy="54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409">
              <a:lnSpc>
                <a:spcPct val="79000"/>
              </a:lnSpc>
              <a:buClr>
                <a:srgbClr val="000000"/>
              </a:buClr>
              <a:buSzPct val="100000"/>
              <a:tabLst>
                <a:tab pos="0" algn="l"/>
                <a:tab pos="447680" algn="l"/>
                <a:tab pos="896947" algn="l"/>
                <a:tab pos="1346213" algn="l"/>
                <a:tab pos="1795480" algn="l"/>
                <a:tab pos="2244746" algn="l"/>
                <a:tab pos="2694013" algn="l"/>
                <a:tab pos="3143280" algn="l"/>
                <a:tab pos="3592547" algn="l"/>
                <a:tab pos="4041814" algn="l"/>
                <a:tab pos="4491081" algn="l"/>
                <a:tab pos="4940347" algn="l"/>
                <a:tab pos="5389614" algn="l"/>
                <a:tab pos="5838880" algn="l"/>
                <a:tab pos="6288147" algn="l"/>
                <a:tab pos="6737415" algn="l"/>
                <a:tab pos="7186682" algn="l"/>
                <a:tab pos="7635948" algn="l"/>
                <a:tab pos="8085215" algn="l"/>
                <a:tab pos="8534481" algn="l"/>
                <a:tab pos="8983748" algn="l"/>
              </a:tabLst>
            </a:pPr>
            <a:r>
              <a:rPr lang="en-US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BIM </a:t>
            </a:r>
            <a:r>
              <a:rPr lang="ru-RU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всея Руси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AA93B991-7846-48D1-9290-78DAFDE59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45" y="1654324"/>
            <a:ext cx="7768442" cy="292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9" tIns="68113" rIns="89999" bIns="44999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Подготовлена новая редакция Концепции 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 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в РФ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en-US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grpSp>
        <p:nvGrpSpPr>
          <p:cNvPr id="7175" name="Группа 7">
            <a:extLst>
              <a:ext uri="{FF2B5EF4-FFF2-40B4-BE49-F238E27FC236}">
                <a16:creationId xmlns:a16="http://schemas.microsoft.com/office/drawing/2014/main" id="{FDCDEDDA-FEB1-43F0-A95B-05D5D7AC615D}"/>
              </a:ext>
            </a:extLst>
          </p:cNvPr>
          <p:cNvGrpSpPr>
            <a:grpSpLocks/>
          </p:cNvGrpSpPr>
          <p:nvPr/>
        </p:nvGrpSpPr>
        <p:grpSpPr bwMode="auto">
          <a:xfrm>
            <a:off x="223899" y="36"/>
            <a:ext cx="2008165" cy="1054088"/>
            <a:chOff x="7443" y="-1"/>
            <a:chExt cx="2008385" cy="1054225"/>
          </a:xfrm>
        </p:grpSpPr>
        <p:sp>
          <p:nvSpPr>
            <p:cNvPr id="7179" name="Прямоугольник 8">
              <a:extLst>
                <a:ext uri="{FF2B5EF4-FFF2-40B4-BE49-F238E27FC236}">
                  <a16:creationId xmlns:a16="http://schemas.microsoft.com/office/drawing/2014/main" id="{25FB81E6-0087-4B59-9EA6-F4BBCD940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9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altLang="ru-RU">
                <a:solidFill>
                  <a:prstClr val="black"/>
                </a:solidFill>
              </a:endParaRPr>
            </a:p>
          </p:txBody>
        </p:sp>
        <p:pic>
          <p:nvPicPr>
            <p:cNvPr id="7180" name="Рисунок 9">
              <a:extLst>
                <a:ext uri="{FF2B5EF4-FFF2-40B4-BE49-F238E27FC236}">
                  <a16:creationId xmlns:a16="http://schemas.microsoft.com/office/drawing/2014/main" id="{C4BBAACD-32BF-4C4F-B459-4650499A6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6" name="Прямоугольник 10">
            <a:extLst>
              <a:ext uri="{FF2B5EF4-FFF2-40B4-BE49-F238E27FC236}">
                <a16:creationId xmlns:a16="http://schemas.microsoft.com/office/drawing/2014/main" id="{F8A0BCF1-6F40-4161-ACE4-EFA82462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7914" y="5616549"/>
            <a:ext cx="1152512" cy="8588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7177" name="Прямоугольник 3">
            <a:extLst>
              <a:ext uri="{FF2B5EF4-FFF2-40B4-BE49-F238E27FC236}">
                <a16:creationId xmlns:a16="http://schemas.microsoft.com/office/drawing/2014/main" id="{C8B0EE30-A30D-4ABC-9008-7140A73CA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" y="6048345"/>
            <a:ext cx="8424771" cy="4032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916065-A6AD-4FEB-B65B-9FCE1B3C4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1" y="1268616"/>
            <a:ext cx="10124496" cy="2606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33AD20-47DB-454C-BE6A-729D251C4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234" y="3030798"/>
            <a:ext cx="5699814" cy="345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39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EC1647B6-5D0C-4FDD-A076-E9766CD4B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28" y="147672"/>
            <a:ext cx="6872212" cy="54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409">
              <a:lnSpc>
                <a:spcPct val="79000"/>
              </a:lnSpc>
              <a:buClr>
                <a:srgbClr val="000000"/>
              </a:buClr>
              <a:buSzPct val="100000"/>
              <a:tabLst>
                <a:tab pos="0" algn="l"/>
                <a:tab pos="447680" algn="l"/>
                <a:tab pos="896947" algn="l"/>
                <a:tab pos="1346213" algn="l"/>
                <a:tab pos="1795480" algn="l"/>
                <a:tab pos="2244746" algn="l"/>
                <a:tab pos="2694013" algn="l"/>
                <a:tab pos="3143280" algn="l"/>
                <a:tab pos="3592547" algn="l"/>
                <a:tab pos="4041814" algn="l"/>
                <a:tab pos="4491081" algn="l"/>
                <a:tab pos="4940347" algn="l"/>
                <a:tab pos="5389614" algn="l"/>
                <a:tab pos="5838880" algn="l"/>
                <a:tab pos="6288147" algn="l"/>
                <a:tab pos="6737415" algn="l"/>
                <a:tab pos="7186682" algn="l"/>
                <a:tab pos="7635948" algn="l"/>
                <a:tab pos="8085215" algn="l"/>
                <a:tab pos="8534481" algn="l"/>
                <a:tab pos="8983748" algn="l"/>
              </a:tabLst>
            </a:pPr>
            <a:r>
              <a:rPr lang="en-US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BIM </a:t>
            </a:r>
            <a:r>
              <a:rPr lang="ru-RU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всея Руси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AA93B991-7846-48D1-9290-78DAFDE59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45" y="1654324"/>
            <a:ext cx="7768442" cy="292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9" tIns="68113" rIns="89999" bIns="44999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Подготовлена новая редакция Концепции 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 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в РФ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en-US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grpSp>
        <p:nvGrpSpPr>
          <p:cNvPr id="7175" name="Группа 7">
            <a:extLst>
              <a:ext uri="{FF2B5EF4-FFF2-40B4-BE49-F238E27FC236}">
                <a16:creationId xmlns:a16="http://schemas.microsoft.com/office/drawing/2014/main" id="{FDCDEDDA-FEB1-43F0-A95B-05D5D7AC615D}"/>
              </a:ext>
            </a:extLst>
          </p:cNvPr>
          <p:cNvGrpSpPr>
            <a:grpSpLocks/>
          </p:cNvGrpSpPr>
          <p:nvPr/>
        </p:nvGrpSpPr>
        <p:grpSpPr bwMode="auto">
          <a:xfrm>
            <a:off x="223899" y="36"/>
            <a:ext cx="2008165" cy="1054088"/>
            <a:chOff x="7443" y="-1"/>
            <a:chExt cx="2008385" cy="1054225"/>
          </a:xfrm>
        </p:grpSpPr>
        <p:sp>
          <p:nvSpPr>
            <p:cNvPr id="7179" name="Прямоугольник 8">
              <a:extLst>
                <a:ext uri="{FF2B5EF4-FFF2-40B4-BE49-F238E27FC236}">
                  <a16:creationId xmlns:a16="http://schemas.microsoft.com/office/drawing/2014/main" id="{25FB81E6-0087-4B59-9EA6-F4BBCD940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9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altLang="ru-RU">
                <a:solidFill>
                  <a:prstClr val="black"/>
                </a:solidFill>
              </a:endParaRPr>
            </a:p>
          </p:txBody>
        </p:sp>
        <p:pic>
          <p:nvPicPr>
            <p:cNvPr id="7180" name="Рисунок 9">
              <a:extLst>
                <a:ext uri="{FF2B5EF4-FFF2-40B4-BE49-F238E27FC236}">
                  <a16:creationId xmlns:a16="http://schemas.microsoft.com/office/drawing/2014/main" id="{C4BBAACD-32BF-4C4F-B459-4650499A6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6" name="Прямоугольник 10">
            <a:extLst>
              <a:ext uri="{FF2B5EF4-FFF2-40B4-BE49-F238E27FC236}">
                <a16:creationId xmlns:a16="http://schemas.microsoft.com/office/drawing/2014/main" id="{F8A0BCF1-6F40-4161-ACE4-EFA82462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7914" y="5616549"/>
            <a:ext cx="1152512" cy="8588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7177" name="Прямоугольник 3">
            <a:extLst>
              <a:ext uri="{FF2B5EF4-FFF2-40B4-BE49-F238E27FC236}">
                <a16:creationId xmlns:a16="http://schemas.microsoft.com/office/drawing/2014/main" id="{C8B0EE30-A30D-4ABC-9008-7140A73CA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" y="6048345"/>
            <a:ext cx="8424771" cy="4032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564348-E14A-4C27-BF79-AA1D9DF01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19" y="1177451"/>
            <a:ext cx="7550777" cy="503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795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EC1647B6-5D0C-4FDD-A076-E9766CD4B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28" y="147672"/>
            <a:ext cx="6872212" cy="54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409">
              <a:lnSpc>
                <a:spcPct val="79000"/>
              </a:lnSpc>
              <a:buClr>
                <a:srgbClr val="000000"/>
              </a:buClr>
              <a:buSzPct val="100000"/>
              <a:tabLst>
                <a:tab pos="0" algn="l"/>
                <a:tab pos="447680" algn="l"/>
                <a:tab pos="896947" algn="l"/>
                <a:tab pos="1346213" algn="l"/>
                <a:tab pos="1795480" algn="l"/>
                <a:tab pos="2244746" algn="l"/>
                <a:tab pos="2694013" algn="l"/>
                <a:tab pos="3143280" algn="l"/>
                <a:tab pos="3592547" algn="l"/>
                <a:tab pos="4041814" algn="l"/>
                <a:tab pos="4491081" algn="l"/>
                <a:tab pos="4940347" algn="l"/>
                <a:tab pos="5389614" algn="l"/>
                <a:tab pos="5838880" algn="l"/>
                <a:tab pos="6288147" algn="l"/>
                <a:tab pos="6737415" algn="l"/>
                <a:tab pos="7186682" algn="l"/>
                <a:tab pos="7635948" algn="l"/>
                <a:tab pos="8085215" algn="l"/>
                <a:tab pos="8534481" algn="l"/>
                <a:tab pos="8983748" algn="l"/>
              </a:tabLst>
            </a:pPr>
            <a:r>
              <a:rPr lang="en-US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BIM </a:t>
            </a:r>
            <a:r>
              <a:rPr lang="ru-RU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всея Руси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AA93B991-7846-48D1-9290-78DAFDE59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45" y="1654324"/>
            <a:ext cx="7768442" cy="292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9" tIns="68113" rIns="89999" bIns="44999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Подготовлена новая редакция Концепции 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 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в РФ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en-US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grpSp>
        <p:nvGrpSpPr>
          <p:cNvPr id="7175" name="Группа 7">
            <a:extLst>
              <a:ext uri="{FF2B5EF4-FFF2-40B4-BE49-F238E27FC236}">
                <a16:creationId xmlns:a16="http://schemas.microsoft.com/office/drawing/2014/main" id="{FDCDEDDA-FEB1-43F0-A95B-05D5D7AC615D}"/>
              </a:ext>
            </a:extLst>
          </p:cNvPr>
          <p:cNvGrpSpPr>
            <a:grpSpLocks/>
          </p:cNvGrpSpPr>
          <p:nvPr/>
        </p:nvGrpSpPr>
        <p:grpSpPr bwMode="auto">
          <a:xfrm>
            <a:off x="223899" y="36"/>
            <a:ext cx="2008165" cy="1054088"/>
            <a:chOff x="7443" y="-1"/>
            <a:chExt cx="2008385" cy="1054225"/>
          </a:xfrm>
        </p:grpSpPr>
        <p:sp>
          <p:nvSpPr>
            <p:cNvPr id="7179" name="Прямоугольник 8">
              <a:extLst>
                <a:ext uri="{FF2B5EF4-FFF2-40B4-BE49-F238E27FC236}">
                  <a16:creationId xmlns:a16="http://schemas.microsoft.com/office/drawing/2014/main" id="{25FB81E6-0087-4B59-9EA6-F4BBCD940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9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altLang="ru-RU">
                <a:solidFill>
                  <a:prstClr val="black"/>
                </a:solidFill>
              </a:endParaRPr>
            </a:p>
          </p:txBody>
        </p:sp>
        <p:pic>
          <p:nvPicPr>
            <p:cNvPr id="7180" name="Рисунок 9">
              <a:extLst>
                <a:ext uri="{FF2B5EF4-FFF2-40B4-BE49-F238E27FC236}">
                  <a16:creationId xmlns:a16="http://schemas.microsoft.com/office/drawing/2014/main" id="{C4BBAACD-32BF-4C4F-B459-4650499A6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6" name="Прямоугольник 10">
            <a:extLst>
              <a:ext uri="{FF2B5EF4-FFF2-40B4-BE49-F238E27FC236}">
                <a16:creationId xmlns:a16="http://schemas.microsoft.com/office/drawing/2014/main" id="{F8A0BCF1-6F40-4161-ACE4-EFA82462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7914" y="5616549"/>
            <a:ext cx="1152512" cy="8588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7177" name="Прямоугольник 3">
            <a:extLst>
              <a:ext uri="{FF2B5EF4-FFF2-40B4-BE49-F238E27FC236}">
                <a16:creationId xmlns:a16="http://schemas.microsoft.com/office/drawing/2014/main" id="{C8B0EE30-A30D-4ABC-9008-7140A73CA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" y="6048345"/>
            <a:ext cx="8424771" cy="4032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1FF18B-56C5-49FC-B8E9-AC9A97DEDB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8604" b="72656"/>
          <a:stretch/>
        </p:blipFill>
        <p:spPr>
          <a:xfrm>
            <a:off x="93239" y="1281033"/>
            <a:ext cx="9448890" cy="29266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10E2D8-7878-4682-A53D-B45320DBF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152" r="3894"/>
          <a:stretch/>
        </p:blipFill>
        <p:spPr>
          <a:xfrm>
            <a:off x="3875575" y="2919703"/>
            <a:ext cx="7487974" cy="353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14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EC1647B6-5D0C-4FDD-A076-E9766CD4B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28" y="147672"/>
            <a:ext cx="6872212" cy="54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409">
              <a:lnSpc>
                <a:spcPct val="79000"/>
              </a:lnSpc>
              <a:buClr>
                <a:srgbClr val="000000"/>
              </a:buClr>
              <a:buSzPct val="100000"/>
              <a:tabLst>
                <a:tab pos="0" algn="l"/>
                <a:tab pos="447680" algn="l"/>
                <a:tab pos="896947" algn="l"/>
                <a:tab pos="1346213" algn="l"/>
                <a:tab pos="1795480" algn="l"/>
                <a:tab pos="2244746" algn="l"/>
                <a:tab pos="2694013" algn="l"/>
                <a:tab pos="3143280" algn="l"/>
                <a:tab pos="3592547" algn="l"/>
                <a:tab pos="4041814" algn="l"/>
                <a:tab pos="4491081" algn="l"/>
                <a:tab pos="4940347" algn="l"/>
                <a:tab pos="5389614" algn="l"/>
                <a:tab pos="5838880" algn="l"/>
                <a:tab pos="6288147" algn="l"/>
                <a:tab pos="6737415" algn="l"/>
                <a:tab pos="7186682" algn="l"/>
                <a:tab pos="7635948" algn="l"/>
                <a:tab pos="8085215" algn="l"/>
                <a:tab pos="8534481" algn="l"/>
                <a:tab pos="8983748" algn="l"/>
              </a:tabLst>
            </a:pPr>
            <a:r>
              <a:rPr lang="en-US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BIM </a:t>
            </a:r>
            <a:r>
              <a:rPr lang="ru-RU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всея Руси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AA93B991-7846-48D1-9290-78DAFDE59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45" y="1654324"/>
            <a:ext cx="7768442" cy="292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9" tIns="68113" rIns="89999" bIns="44999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Подготовлена новая редакция Концепции 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 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в РФ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en-US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grpSp>
        <p:nvGrpSpPr>
          <p:cNvPr id="7175" name="Группа 7">
            <a:extLst>
              <a:ext uri="{FF2B5EF4-FFF2-40B4-BE49-F238E27FC236}">
                <a16:creationId xmlns:a16="http://schemas.microsoft.com/office/drawing/2014/main" id="{FDCDEDDA-FEB1-43F0-A95B-05D5D7AC615D}"/>
              </a:ext>
            </a:extLst>
          </p:cNvPr>
          <p:cNvGrpSpPr>
            <a:grpSpLocks/>
          </p:cNvGrpSpPr>
          <p:nvPr/>
        </p:nvGrpSpPr>
        <p:grpSpPr bwMode="auto">
          <a:xfrm>
            <a:off x="223899" y="36"/>
            <a:ext cx="2008165" cy="1054088"/>
            <a:chOff x="7443" y="-1"/>
            <a:chExt cx="2008385" cy="1054225"/>
          </a:xfrm>
        </p:grpSpPr>
        <p:sp>
          <p:nvSpPr>
            <p:cNvPr id="7179" name="Прямоугольник 8">
              <a:extLst>
                <a:ext uri="{FF2B5EF4-FFF2-40B4-BE49-F238E27FC236}">
                  <a16:creationId xmlns:a16="http://schemas.microsoft.com/office/drawing/2014/main" id="{25FB81E6-0087-4B59-9EA6-F4BBCD940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9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altLang="ru-RU">
                <a:solidFill>
                  <a:prstClr val="black"/>
                </a:solidFill>
              </a:endParaRPr>
            </a:p>
          </p:txBody>
        </p:sp>
        <p:pic>
          <p:nvPicPr>
            <p:cNvPr id="7180" name="Рисунок 9">
              <a:extLst>
                <a:ext uri="{FF2B5EF4-FFF2-40B4-BE49-F238E27FC236}">
                  <a16:creationId xmlns:a16="http://schemas.microsoft.com/office/drawing/2014/main" id="{C4BBAACD-32BF-4C4F-B459-4650499A6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6" name="Прямоугольник 10">
            <a:extLst>
              <a:ext uri="{FF2B5EF4-FFF2-40B4-BE49-F238E27FC236}">
                <a16:creationId xmlns:a16="http://schemas.microsoft.com/office/drawing/2014/main" id="{F8A0BCF1-6F40-4161-ACE4-EFA82462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7914" y="5616549"/>
            <a:ext cx="1152512" cy="8588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7177" name="Прямоугольник 3">
            <a:extLst>
              <a:ext uri="{FF2B5EF4-FFF2-40B4-BE49-F238E27FC236}">
                <a16:creationId xmlns:a16="http://schemas.microsoft.com/office/drawing/2014/main" id="{C8B0EE30-A30D-4ABC-9008-7140A73CA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" y="6048345"/>
            <a:ext cx="8424771" cy="4032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8AD566-40A7-4978-A673-D2545F6DD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2" y="1145241"/>
            <a:ext cx="8253012" cy="89426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26B8BCD-5709-484F-8AA2-97BF24821B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81588" r="-2081"/>
          <a:stretch/>
        </p:blipFill>
        <p:spPr>
          <a:xfrm>
            <a:off x="3009776" y="4992214"/>
            <a:ext cx="8424771" cy="164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504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EC1647B6-5D0C-4FDD-A076-E9766CD4B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28" y="147672"/>
            <a:ext cx="6872212" cy="54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409">
              <a:lnSpc>
                <a:spcPct val="79000"/>
              </a:lnSpc>
              <a:buClr>
                <a:srgbClr val="000000"/>
              </a:buClr>
              <a:buSzPct val="100000"/>
              <a:tabLst>
                <a:tab pos="0" algn="l"/>
                <a:tab pos="447680" algn="l"/>
                <a:tab pos="896947" algn="l"/>
                <a:tab pos="1346213" algn="l"/>
                <a:tab pos="1795480" algn="l"/>
                <a:tab pos="2244746" algn="l"/>
                <a:tab pos="2694013" algn="l"/>
                <a:tab pos="3143280" algn="l"/>
                <a:tab pos="3592547" algn="l"/>
                <a:tab pos="4041814" algn="l"/>
                <a:tab pos="4491081" algn="l"/>
                <a:tab pos="4940347" algn="l"/>
                <a:tab pos="5389614" algn="l"/>
                <a:tab pos="5838880" algn="l"/>
                <a:tab pos="6288147" algn="l"/>
                <a:tab pos="6737415" algn="l"/>
                <a:tab pos="7186682" algn="l"/>
                <a:tab pos="7635948" algn="l"/>
                <a:tab pos="8085215" algn="l"/>
                <a:tab pos="8534481" algn="l"/>
                <a:tab pos="8983748" algn="l"/>
              </a:tabLst>
            </a:pPr>
            <a:r>
              <a:rPr lang="en-US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BIM </a:t>
            </a:r>
            <a:r>
              <a:rPr lang="ru-RU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всея Руси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AA93B991-7846-48D1-9290-78DAFDE59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45" y="1654324"/>
            <a:ext cx="7768442" cy="292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9" tIns="68113" rIns="89999" bIns="44999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Подготовлена новая редакция Концепции 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 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в РФ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en-US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grpSp>
        <p:nvGrpSpPr>
          <p:cNvPr id="7175" name="Группа 7">
            <a:extLst>
              <a:ext uri="{FF2B5EF4-FFF2-40B4-BE49-F238E27FC236}">
                <a16:creationId xmlns:a16="http://schemas.microsoft.com/office/drawing/2014/main" id="{FDCDEDDA-FEB1-43F0-A95B-05D5D7AC615D}"/>
              </a:ext>
            </a:extLst>
          </p:cNvPr>
          <p:cNvGrpSpPr>
            <a:grpSpLocks/>
          </p:cNvGrpSpPr>
          <p:nvPr/>
        </p:nvGrpSpPr>
        <p:grpSpPr bwMode="auto">
          <a:xfrm>
            <a:off x="223899" y="36"/>
            <a:ext cx="2008165" cy="1054088"/>
            <a:chOff x="7443" y="-1"/>
            <a:chExt cx="2008385" cy="1054225"/>
          </a:xfrm>
        </p:grpSpPr>
        <p:sp>
          <p:nvSpPr>
            <p:cNvPr id="7179" name="Прямоугольник 8">
              <a:extLst>
                <a:ext uri="{FF2B5EF4-FFF2-40B4-BE49-F238E27FC236}">
                  <a16:creationId xmlns:a16="http://schemas.microsoft.com/office/drawing/2014/main" id="{25FB81E6-0087-4B59-9EA6-F4BBCD940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9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altLang="ru-RU">
                <a:solidFill>
                  <a:prstClr val="black"/>
                </a:solidFill>
              </a:endParaRPr>
            </a:p>
          </p:txBody>
        </p:sp>
        <p:pic>
          <p:nvPicPr>
            <p:cNvPr id="7180" name="Рисунок 9">
              <a:extLst>
                <a:ext uri="{FF2B5EF4-FFF2-40B4-BE49-F238E27FC236}">
                  <a16:creationId xmlns:a16="http://schemas.microsoft.com/office/drawing/2014/main" id="{C4BBAACD-32BF-4C4F-B459-4650499A6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6" name="Прямоугольник 10">
            <a:extLst>
              <a:ext uri="{FF2B5EF4-FFF2-40B4-BE49-F238E27FC236}">
                <a16:creationId xmlns:a16="http://schemas.microsoft.com/office/drawing/2014/main" id="{F8A0BCF1-6F40-4161-ACE4-EFA82462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7914" y="5616549"/>
            <a:ext cx="1152512" cy="8588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7177" name="Прямоугольник 3">
            <a:extLst>
              <a:ext uri="{FF2B5EF4-FFF2-40B4-BE49-F238E27FC236}">
                <a16:creationId xmlns:a16="http://schemas.microsoft.com/office/drawing/2014/main" id="{C8B0EE30-A30D-4ABC-9008-7140A73CA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" y="6048345"/>
            <a:ext cx="8424771" cy="4032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742476-0C89-413E-A95E-36C7EE49C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99" y="1163950"/>
            <a:ext cx="7535897" cy="113588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9CEA99-24C5-42C1-9A7F-8F66B8572E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188"/>
          <a:stretch/>
        </p:blipFill>
        <p:spPr>
          <a:xfrm>
            <a:off x="3760693" y="3644391"/>
            <a:ext cx="7535897" cy="259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15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EC1647B6-5D0C-4FDD-A076-E9766CD4B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28" y="147672"/>
            <a:ext cx="6872212" cy="54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409">
              <a:lnSpc>
                <a:spcPct val="79000"/>
              </a:lnSpc>
              <a:buClr>
                <a:srgbClr val="000000"/>
              </a:buClr>
              <a:buSzPct val="100000"/>
              <a:tabLst>
                <a:tab pos="0" algn="l"/>
                <a:tab pos="447680" algn="l"/>
                <a:tab pos="896947" algn="l"/>
                <a:tab pos="1346213" algn="l"/>
                <a:tab pos="1795480" algn="l"/>
                <a:tab pos="2244746" algn="l"/>
                <a:tab pos="2694013" algn="l"/>
                <a:tab pos="3143280" algn="l"/>
                <a:tab pos="3592547" algn="l"/>
                <a:tab pos="4041814" algn="l"/>
                <a:tab pos="4491081" algn="l"/>
                <a:tab pos="4940347" algn="l"/>
                <a:tab pos="5389614" algn="l"/>
                <a:tab pos="5838880" algn="l"/>
                <a:tab pos="6288147" algn="l"/>
                <a:tab pos="6737415" algn="l"/>
                <a:tab pos="7186682" algn="l"/>
                <a:tab pos="7635948" algn="l"/>
                <a:tab pos="8085215" algn="l"/>
                <a:tab pos="8534481" algn="l"/>
                <a:tab pos="8983748" algn="l"/>
              </a:tabLst>
            </a:pPr>
            <a:r>
              <a:rPr lang="en-US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BIM </a:t>
            </a:r>
            <a:r>
              <a:rPr lang="ru-RU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всея Руси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AA93B991-7846-48D1-9290-78DAFDE59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45" y="1654324"/>
            <a:ext cx="7768442" cy="292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9" tIns="68113" rIns="89999" bIns="44999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Подготовлена новая редакция Концепции 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 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в РФ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en-US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grpSp>
        <p:nvGrpSpPr>
          <p:cNvPr id="7175" name="Группа 7">
            <a:extLst>
              <a:ext uri="{FF2B5EF4-FFF2-40B4-BE49-F238E27FC236}">
                <a16:creationId xmlns:a16="http://schemas.microsoft.com/office/drawing/2014/main" id="{FDCDEDDA-FEB1-43F0-A95B-05D5D7AC615D}"/>
              </a:ext>
            </a:extLst>
          </p:cNvPr>
          <p:cNvGrpSpPr>
            <a:grpSpLocks/>
          </p:cNvGrpSpPr>
          <p:nvPr/>
        </p:nvGrpSpPr>
        <p:grpSpPr bwMode="auto">
          <a:xfrm>
            <a:off x="223899" y="36"/>
            <a:ext cx="2008165" cy="1054088"/>
            <a:chOff x="7443" y="-1"/>
            <a:chExt cx="2008385" cy="1054225"/>
          </a:xfrm>
        </p:grpSpPr>
        <p:sp>
          <p:nvSpPr>
            <p:cNvPr id="7179" name="Прямоугольник 8">
              <a:extLst>
                <a:ext uri="{FF2B5EF4-FFF2-40B4-BE49-F238E27FC236}">
                  <a16:creationId xmlns:a16="http://schemas.microsoft.com/office/drawing/2014/main" id="{25FB81E6-0087-4B59-9EA6-F4BBCD940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9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altLang="ru-RU">
                <a:solidFill>
                  <a:prstClr val="black"/>
                </a:solidFill>
              </a:endParaRPr>
            </a:p>
          </p:txBody>
        </p:sp>
        <p:pic>
          <p:nvPicPr>
            <p:cNvPr id="7180" name="Рисунок 9">
              <a:extLst>
                <a:ext uri="{FF2B5EF4-FFF2-40B4-BE49-F238E27FC236}">
                  <a16:creationId xmlns:a16="http://schemas.microsoft.com/office/drawing/2014/main" id="{C4BBAACD-32BF-4C4F-B459-4650499A6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6" name="Прямоугольник 10">
            <a:extLst>
              <a:ext uri="{FF2B5EF4-FFF2-40B4-BE49-F238E27FC236}">
                <a16:creationId xmlns:a16="http://schemas.microsoft.com/office/drawing/2014/main" id="{F8A0BCF1-6F40-4161-ACE4-EFA82462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7914" y="5616549"/>
            <a:ext cx="1152512" cy="8588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7177" name="Прямоугольник 3">
            <a:extLst>
              <a:ext uri="{FF2B5EF4-FFF2-40B4-BE49-F238E27FC236}">
                <a16:creationId xmlns:a16="http://schemas.microsoft.com/office/drawing/2014/main" id="{C8B0EE30-A30D-4ABC-9008-7140A73CA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" y="6048345"/>
            <a:ext cx="8424771" cy="4032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742E07-D396-4B08-A4AC-D831FC638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" y="1215297"/>
            <a:ext cx="8874341" cy="751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981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>
            <a:extLst>
              <a:ext uri="{FF2B5EF4-FFF2-40B4-BE49-F238E27FC236}">
                <a16:creationId xmlns:a16="http://schemas.microsoft.com/office/drawing/2014/main" id="{64B5B97B-447F-414E-B095-D26EBECFC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5463"/>
            <a:ext cx="5889625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Рисунок 2">
            <a:extLst>
              <a:ext uri="{FF2B5EF4-FFF2-40B4-BE49-F238E27FC236}">
                <a16:creationId xmlns:a16="http://schemas.microsoft.com/office/drawing/2014/main" id="{5A359688-1D95-4C30-A33A-B9EF6D2D4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2303463"/>
            <a:ext cx="7183438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87B24CF-A8B1-4B03-9670-A3ADFA66F5AA}"/>
              </a:ext>
            </a:extLst>
          </p:cNvPr>
          <p:cNvSpPr/>
          <p:nvPr/>
        </p:nvSpPr>
        <p:spPr>
          <a:xfrm>
            <a:off x="9758363" y="1246188"/>
            <a:ext cx="1401762" cy="1860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485" name="Text Box 18">
            <a:extLst>
              <a:ext uri="{FF2B5EF4-FFF2-40B4-BE49-F238E27FC236}">
                <a16:creationId xmlns:a16="http://schemas.microsoft.com/office/drawing/2014/main" id="{A277DB81-3A76-4F0F-8E0B-536000619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182563"/>
            <a:ext cx="100901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ru-RU" altLang="ru-RU" sz="3200" b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Поправки в Градкодекс РФ</a:t>
            </a:r>
          </a:p>
        </p:txBody>
      </p:sp>
      <p:sp>
        <p:nvSpPr>
          <p:cNvPr id="20486" name="Text Box 5">
            <a:extLst>
              <a:ext uri="{FF2B5EF4-FFF2-40B4-BE49-F238E27FC236}">
                <a16:creationId xmlns:a16="http://schemas.microsoft.com/office/drawing/2014/main" id="{939DE3D8-CC26-4F73-976D-0CFC69519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1233488"/>
            <a:ext cx="10090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9875" indent="-269875"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1700"/>
              </a:spcAft>
              <a:buClr>
                <a:srgbClr val="EB613D"/>
              </a:buClr>
              <a:buSzPct val="65000"/>
              <a:buFont typeface="Wingdings" panose="05000000000000000000" pitchFamily="2" charset="2"/>
              <a:buNone/>
            </a:pPr>
            <a:r>
              <a:rPr lang="ru-RU" altLang="ru-RU" sz="2400">
                <a:solidFill>
                  <a:srgbClr val="333333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Введено понятие – информационная модель</a:t>
            </a:r>
          </a:p>
        </p:txBody>
      </p:sp>
      <p:pic>
        <p:nvPicPr>
          <p:cNvPr id="20487" name="Рисунок 3">
            <a:extLst>
              <a:ext uri="{FF2B5EF4-FFF2-40B4-BE49-F238E27FC236}">
                <a16:creationId xmlns:a16="http://schemas.microsoft.com/office/drawing/2014/main" id="{F45DBE7F-CF10-4F25-9264-F69DEE0B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363" y="1292225"/>
            <a:ext cx="1382712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4">
            <a:extLst>
              <a:ext uri="{FF2B5EF4-FFF2-40B4-BE49-F238E27FC236}">
                <a16:creationId xmlns:a16="http://schemas.microsoft.com/office/drawing/2014/main" id="{9987A9ED-64DF-40BD-9754-6216C0358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3960813"/>
            <a:ext cx="241458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9" name="Группа 4">
            <a:extLst>
              <a:ext uri="{FF2B5EF4-FFF2-40B4-BE49-F238E27FC236}">
                <a16:creationId xmlns:a16="http://schemas.microsoft.com/office/drawing/2014/main" id="{66061C35-F25A-4933-9D92-BBE9E214B3A7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20490" name="Прямоугольник 6">
              <a:extLst>
                <a:ext uri="{FF2B5EF4-FFF2-40B4-BE49-F238E27FC236}">
                  <a16:creationId xmlns:a16="http://schemas.microsoft.com/office/drawing/2014/main" id="{F6E652C1-4191-4334-A0C0-2DD7B404B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20491" name="Рисунок 7">
              <a:extLst>
                <a:ext uri="{FF2B5EF4-FFF2-40B4-BE49-F238E27FC236}">
                  <a16:creationId xmlns:a16="http://schemas.microsoft.com/office/drawing/2014/main" id="{845644B7-8510-4385-B886-6A2EA71D8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>
            <a:extLst>
              <a:ext uri="{FF2B5EF4-FFF2-40B4-BE49-F238E27FC236}">
                <a16:creationId xmlns:a16="http://schemas.microsoft.com/office/drawing/2014/main" id="{2B5EC332-737C-4CB5-8B4F-DA538A732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2601913"/>
            <a:ext cx="1982788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18">
            <a:extLst>
              <a:ext uri="{FF2B5EF4-FFF2-40B4-BE49-F238E27FC236}">
                <a16:creationId xmlns:a16="http://schemas.microsoft.com/office/drawing/2014/main" id="{A9A150BC-F40D-4F8B-A14C-1B007E442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182563"/>
            <a:ext cx="100901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ru-RU" altLang="ru-RU" sz="3200" b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Утвержденны Своды Правил и ГОСТы</a:t>
            </a:r>
          </a:p>
        </p:txBody>
      </p:sp>
      <p:sp>
        <p:nvSpPr>
          <p:cNvPr id="22532" name="Прямоугольник 26">
            <a:extLst>
              <a:ext uri="{FF2B5EF4-FFF2-40B4-BE49-F238E27FC236}">
                <a16:creationId xmlns:a16="http://schemas.microsoft.com/office/drawing/2014/main" id="{4715BC6D-B1B5-40A5-A373-04065EF32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16575"/>
            <a:ext cx="11520488" cy="858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22533" name="Рисунок 2">
            <a:extLst>
              <a:ext uri="{FF2B5EF4-FFF2-40B4-BE49-F238E27FC236}">
                <a16:creationId xmlns:a16="http://schemas.microsoft.com/office/drawing/2014/main" id="{57E42EC1-6803-4538-AAC5-37675D640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/>
          <a:stretch>
            <a:fillRect/>
          </a:stretch>
        </p:blipFill>
        <p:spPr bwMode="auto">
          <a:xfrm>
            <a:off x="3421063" y="1079500"/>
            <a:ext cx="1682750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3">
            <a:extLst>
              <a:ext uri="{FF2B5EF4-FFF2-40B4-BE49-F238E27FC236}">
                <a16:creationId xmlns:a16="http://schemas.microsoft.com/office/drawing/2014/main" id="{073A9507-4941-4312-8420-C7B87FAB3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r="1733"/>
          <a:stretch>
            <a:fillRect/>
          </a:stretch>
        </p:blipFill>
        <p:spPr bwMode="auto">
          <a:xfrm>
            <a:off x="0" y="1152525"/>
            <a:ext cx="1852613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Рисунок 4">
            <a:extLst>
              <a:ext uri="{FF2B5EF4-FFF2-40B4-BE49-F238E27FC236}">
                <a16:creationId xmlns:a16="http://schemas.microsoft.com/office/drawing/2014/main" id="{06607B78-E4BC-43C0-8E52-DC9508D77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/>
          <a:stretch>
            <a:fillRect/>
          </a:stretch>
        </p:blipFill>
        <p:spPr bwMode="auto">
          <a:xfrm>
            <a:off x="3421063" y="3819525"/>
            <a:ext cx="176371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Рисунок 5">
            <a:extLst>
              <a:ext uri="{FF2B5EF4-FFF2-40B4-BE49-F238E27FC236}">
                <a16:creationId xmlns:a16="http://schemas.microsoft.com/office/drawing/2014/main" id="{9AE69F83-BABC-44EA-A52F-3BD5CE710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/>
          <a:stretch>
            <a:fillRect/>
          </a:stretch>
        </p:blipFill>
        <p:spPr bwMode="auto">
          <a:xfrm>
            <a:off x="0" y="3851275"/>
            <a:ext cx="18526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Рисунок 11">
            <a:extLst>
              <a:ext uri="{FF2B5EF4-FFF2-40B4-BE49-F238E27FC236}">
                <a16:creationId xmlns:a16="http://schemas.microsoft.com/office/drawing/2014/main" id="{182C33AE-A6DB-4C96-ADA8-88E3C1973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1052513"/>
            <a:ext cx="1949450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Рисунок 12">
            <a:extLst>
              <a:ext uri="{FF2B5EF4-FFF2-40B4-BE49-F238E27FC236}">
                <a16:creationId xmlns:a16="http://schemas.microsoft.com/office/drawing/2014/main" id="{8983A28B-3AB8-458C-A271-16CAB5829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600" y="3638550"/>
            <a:ext cx="194945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Рисунок 13">
            <a:extLst>
              <a:ext uri="{FF2B5EF4-FFF2-40B4-BE49-F238E27FC236}">
                <a16:creationId xmlns:a16="http://schemas.microsoft.com/office/drawing/2014/main" id="{325E30C5-30D9-40FA-AEFE-A6FAEDFD7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1062038"/>
            <a:ext cx="193833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6E5EA0-70BF-4448-81DA-2F7F2CE7B5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8238" y="3654425"/>
            <a:ext cx="1871662" cy="27003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92274C6-0FC1-4DAA-9D3E-3AB047EC0C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83200" y="1052513"/>
            <a:ext cx="1860550" cy="26892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B035B7-F434-4A24-9814-7C35C0B1D3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00" y="3667125"/>
            <a:ext cx="1862138" cy="26908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22543" name="Группа 4">
            <a:extLst>
              <a:ext uri="{FF2B5EF4-FFF2-40B4-BE49-F238E27FC236}">
                <a16:creationId xmlns:a16="http://schemas.microsoft.com/office/drawing/2014/main" id="{3C7BBF9D-0367-4568-AD54-474943A1BD1B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22544" name="Прямоугольник 6">
              <a:extLst>
                <a:ext uri="{FF2B5EF4-FFF2-40B4-BE49-F238E27FC236}">
                  <a16:creationId xmlns:a16="http://schemas.microsoft.com/office/drawing/2014/main" id="{82ACE970-98E9-4284-B90A-FDC04FC7B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22545" name="Рисунок 7">
              <a:extLst>
                <a:ext uri="{FF2B5EF4-FFF2-40B4-BE49-F238E27FC236}">
                  <a16:creationId xmlns:a16="http://schemas.microsoft.com/office/drawing/2014/main" id="{8B82029B-7FD9-4F50-9BD1-124667B55A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8">
            <a:extLst>
              <a:ext uri="{FF2B5EF4-FFF2-40B4-BE49-F238E27FC236}">
                <a16:creationId xmlns:a16="http://schemas.microsoft.com/office/drawing/2014/main" id="{D5696BA0-192D-4D7E-9802-2769464E8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28" y="284163"/>
            <a:ext cx="11257111" cy="57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defPPr>
              <a:defRPr lang="ru-RU"/>
            </a:defPPr>
            <a:lvl1pPr algn="r" eaLnBrk="1" hangingPunct="1">
              <a:lnSpc>
                <a:spcPct val="8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sz="3200" b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9pPr>
          </a:lstStyle>
          <a:p>
            <a:r>
              <a:rPr lang="ru-RU" altLang="ru-RU" dirty="0"/>
              <a:t>Национальные стандарты по технологии ИМ</a:t>
            </a:r>
          </a:p>
        </p:txBody>
      </p:sp>
      <p:sp>
        <p:nvSpPr>
          <p:cNvPr id="30723" name="Прямоугольник 2">
            <a:extLst>
              <a:ext uri="{FF2B5EF4-FFF2-40B4-BE49-F238E27FC236}">
                <a16:creationId xmlns:a16="http://schemas.microsoft.com/office/drawing/2014/main" id="{F47EAD7D-28EE-4EBC-9121-D1BCD2E8C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0738" y="1143000"/>
            <a:ext cx="288925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02" tIns="43201" rIns="86402" bIns="43201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ru-RU" b="1">
                <a:solidFill>
                  <a:srgbClr val="0070C0"/>
                </a:solidFill>
              </a:rPr>
              <a:t>protect.gost.ru</a:t>
            </a:r>
            <a:r>
              <a:rPr lang="ru-RU" altLang="ru-RU" b="1">
                <a:solidFill>
                  <a:srgbClr val="0070C0"/>
                </a:solidFill>
              </a:rPr>
              <a:t>  </a:t>
            </a:r>
            <a:r>
              <a:rPr lang="en-US" altLang="ru-RU" b="1">
                <a:solidFill>
                  <a:srgbClr val="0070C0"/>
                </a:solidFill>
              </a:rPr>
              <a:t>&gt;  </a:t>
            </a:r>
            <a:r>
              <a:rPr lang="ru-RU" altLang="ru-RU" b="1">
                <a:solidFill>
                  <a:srgbClr val="0070C0"/>
                </a:solidFill>
              </a:rPr>
              <a:t>Поиск</a:t>
            </a:r>
          </a:p>
        </p:txBody>
      </p:sp>
      <p:pic>
        <p:nvPicPr>
          <p:cNvPr id="30724" name="Picture 2">
            <a:extLst>
              <a:ext uri="{FF2B5EF4-FFF2-40B4-BE49-F238E27FC236}">
                <a16:creationId xmlns:a16="http://schemas.microsoft.com/office/drawing/2014/main" id="{7860B990-19FA-42E2-A361-34BBEF2C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206500"/>
            <a:ext cx="7654925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4">
            <a:extLst>
              <a:ext uri="{FF2B5EF4-FFF2-40B4-BE49-F238E27FC236}">
                <a16:creationId xmlns:a16="http://schemas.microsoft.com/office/drawing/2014/main" id="{8D4F0006-EEA1-4C51-BDDA-D70D94970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5975" y="1533525"/>
            <a:ext cx="2663825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2" tIns="43201" rIns="86402" bIns="43201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500"/>
              <a:t>ГОСТ Р 57310-2016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500"/>
              <a:t>(</a:t>
            </a:r>
            <a:r>
              <a:rPr lang="en-US" altLang="ru-RU" sz="1500"/>
              <a:t>ISO</a:t>
            </a:r>
            <a:r>
              <a:rPr lang="ru-RU" altLang="ru-RU" sz="1500"/>
              <a:t> 29481-1</a:t>
            </a:r>
            <a:r>
              <a:rPr lang="en-US" altLang="ru-RU" sz="1500"/>
              <a:t>:2010</a:t>
            </a:r>
            <a:r>
              <a:rPr lang="ru-RU" altLang="ru-RU" sz="1500"/>
              <a:t>)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500"/>
              <a:t> 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500"/>
              <a:t>ГОСТ Р 57563-2017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500"/>
              <a:t>(</a:t>
            </a:r>
            <a:r>
              <a:rPr lang="en-US" altLang="ru-RU" sz="1500"/>
              <a:t>ISO</a:t>
            </a:r>
            <a:r>
              <a:rPr lang="ru-RU" altLang="ru-RU" sz="1500"/>
              <a:t>/</a:t>
            </a:r>
            <a:r>
              <a:rPr lang="en-US" altLang="ru-RU" sz="1500"/>
              <a:t>TS</a:t>
            </a:r>
            <a:r>
              <a:rPr lang="ru-RU" altLang="ru-RU" sz="1500"/>
              <a:t> 12911:2012)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50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500"/>
              <a:t>ГОСТ Р ИСО 22263-2017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500"/>
              <a:t>(</a:t>
            </a:r>
            <a:r>
              <a:rPr lang="en-US" altLang="ru-RU" sz="1500"/>
              <a:t>ISO</a:t>
            </a:r>
            <a:r>
              <a:rPr lang="ru-RU" altLang="ru-RU" sz="1500"/>
              <a:t> 22263:2008)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50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500"/>
              <a:t>ГОСТ Р 57311-2016</a:t>
            </a:r>
            <a:br>
              <a:rPr lang="ru-RU" altLang="ru-RU" sz="1500"/>
            </a:br>
            <a:endParaRPr lang="ru-RU" altLang="ru-RU" sz="150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500"/>
              <a:t>ГОСТ Р ИСО 12006-2-2017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500"/>
              <a:t>(</a:t>
            </a:r>
            <a:r>
              <a:rPr lang="en-US" altLang="ru-RU" sz="1500"/>
              <a:t>ISO 12006-2:2015</a:t>
            </a:r>
            <a:r>
              <a:rPr lang="ru-RU" altLang="ru-RU" sz="1500"/>
              <a:t>)</a:t>
            </a:r>
            <a:br>
              <a:rPr lang="ru-RU" altLang="ru-RU" sz="1500"/>
            </a:br>
            <a:endParaRPr lang="ru-RU" altLang="ru-RU" sz="150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500"/>
              <a:t>ГОСТ Р ИСО 12006-3-2017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500"/>
              <a:t>(</a:t>
            </a:r>
            <a:r>
              <a:rPr lang="en-US" altLang="ru-RU" sz="1500"/>
              <a:t>ISO</a:t>
            </a:r>
            <a:r>
              <a:rPr lang="ru-RU" altLang="ru-RU" sz="1500"/>
              <a:t> 12006-3:2007)</a:t>
            </a:r>
          </a:p>
        </p:txBody>
      </p:sp>
      <p:pic>
        <p:nvPicPr>
          <p:cNvPr id="30726" name="Рисунок 9">
            <a:extLst>
              <a:ext uri="{FF2B5EF4-FFF2-40B4-BE49-F238E27FC236}">
                <a16:creationId xmlns:a16="http://schemas.microsoft.com/office/drawing/2014/main" id="{6EE465C3-5BFC-4ABE-9124-8C46D55A9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7"/>
          <a:stretch>
            <a:fillRect/>
          </a:stretch>
        </p:blipFill>
        <p:spPr bwMode="auto">
          <a:xfrm>
            <a:off x="8936038" y="5684838"/>
            <a:ext cx="136048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Рисунок 10">
            <a:extLst>
              <a:ext uri="{FF2B5EF4-FFF2-40B4-BE49-F238E27FC236}">
                <a16:creationId xmlns:a16="http://schemas.microsoft.com/office/drawing/2014/main" id="{8F7D8621-8189-4EE6-9DFE-8DB2C7599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5"/>
          <a:stretch>
            <a:fillRect/>
          </a:stretch>
        </p:blipFill>
        <p:spPr bwMode="auto">
          <a:xfrm>
            <a:off x="10510838" y="5662613"/>
            <a:ext cx="7937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887CDA76-F2EC-4D0D-B5E7-08015DE29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675" y="225425"/>
            <a:ext cx="3916363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defPPr>
              <a:defRPr lang="ru-RU"/>
            </a:defPPr>
            <a:lvl1pPr algn="ctr" eaLnBrk="1" hangingPunct="1">
              <a:lnSpc>
                <a:spcPct val="8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sz="4000" b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9pPr>
          </a:lstStyle>
          <a:p>
            <a:r>
              <a:rPr lang="en-US" altLang="ru-RU"/>
              <a:t>BIM</a:t>
            </a:r>
            <a:r>
              <a:rPr lang="ru-RU" altLang="ru-RU"/>
              <a:t>у-быть!</a:t>
            </a:r>
          </a:p>
        </p:txBody>
      </p:sp>
      <p:pic>
        <p:nvPicPr>
          <p:cNvPr id="8195" name="Picture 1">
            <a:extLst>
              <a:ext uri="{FF2B5EF4-FFF2-40B4-BE49-F238E27FC236}">
                <a16:creationId xmlns:a16="http://schemas.microsoft.com/office/drawing/2014/main" id="{9A8BE442-2BE3-4731-BF4B-6BE6BA7F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" b="5423"/>
          <a:stretch>
            <a:fillRect/>
          </a:stretch>
        </p:blipFill>
        <p:spPr bwMode="auto">
          <a:xfrm>
            <a:off x="254000" y="647700"/>
            <a:ext cx="5257800" cy="524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r="4102" b="542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4E880F09-402F-4D8C-A496-0C091EAD4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1192213"/>
            <a:ext cx="4895850" cy="311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2573" rIns="0" bIns="0"/>
          <a:lstStyle>
            <a:defPPr>
              <a:defRPr lang="ru-RU"/>
            </a:defPPr>
            <a:lvl1pPr marL="327600" indent="-244440" defTabSz="356580" fontAlgn="base" hangingPunct="0">
              <a:lnSpc>
                <a:spcPct val="100000"/>
              </a:lnSpc>
              <a:spcBef>
                <a:spcPct val="0"/>
              </a:spcBef>
              <a:spcAft>
                <a:spcPts val="1429"/>
              </a:spcAft>
              <a:buClr>
                <a:srgbClr val="FA6060"/>
              </a:buClr>
              <a:buSzPct val="45000"/>
              <a:buFont typeface="Wingdings" panose="05000000000000000000" pitchFamily="2" charset="2"/>
              <a:buChar char=""/>
              <a:tabLst>
                <a:tab pos="356580" algn="l"/>
                <a:tab pos="713159" algn="l"/>
                <a:tab pos="1069739" algn="l"/>
                <a:tab pos="1426319" algn="l"/>
                <a:tab pos="1782899" algn="l"/>
                <a:tab pos="2139478" algn="l"/>
                <a:tab pos="2496058" algn="l"/>
                <a:tab pos="2852637" algn="l"/>
                <a:tab pos="3209217" algn="l"/>
                <a:tab pos="3565796" algn="l"/>
                <a:tab pos="3922377" algn="l"/>
                <a:tab pos="4278956" algn="l"/>
                <a:tab pos="4635536" algn="l"/>
                <a:tab pos="4992115" algn="l"/>
                <a:tab pos="5348695" algn="l"/>
                <a:tab pos="5705274" algn="l"/>
                <a:tab pos="6061854" algn="l"/>
                <a:tab pos="6418434" algn="l"/>
                <a:tab pos="6775014" algn="l"/>
                <a:tab pos="7131593" algn="l"/>
                <a:tab pos="7488173" algn="l"/>
                <a:tab pos="7844752" algn="l"/>
                <a:tab pos="8201332" algn="l"/>
                <a:tab pos="8557912" algn="l"/>
              </a:tabLst>
              <a:defRPr sz="1826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defRPr/>
            </a:pPr>
            <a:r>
              <a:rPr lang="ru-RU" altLang="ru-RU" dirty="0"/>
              <a:t>Охватывает весь жизненный цикл здания</a:t>
            </a:r>
          </a:p>
          <a:p>
            <a:pPr eaLnBrk="1">
              <a:defRPr/>
            </a:pPr>
            <a:r>
              <a:rPr lang="ru-RU" altLang="ru-RU" dirty="0"/>
              <a:t>Информационная модель – это совокупность информационных данных по объекту проектирования</a:t>
            </a:r>
          </a:p>
          <a:p>
            <a:pPr eaLnBrk="1">
              <a:defRPr/>
            </a:pPr>
            <a:r>
              <a:rPr lang="ru-RU" altLang="ru-RU" dirty="0"/>
              <a:t>Наибольшая выгода у девелоперов, строителей, эксплуатационных служб</a:t>
            </a:r>
          </a:p>
          <a:p>
            <a:pPr eaLnBrk="1">
              <a:defRPr/>
            </a:pPr>
            <a:r>
              <a:rPr lang="en-US" altLang="ru-RU" dirty="0"/>
              <a:t>BIM</a:t>
            </a:r>
            <a:r>
              <a:rPr lang="ru-RU" altLang="ru-RU" dirty="0"/>
              <a:t>-модель формируется у проектировщиков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1B8457E-2BF6-4932-A3EF-4CA07B8A728E}"/>
              </a:ext>
            </a:extLst>
          </p:cNvPr>
          <p:cNvSpPr txBox="1">
            <a:spLocks/>
          </p:cNvSpPr>
          <p:nvPr/>
        </p:nvSpPr>
        <p:spPr bwMode="auto">
          <a:xfrm>
            <a:off x="6053138" y="3600450"/>
            <a:ext cx="54673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8636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8636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8636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8636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8636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863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863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863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863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8000" b="1" dirty="0">
                <a:solidFill>
                  <a:srgbClr val="697C8C"/>
                </a:solidFill>
                <a:latin typeface="+mn-lt"/>
              </a:rPr>
              <a:t>BIM </a:t>
            </a:r>
            <a:r>
              <a:rPr lang="en-US" sz="8000" b="1" dirty="0">
                <a:solidFill>
                  <a:srgbClr val="FA6060"/>
                </a:solidFill>
                <a:latin typeface="+mn-lt"/>
              </a:rPr>
              <a:t>≠</a:t>
            </a:r>
            <a:r>
              <a:rPr lang="en-US" sz="8000" b="1" dirty="0">
                <a:solidFill>
                  <a:srgbClr val="697C8C"/>
                </a:solidFill>
                <a:latin typeface="+mn-lt"/>
              </a:rPr>
              <a:t> CAD</a:t>
            </a:r>
            <a:endParaRPr lang="ru-RU" sz="8000" b="1" dirty="0">
              <a:solidFill>
                <a:srgbClr val="697C8C"/>
              </a:solidFill>
              <a:latin typeface="+mn-lt"/>
            </a:endParaRPr>
          </a:p>
        </p:txBody>
      </p:sp>
      <p:pic>
        <p:nvPicPr>
          <p:cNvPr id="8198" name="Рисунок 74">
            <a:extLst>
              <a:ext uri="{FF2B5EF4-FFF2-40B4-BE49-F238E27FC236}">
                <a16:creationId xmlns:a16="http://schemas.microsoft.com/office/drawing/2014/main" id="{12F95DE3-EC90-46CE-B6C0-DE655C4A7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7"/>
          <a:stretch>
            <a:fillRect/>
          </a:stretch>
        </p:blipFill>
        <p:spPr bwMode="auto">
          <a:xfrm>
            <a:off x="8936038" y="5684838"/>
            <a:ext cx="136048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75">
            <a:extLst>
              <a:ext uri="{FF2B5EF4-FFF2-40B4-BE49-F238E27FC236}">
                <a16:creationId xmlns:a16="http://schemas.microsoft.com/office/drawing/2014/main" id="{2C113F03-1850-450D-9A07-729F57D04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5"/>
          <a:stretch>
            <a:fillRect/>
          </a:stretch>
        </p:blipFill>
        <p:spPr bwMode="auto">
          <a:xfrm>
            <a:off x="10510838" y="5662613"/>
            <a:ext cx="7937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35735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8">
            <a:extLst>
              <a:ext uri="{FF2B5EF4-FFF2-40B4-BE49-F238E27FC236}">
                <a16:creationId xmlns:a16="http://schemas.microsoft.com/office/drawing/2014/main" id="{D30BBFBF-D23E-45DC-A6CB-7ABA962C5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143" y="143743"/>
            <a:ext cx="9864725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defPPr>
              <a:defRPr lang="ru-RU"/>
            </a:defPPr>
            <a:lvl1pPr algn="r" eaLnBrk="1" hangingPunct="1">
              <a:lnSpc>
                <a:spcPct val="8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sz="3200" b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9pPr>
          </a:lstStyle>
          <a:p>
            <a:r>
              <a:rPr lang="ru-RU" altLang="ru-RU" dirty="0"/>
              <a:t>Своды правил по технологии ИМ</a:t>
            </a:r>
          </a:p>
        </p:txBody>
      </p:sp>
      <p:pic>
        <p:nvPicPr>
          <p:cNvPr id="31747" name="Рисунок 9">
            <a:extLst>
              <a:ext uri="{FF2B5EF4-FFF2-40B4-BE49-F238E27FC236}">
                <a16:creationId xmlns:a16="http://schemas.microsoft.com/office/drawing/2014/main" id="{0B1C6546-74EC-4809-AA01-1393C8BDA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7"/>
          <a:stretch>
            <a:fillRect/>
          </a:stretch>
        </p:blipFill>
        <p:spPr bwMode="auto">
          <a:xfrm>
            <a:off x="8936038" y="5684838"/>
            <a:ext cx="136048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Рисунок 10">
            <a:extLst>
              <a:ext uri="{FF2B5EF4-FFF2-40B4-BE49-F238E27FC236}">
                <a16:creationId xmlns:a16="http://schemas.microsoft.com/office/drawing/2014/main" id="{FC7EB932-8255-45C6-AD74-E646037E6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5"/>
          <a:stretch>
            <a:fillRect/>
          </a:stretch>
        </p:blipFill>
        <p:spPr bwMode="auto">
          <a:xfrm>
            <a:off x="10510838" y="5662613"/>
            <a:ext cx="7937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>
            <a:extLst>
              <a:ext uri="{FF2B5EF4-FFF2-40B4-BE49-F238E27FC236}">
                <a16:creationId xmlns:a16="http://schemas.microsoft.com/office/drawing/2014/main" id="{EBEEECC1-0230-421E-85DC-ACAC51E5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8" b="46992"/>
          <a:stretch>
            <a:fillRect/>
          </a:stretch>
        </p:blipFill>
        <p:spPr bwMode="auto">
          <a:xfrm>
            <a:off x="398463" y="1152525"/>
            <a:ext cx="3938587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Прямоугольник 2">
            <a:extLst>
              <a:ext uri="{FF2B5EF4-FFF2-40B4-BE49-F238E27FC236}">
                <a16:creationId xmlns:a16="http://schemas.microsoft.com/office/drawing/2014/main" id="{F615EACF-71E9-4A45-BFE3-5BABEDCDD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4745038"/>
            <a:ext cx="35782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02" tIns="43201" rIns="86402" bIns="43201"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ru-RU" b="1">
                <a:solidFill>
                  <a:srgbClr val="0070C0"/>
                </a:solidFill>
              </a:rPr>
              <a:t>www.minstroyrf.ru/docs/16405/</a:t>
            </a:r>
            <a:endParaRPr lang="ru-RU" altLang="ru-RU" b="1">
              <a:solidFill>
                <a:srgbClr val="0070C0"/>
              </a:solidFill>
            </a:endParaRPr>
          </a:p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>
                <a:solidFill>
                  <a:srgbClr val="0070C0"/>
                </a:solidFill>
              </a:rPr>
              <a:t>			    </a:t>
            </a:r>
            <a:r>
              <a:rPr lang="en-US" altLang="ru-RU" b="1">
                <a:solidFill>
                  <a:srgbClr val="0070C0"/>
                </a:solidFill>
              </a:rPr>
              <a:t>/1640</a:t>
            </a:r>
            <a:r>
              <a:rPr lang="ru-RU" altLang="ru-RU" b="1">
                <a:solidFill>
                  <a:srgbClr val="0070C0"/>
                </a:solidFill>
              </a:rPr>
              <a:t>0</a:t>
            </a:r>
            <a:r>
              <a:rPr lang="en-US" altLang="ru-RU" b="1">
                <a:solidFill>
                  <a:srgbClr val="0070C0"/>
                </a:solidFill>
              </a:rPr>
              <a:t>/</a:t>
            </a:r>
            <a:endParaRPr lang="ru-RU" altLang="ru-RU" b="1">
              <a:solidFill>
                <a:srgbClr val="0070C0"/>
              </a:solidFill>
            </a:endParaRPr>
          </a:p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>
                <a:solidFill>
                  <a:srgbClr val="0070C0"/>
                </a:solidFill>
              </a:rPr>
              <a:t>			    </a:t>
            </a:r>
            <a:r>
              <a:rPr lang="en-US" altLang="ru-RU" b="1">
                <a:solidFill>
                  <a:srgbClr val="0070C0"/>
                </a:solidFill>
              </a:rPr>
              <a:t>/1640</a:t>
            </a:r>
            <a:r>
              <a:rPr lang="ru-RU" altLang="ru-RU" b="1">
                <a:solidFill>
                  <a:srgbClr val="0070C0"/>
                </a:solidFill>
              </a:rPr>
              <a:t>3</a:t>
            </a:r>
            <a:r>
              <a:rPr lang="en-US" altLang="ru-RU" b="1">
                <a:solidFill>
                  <a:srgbClr val="0070C0"/>
                </a:solidFill>
              </a:rPr>
              <a:t>/</a:t>
            </a:r>
            <a:endParaRPr lang="ru-RU" altLang="ru-RU" b="1">
              <a:solidFill>
                <a:srgbClr val="0070C0"/>
              </a:solidFill>
            </a:endParaRPr>
          </a:p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>
                <a:solidFill>
                  <a:srgbClr val="0070C0"/>
                </a:solidFill>
              </a:rPr>
              <a:t>			    </a:t>
            </a:r>
            <a:r>
              <a:rPr lang="en-US" altLang="ru-RU" b="1">
                <a:solidFill>
                  <a:srgbClr val="0070C0"/>
                </a:solidFill>
              </a:rPr>
              <a:t>/</a:t>
            </a:r>
            <a:r>
              <a:rPr lang="ru-RU" altLang="ru-RU" b="1">
                <a:solidFill>
                  <a:srgbClr val="0070C0"/>
                </a:solidFill>
              </a:rPr>
              <a:t>15631</a:t>
            </a:r>
            <a:r>
              <a:rPr lang="en-US" altLang="ru-RU" b="1">
                <a:solidFill>
                  <a:srgbClr val="0070C0"/>
                </a:solidFill>
              </a:rPr>
              <a:t>/</a:t>
            </a:r>
            <a:endParaRPr lang="ru-RU" altLang="ru-RU" b="1">
              <a:solidFill>
                <a:srgbClr val="0070C0"/>
              </a:solidFill>
            </a:endParaRPr>
          </a:p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altLang="ru-RU" b="1">
                <a:solidFill>
                  <a:srgbClr val="0070C0"/>
                </a:solidFill>
              </a:rPr>
              <a:t>			    </a:t>
            </a:r>
            <a:r>
              <a:rPr lang="en-US" altLang="ru-RU" b="1">
                <a:solidFill>
                  <a:srgbClr val="0070C0"/>
                </a:solidFill>
              </a:rPr>
              <a:t>/</a:t>
            </a:r>
            <a:r>
              <a:rPr lang="ru-RU" altLang="ru-RU" b="1">
                <a:solidFill>
                  <a:srgbClr val="0070C0"/>
                </a:solidFill>
              </a:rPr>
              <a:t>18073</a:t>
            </a:r>
            <a:r>
              <a:rPr lang="en-US" altLang="ru-RU" b="1">
                <a:solidFill>
                  <a:srgbClr val="0070C0"/>
                </a:solidFill>
              </a:rPr>
              <a:t>/</a:t>
            </a:r>
            <a:endParaRPr lang="ru-RU" altLang="ru-RU" b="1">
              <a:solidFill>
                <a:srgbClr val="0070C0"/>
              </a:solidFill>
            </a:endParaRPr>
          </a:p>
        </p:txBody>
      </p:sp>
      <p:sp>
        <p:nvSpPr>
          <p:cNvPr id="31751" name="Прямоугольник 1">
            <a:extLst>
              <a:ext uri="{FF2B5EF4-FFF2-40B4-BE49-F238E27FC236}">
                <a16:creationId xmlns:a16="http://schemas.microsoft.com/office/drawing/2014/main" id="{26DC76D2-4857-4232-B4C9-4DBA49302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13" y="1058863"/>
            <a:ext cx="674052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 b="1"/>
              <a:t>СП 333.1325800.2017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/>
              <a:t>«Информационное моделирование в строительстве.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/>
              <a:t>Правила формирования информационной модели объектов на различных стадиях жизненного цикла»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 b="1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 b="1"/>
              <a:t>СП 328. 1325800.2017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/>
              <a:t>«Информационное моделирование в строительстве.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/>
              <a:t>Правила описания компонентов информационной модели»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 b="1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 b="1"/>
              <a:t>СП 331. 1325800.2017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/>
              <a:t>«Информационное моделирование в строительстве.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/>
              <a:t>Правила обмена между информационными моделями объектов и моделями, используемыми в программных комплексах»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 b="1"/>
              <a:t>СП 301.1325800.2017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/>
              <a:t>«Информационное моделирование в строительстве.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/>
              <a:t>Правила организации работ производственно-техническими отделами»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40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 b="1"/>
              <a:t>СП 404.1325800.2018</a:t>
            </a:r>
            <a:r>
              <a:rPr lang="ru-RU" altLang="ru-RU" sz="1400"/>
              <a:t>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/>
              <a:t>«Информационное моделирование в строительстве.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400"/>
              <a:t>Правила разработки планов проектов, реализуемых с применением технологии информационного моделирования»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80C1E5DE-C5E7-4842-9D46-B8BE06F5AD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9738" y="215900"/>
            <a:ext cx="10942637" cy="52228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/>
          <a:p>
            <a:pPr algn="r" eaLnBrk="1" hangingPunct="1">
              <a:lnSpc>
                <a:spcPct val="8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pPr>
            <a:r>
              <a:rPr lang="ru-RU" altLang="ru-RU" sz="3200" b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Новый импульс от президента РФ</a:t>
            </a:r>
          </a:p>
        </p:txBody>
      </p:sp>
      <p:pic>
        <p:nvPicPr>
          <p:cNvPr id="34819" name="Рисунок 5">
            <a:extLst>
              <a:ext uri="{FF2B5EF4-FFF2-40B4-BE49-F238E27FC236}">
                <a16:creationId xmlns:a16="http://schemas.microsoft.com/office/drawing/2014/main" id="{3FCA50C4-EEA9-4EA4-B64C-8E20AFE97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53"/>
          <a:stretch>
            <a:fillRect/>
          </a:stretch>
        </p:blipFill>
        <p:spPr bwMode="auto">
          <a:xfrm>
            <a:off x="3848100" y="1008063"/>
            <a:ext cx="7694613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735AAA-259F-4F14-B29B-F0CC12EA5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054100"/>
            <a:ext cx="3683000" cy="46466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821" name="Рисунок 2">
            <a:extLst>
              <a:ext uri="{FF2B5EF4-FFF2-40B4-BE49-F238E27FC236}">
                <a16:creationId xmlns:a16="http://schemas.microsoft.com/office/drawing/2014/main" id="{AA75E897-097E-40D0-9484-69446CF45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1265238"/>
            <a:ext cx="4822825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DDC6AE16-5168-469A-837A-9DEE47ACE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3675" y="1368425"/>
            <a:ext cx="4708525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4" tIns="54063" rIns="71434" bIns="35717"/>
          <a:lstStyle>
            <a:lvl1pPr marL="431800" indent="-323850"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342720" indent="-257040" defTabSz="356580" eaLnBrk="1">
              <a:spcBef>
                <a:spcPts val="350"/>
              </a:spcBef>
              <a:spcAft>
                <a:spcPts val="350"/>
              </a:spcAft>
              <a:buClr>
                <a:srgbClr val="FF3333"/>
              </a:buClr>
              <a:buSzPct val="45000"/>
              <a:tabLst>
                <a:tab pos="356580" algn="l"/>
                <a:tab pos="713159" algn="l"/>
                <a:tab pos="1069739" algn="l"/>
                <a:tab pos="1426319" algn="l"/>
                <a:tab pos="1782899" algn="l"/>
                <a:tab pos="2139478" algn="l"/>
                <a:tab pos="2496058" algn="l"/>
                <a:tab pos="2852637" algn="l"/>
                <a:tab pos="3209217" algn="l"/>
                <a:tab pos="3565796" algn="l"/>
                <a:tab pos="3922377" algn="l"/>
                <a:tab pos="4278956" algn="l"/>
                <a:tab pos="4635536" algn="l"/>
                <a:tab pos="4992115" algn="l"/>
                <a:tab pos="5348695" algn="l"/>
                <a:tab pos="5705274" algn="l"/>
                <a:tab pos="6061854" algn="l"/>
                <a:tab pos="6418434" algn="l"/>
                <a:tab pos="6775014" algn="l"/>
                <a:tab pos="7131593" algn="l"/>
                <a:tab pos="7488173" algn="l"/>
                <a:tab pos="7844752" algn="l"/>
                <a:tab pos="8201332" algn="l"/>
                <a:tab pos="8557912" algn="l"/>
                <a:tab pos="8914492" algn="l"/>
              </a:tabLst>
              <a:defRPr/>
            </a:pPr>
            <a:r>
              <a:rPr lang="ru-RU" altLang="ru-RU" sz="1800" dirty="0"/>
              <a:t>Поручение президента РФ </a:t>
            </a:r>
            <a:r>
              <a:rPr lang="ru-RU" altLang="ru-RU" sz="1800" dirty="0" err="1"/>
              <a:t>Д.А.Медведеву</a:t>
            </a:r>
            <a:r>
              <a:rPr lang="ru-RU" altLang="ru-RU" sz="1800" dirty="0"/>
              <a:t> от 19.07.2018г.</a:t>
            </a:r>
          </a:p>
          <a:p>
            <a:pPr marL="272160" indent="-272160" defTabSz="356580" eaLnBrk="1">
              <a:spcBef>
                <a:spcPts val="350"/>
              </a:spcBef>
              <a:spcAft>
                <a:spcPts val="350"/>
              </a:spcAft>
              <a:buClr>
                <a:srgbClr val="FF3333"/>
              </a:buClr>
              <a:buFont typeface="Arial" panose="020B0604020202020204" pitchFamily="34" charset="0"/>
              <a:buChar char="•"/>
              <a:tabLst>
                <a:tab pos="356580" algn="l"/>
                <a:tab pos="713159" algn="l"/>
                <a:tab pos="1069739" algn="l"/>
                <a:tab pos="1426319" algn="l"/>
                <a:tab pos="1782899" algn="l"/>
                <a:tab pos="2139478" algn="l"/>
                <a:tab pos="2496058" algn="l"/>
                <a:tab pos="2852637" algn="l"/>
                <a:tab pos="3209217" algn="l"/>
                <a:tab pos="3565796" algn="l"/>
                <a:tab pos="3922377" algn="l"/>
                <a:tab pos="4278956" algn="l"/>
                <a:tab pos="4635536" algn="l"/>
                <a:tab pos="4992115" algn="l"/>
                <a:tab pos="5348695" algn="l"/>
                <a:tab pos="5705274" algn="l"/>
                <a:tab pos="6061854" algn="l"/>
                <a:tab pos="6418434" algn="l"/>
                <a:tab pos="6775014" algn="l"/>
                <a:tab pos="7131593" algn="l"/>
                <a:tab pos="7488173" algn="l"/>
                <a:tab pos="7844752" algn="l"/>
                <a:tab pos="8201332" algn="l"/>
                <a:tab pos="8557912" algn="l"/>
                <a:tab pos="8914492" algn="l"/>
              </a:tabLst>
              <a:defRPr/>
            </a:pPr>
            <a:r>
              <a:rPr lang="ru-RU" altLang="ru-RU" sz="1400" dirty="0"/>
              <a:t>Переход к системе </a:t>
            </a:r>
            <a:r>
              <a:rPr lang="ru-RU" altLang="ru-RU" sz="1400" dirty="0" err="1"/>
              <a:t>упрвления</a:t>
            </a:r>
            <a:r>
              <a:rPr lang="ru-RU" altLang="ru-RU" sz="1400" dirty="0"/>
              <a:t> </a:t>
            </a:r>
            <a:r>
              <a:rPr lang="ru-RU" altLang="ru-RU" sz="1400" dirty="0" err="1"/>
              <a:t>жизненым</a:t>
            </a:r>
            <a:r>
              <a:rPr lang="ru-RU" altLang="ru-RU" sz="1400" dirty="0"/>
              <a:t> циклом здания за счет внедрения </a:t>
            </a:r>
            <a:r>
              <a:rPr lang="en-US" altLang="ru-RU" sz="1400" dirty="0"/>
              <a:t>BIM</a:t>
            </a:r>
            <a:endParaRPr lang="ru-RU" altLang="ru-RU" sz="1400" dirty="0"/>
          </a:p>
          <a:p>
            <a:pPr marL="272160" indent="-272160" defTabSz="356580" eaLnBrk="1">
              <a:spcBef>
                <a:spcPts val="350"/>
              </a:spcBef>
              <a:spcAft>
                <a:spcPts val="350"/>
              </a:spcAft>
              <a:buClr>
                <a:srgbClr val="FF3333"/>
              </a:buClr>
              <a:buFont typeface="Arial" panose="020B0604020202020204" pitchFamily="34" charset="0"/>
              <a:buChar char="•"/>
              <a:tabLst>
                <a:tab pos="356580" algn="l"/>
                <a:tab pos="713159" algn="l"/>
                <a:tab pos="1069739" algn="l"/>
                <a:tab pos="1426319" algn="l"/>
                <a:tab pos="1782899" algn="l"/>
                <a:tab pos="2139478" algn="l"/>
                <a:tab pos="2496058" algn="l"/>
                <a:tab pos="2852637" algn="l"/>
                <a:tab pos="3209217" algn="l"/>
                <a:tab pos="3565796" algn="l"/>
                <a:tab pos="3922377" algn="l"/>
                <a:tab pos="4278956" algn="l"/>
                <a:tab pos="4635536" algn="l"/>
                <a:tab pos="4992115" algn="l"/>
                <a:tab pos="5348695" algn="l"/>
                <a:tab pos="5705274" algn="l"/>
                <a:tab pos="6061854" algn="l"/>
                <a:tab pos="6418434" algn="l"/>
                <a:tab pos="6775014" algn="l"/>
                <a:tab pos="7131593" algn="l"/>
                <a:tab pos="7488173" algn="l"/>
                <a:tab pos="7844752" algn="l"/>
                <a:tab pos="8201332" algn="l"/>
                <a:tab pos="8557912" algn="l"/>
                <a:tab pos="8914492" algn="l"/>
              </a:tabLst>
              <a:defRPr/>
            </a:pPr>
            <a:r>
              <a:rPr lang="ru-RU" altLang="ru-RU" sz="1400" dirty="0"/>
              <a:t>Применение </a:t>
            </a:r>
            <a:r>
              <a:rPr lang="en-US" altLang="ru-RU" sz="1400" dirty="0"/>
              <a:t>BIM</a:t>
            </a:r>
            <a:r>
              <a:rPr lang="ru-RU" altLang="ru-RU" sz="1400" dirty="0"/>
              <a:t> для типового строительства</a:t>
            </a:r>
          </a:p>
          <a:p>
            <a:pPr marL="272160" indent="-272160" defTabSz="356580" eaLnBrk="1">
              <a:spcBef>
                <a:spcPts val="350"/>
              </a:spcBef>
              <a:spcAft>
                <a:spcPts val="350"/>
              </a:spcAft>
              <a:buClr>
                <a:srgbClr val="FF3333"/>
              </a:buClr>
              <a:buFont typeface="Arial" panose="020B0604020202020204" pitchFamily="34" charset="0"/>
              <a:buChar char="•"/>
              <a:tabLst>
                <a:tab pos="356580" algn="l"/>
                <a:tab pos="713159" algn="l"/>
                <a:tab pos="1069739" algn="l"/>
                <a:tab pos="1426319" algn="l"/>
                <a:tab pos="1782899" algn="l"/>
                <a:tab pos="2139478" algn="l"/>
                <a:tab pos="2496058" algn="l"/>
                <a:tab pos="2852637" algn="l"/>
                <a:tab pos="3209217" algn="l"/>
                <a:tab pos="3565796" algn="l"/>
                <a:tab pos="3922377" algn="l"/>
                <a:tab pos="4278956" algn="l"/>
                <a:tab pos="4635536" algn="l"/>
                <a:tab pos="4992115" algn="l"/>
                <a:tab pos="5348695" algn="l"/>
                <a:tab pos="5705274" algn="l"/>
                <a:tab pos="6061854" algn="l"/>
                <a:tab pos="6418434" algn="l"/>
                <a:tab pos="6775014" algn="l"/>
                <a:tab pos="7131593" algn="l"/>
                <a:tab pos="7488173" algn="l"/>
                <a:tab pos="7844752" algn="l"/>
                <a:tab pos="8201332" algn="l"/>
                <a:tab pos="8557912" algn="l"/>
                <a:tab pos="8914492" algn="l"/>
              </a:tabLst>
              <a:defRPr/>
            </a:pPr>
            <a:r>
              <a:rPr lang="ru-RU" altLang="ru-RU" sz="1400" dirty="0"/>
              <a:t>Подготовка специалистов в сфере </a:t>
            </a:r>
            <a:r>
              <a:rPr lang="ru-RU" altLang="ru-RU" sz="1400" dirty="0" err="1"/>
              <a:t>ифнормационного</a:t>
            </a:r>
            <a:r>
              <a:rPr lang="ru-RU" altLang="ru-RU" sz="1400" dirty="0"/>
              <a:t> моделирования</a:t>
            </a:r>
          </a:p>
          <a:p>
            <a:pPr marL="272160" indent="-272160" defTabSz="356580" eaLnBrk="1">
              <a:spcBef>
                <a:spcPts val="350"/>
              </a:spcBef>
              <a:spcAft>
                <a:spcPts val="350"/>
              </a:spcAft>
              <a:buClr>
                <a:srgbClr val="FF3333"/>
              </a:buClr>
              <a:buFont typeface="Arial" panose="020B0604020202020204" pitchFamily="34" charset="0"/>
              <a:buChar char="•"/>
              <a:tabLst>
                <a:tab pos="356580" algn="l"/>
                <a:tab pos="713159" algn="l"/>
                <a:tab pos="1069739" algn="l"/>
                <a:tab pos="1426319" algn="l"/>
                <a:tab pos="1782899" algn="l"/>
                <a:tab pos="2139478" algn="l"/>
                <a:tab pos="2496058" algn="l"/>
                <a:tab pos="2852637" algn="l"/>
                <a:tab pos="3209217" algn="l"/>
                <a:tab pos="3565796" algn="l"/>
                <a:tab pos="3922377" algn="l"/>
                <a:tab pos="4278956" algn="l"/>
                <a:tab pos="4635536" algn="l"/>
                <a:tab pos="4992115" algn="l"/>
                <a:tab pos="5348695" algn="l"/>
                <a:tab pos="5705274" algn="l"/>
                <a:tab pos="6061854" algn="l"/>
                <a:tab pos="6418434" algn="l"/>
                <a:tab pos="6775014" algn="l"/>
                <a:tab pos="7131593" algn="l"/>
                <a:tab pos="7488173" algn="l"/>
                <a:tab pos="7844752" algn="l"/>
                <a:tab pos="8201332" algn="l"/>
                <a:tab pos="8557912" algn="l"/>
                <a:tab pos="8914492" algn="l"/>
              </a:tabLst>
              <a:defRPr/>
            </a:pPr>
            <a:r>
              <a:rPr lang="ru-RU" altLang="ru-RU" sz="1400" dirty="0"/>
              <a:t>Стимулирование разработки и использования отечественного программного обеспечения для </a:t>
            </a:r>
            <a:r>
              <a:rPr lang="en-US" altLang="ru-RU" sz="1400" dirty="0"/>
              <a:t>BIM</a:t>
            </a:r>
            <a:endParaRPr lang="ru-RU" altLang="ru-RU" sz="1400" dirty="0"/>
          </a:p>
          <a:p>
            <a:pPr marL="0" indent="0" defTabSz="356580" eaLnBrk="1">
              <a:spcBef>
                <a:spcPts val="350"/>
              </a:spcBef>
              <a:spcAft>
                <a:spcPts val="350"/>
              </a:spcAft>
              <a:buClr>
                <a:srgbClr val="FF3333"/>
              </a:buClr>
              <a:tabLst>
                <a:tab pos="356580" algn="l"/>
                <a:tab pos="713159" algn="l"/>
                <a:tab pos="1069739" algn="l"/>
                <a:tab pos="1426319" algn="l"/>
                <a:tab pos="1782899" algn="l"/>
                <a:tab pos="2139478" algn="l"/>
                <a:tab pos="2496058" algn="l"/>
                <a:tab pos="2852637" algn="l"/>
                <a:tab pos="3209217" algn="l"/>
                <a:tab pos="3565796" algn="l"/>
                <a:tab pos="3922377" algn="l"/>
                <a:tab pos="4278956" algn="l"/>
                <a:tab pos="4635536" algn="l"/>
                <a:tab pos="4992115" algn="l"/>
                <a:tab pos="5348695" algn="l"/>
                <a:tab pos="5705274" algn="l"/>
                <a:tab pos="6061854" algn="l"/>
                <a:tab pos="6418434" algn="l"/>
                <a:tab pos="6775014" algn="l"/>
                <a:tab pos="7131593" algn="l"/>
                <a:tab pos="7488173" algn="l"/>
                <a:tab pos="7844752" algn="l"/>
                <a:tab pos="8201332" algn="l"/>
                <a:tab pos="8557912" algn="l"/>
                <a:tab pos="8914492" algn="l"/>
              </a:tabLst>
              <a:defRPr/>
            </a:pPr>
            <a:r>
              <a:rPr lang="ru-RU" altLang="ru-RU" sz="1800" dirty="0"/>
              <a:t>Срок исполнения поручения – 01.07.2019г</a:t>
            </a:r>
          </a:p>
        </p:txBody>
      </p:sp>
      <p:pic>
        <p:nvPicPr>
          <p:cNvPr id="34823" name="Рисунок 74">
            <a:extLst>
              <a:ext uri="{FF2B5EF4-FFF2-40B4-BE49-F238E27FC236}">
                <a16:creationId xmlns:a16="http://schemas.microsoft.com/office/drawing/2014/main" id="{55DF5C79-0AA5-4E22-A598-92BD93309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7"/>
          <a:stretch>
            <a:fillRect/>
          </a:stretch>
        </p:blipFill>
        <p:spPr bwMode="auto">
          <a:xfrm>
            <a:off x="8936038" y="5684838"/>
            <a:ext cx="136048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Рисунок 75">
            <a:extLst>
              <a:ext uri="{FF2B5EF4-FFF2-40B4-BE49-F238E27FC236}">
                <a16:creationId xmlns:a16="http://schemas.microsoft.com/office/drawing/2014/main" id="{E76D9258-D76C-4540-A48F-C16933931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5"/>
          <a:stretch>
            <a:fillRect/>
          </a:stretch>
        </p:blipFill>
        <p:spPr bwMode="auto">
          <a:xfrm>
            <a:off x="10510838" y="5662613"/>
            <a:ext cx="7937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0EEA85CA-48B4-45D8-8666-4198008461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9738" y="215900"/>
            <a:ext cx="10942637" cy="52228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ctr" anchorCtr="0" compatLnSpc="1">
            <a:prstTxWarp prst="textNoShape">
              <a:avLst/>
            </a:prstTxWarp>
          </a:bodyPr>
          <a:lstStyle/>
          <a:p>
            <a:pPr algn="r" eaLnBrk="1" hangingPunct="1">
              <a:lnSpc>
                <a:spcPct val="8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pPr>
            <a:r>
              <a:rPr lang="ru-RU" altLang="ru-RU" sz="3200" b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Проект поправок в градостроительный кодекс РФ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293F619C-025A-4E9F-B7A6-33AF7FADE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1223963"/>
            <a:ext cx="85979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4" tIns="54063" rIns="71434" bIns="35717"/>
          <a:lstStyle>
            <a:defPPr>
              <a:defRPr lang="ru-RU"/>
            </a:defPPr>
            <a:lvl1pPr marL="342720" indent="-257040" defTabSz="356580" fontAlgn="base" hangingPunct="0">
              <a:lnSpc>
                <a:spcPct val="93000"/>
              </a:lnSpc>
              <a:spcBef>
                <a:spcPts val="467"/>
              </a:spcBef>
              <a:spcAft>
                <a:spcPts val="1429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356580" algn="l"/>
                <a:tab pos="713159" algn="l"/>
                <a:tab pos="1069739" algn="l"/>
                <a:tab pos="1426319" algn="l"/>
                <a:tab pos="1782899" algn="l"/>
                <a:tab pos="2139478" algn="l"/>
                <a:tab pos="2496058" algn="l"/>
                <a:tab pos="2852637" algn="l"/>
                <a:tab pos="3209217" algn="l"/>
                <a:tab pos="3565796" algn="l"/>
                <a:tab pos="3922377" algn="l"/>
                <a:tab pos="4278956" algn="l"/>
                <a:tab pos="4635536" algn="l"/>
                <a:tab pos="4992115" algn="l"/>
                <a:tab pos="5348695" algn="l"/>
                <a:tab pos="5705274" algn="l"/>
                <a:tab pos="6061854" algn="l"/>
                <a:tab pos="6418434" algn="l"/>
                <a:tab pos="6775014" algn="l"/>
                <a:tab pos="7131593" algn="l"/>
                <a:tab pos="7488173" algn="l"/>
                <a:tab pos="7844752" algn="l"/>
                <a:tab pos="8201332" algn="l"/>
                <a:tab pos="8557912" algn="l"/>
                <a:tab pos="8914492" algn="l"/>
              </a:tabLst>
              <a:defRPr sz="2064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defRPr/>
            </a:pPr>
            <a:r>
              <a:rPr lang="ru-RU" altLang="ru-RU" dirty="0"/>
              <a:t>Предложено введение понятия информационная модель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381BC16-09A2-476E-8FC0-541B2EF29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2763"/>
            <a:ext cx="5889625" cy="34147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6869" name="Рисунок 16">
            <a:extLst>
              <a:ext uri="{FF2B5EF4-FFF2-40B4-BE49-F238E27FC236}">
                <a16:creationId xmlns:a16="http://schemas.microsoft.com/office/drawing/2014/main" id="{F42DEB82-1956-443C-B96A-1D007342A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087563"/>
            <a:ext cx="6597650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Рисунок 6">
            <a:extLst>
              <a:ext uri="{FF2B5EF4-FFF2-40B4-BE49-F238E27FC236}">
                <a16:creationId xmlns:a16="http://schemas.microsoft.com/office/drawing/2014/main" id="{92DA0B78-BB73-48F9-9926-4496B11B9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1584325"/>
            <a:ext cx="23018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Рисунок 74">
            <a:extLst>
              <a:ext uri="{FF2B5EF4-FFF2-40B4-BE49-F238E27FC236}">
                <a16:creationId xmlns:a16="http://schemas.microsoft.com/office/drawing/2014/main" id="{EEABFD49-BE36-4B6E-97D8-95F2784B4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7"/>
          <a:stretch>
            <a:fillRect/>
          </a:stretch>
        </p:blipFill>
        <p:spPr bwMode="auto">
          <a:xfrm>
            <a:off x="8936038" y="5684838"/>
            <a:ext cx="136048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Рисунок 75">
            <a:extLst>
              <a:ext uri="{FF2B5EF4-FFF2-40B4-BE49-F238E27FC236}">
                <a16:creationId xmlns:a16="http://schemas.microsoft.com/office/drawing/2014/main" id="{F7F34584-2201-4857-A6E8-B46918B77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5"/>
          <a:stretch>
            <a:fillRect/>
          </a:stretch>
        </p:blipFill>
        <p:spPr bwMode="auto">
          <a:xfrm>
            <a:off x="10510838" y="5662613"/>
            <a:ext cx="7937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>
            <a:extLst>
              <a:ext uri="{FF2B5EF4-FFF2-40B4-BE49-F238E27FC236}">
                <a16:creationId xmlns:a16="http://schemas.microsoft.com/office/drawing/2014/main" id="{27AC7C1E-8C87-400A-9941-08C247BE2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99" b="58907"/>
          <a:stretch>
            <a:fillRect/>
          </a:stretch>
        </p:blipFill>
        <p:spPr bwMode="auto">
          <a:xfrm>
            <a:off x="5213350" y="493713"/>
            <a:ext cx="630237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1">
            <a:extLst>
              <a:ext uri="{FF2B5EF4-FFF2-40B4-BE49-F238E27FC236}">
                <a16:creationId xmlns:a16="http://schemas.microsoft.com/office/drawing/2014/main" id="{B742ADD9-0097-4142-831D-9C28CF5DA2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9738" y="215900"/>
            <a:ext cx="10942637" cy="52228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ctr" anchorCtr="0" compatLnSpc="1">
            <a:prstTxWarp prst="textNoShape">
              <a:avLst/>
            </a:prstTxWarp>
          </a:bodyPr>
          <a:lstStyle/>
          <a:p>
            <a:pPr algn="r" eaLnBrk="1" hangingPunct="1">
              <a:lnSpc>
                <a:spcPct val="8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pPr>
            <a:r>
              <a:rPr lang="ru-RU" altLang="ru-RU" sz="3200" b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Новый старый подкомитет по стандартизации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2581176-8562-4900-BC57-61CF0A71F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1223963"/>
            <a:ext cx="9864725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4" tIns="54063" rIns="71434" bIns="35717"/>
          <a:lstStyle>
            <a:defPPr>
              <a:defRPr lang="ru-RU"/>
            </a:defPPr>
            <a:lvl1pPr marL="342720" indent="-257040" defTabSz="356580" fontAlgn="base" hangingPunct="0">
              <a:lnSpc>
                <a:spcPct val="93000"/>
              </a:lnSpc>
              <a:spcBef>
                <a:spcPts val="467"/>
              </a:spcBef>
              <a:spcAft>
                <a:spcPts val="1429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356580" algn="l"/>
                <a:tab pos="713159" algn="l"/>
                <a:tab pos="1069739" algn="l"/>
                <a:tab pos="1426319" algn="l"/>
                <a:tab pos="1782899" algn="l"/>
                <a:tab pos="2139478" algn="l"/>
                <a:tab pos="2496058" algn="l"/>
                <a:tab pos="2852637" algn="l"/>
                <a:tab pos="3209217" algn="l"/>
                <a:tab pos="3565796" algn="l"/>
                <a:tab pos="3922377" algn="l"/>
                <a:tab pos="4278956" algn="l"/>
                <a:tab pos="4635536" algn="l"/>
                <a:tab pos="4992115" algn="l"/>
                <a:tab pos="5348695" algn="l"/>
                <a:tab pos="5705274" algn="l"/>
                <a:tab pos="6061854" algn="l"/>
                <a:tab pos="6418434" algn="l"/>
                <a:tab pos="6775014" algn="l"/>
                <a:tab pos="7131593" algn="l"/>
                <a:tab pos="7488173" algn="l"/>
                <a:tab pos="7844752" algn="l"/>
                <a:tab pos="8201332" algn="l"/>
                <a:tab pos="8557912" algn="l"/>
                <a:tab pos="8914492" algn="l"/>
              </a:tabLst>
              <a:defRPr sz="2064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defRPr/>
            </a:pPr>
            <a:r>
              <a:rPr lang="ru-RU" altLang="ru-RU" dirty="0"/>
              <a:t>Подкомитет 5 «Управление жизненным циклом объектов капитального строительства» включен в структуру технического комитета по стандартизации 465 «Строительство».</a:t>
            </a:r>
          </a:p>
        </p:txBody>
      </p:sp>
      <p:pic>
        <p:nvPicPr>
          <p:cNvPr id="38917" name="Рисунок 7">
            <a:extLst>
              <a:ext uri="{FF2B5EF4-FFF2-40B4-BE49-F238E27FC236}">
                <a16:creationId xmlns:a16="http://schemas.microsoft.com/office/drawing/2014/main" id="{ADF80A8C-935A-4423-A31E-404A397F9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303463"/>
            <a:ext cx="630237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Рисунок 74">
            <a:extLst>
              <a:ext uri="{FF2B5EF4-FFF2-40B4-BE49-F238E27FC236}">
                <a16:creationId xmlns:a16="http://schemas.microsoft.com/office/drawing/2014/main" id="{C9952106-F3C9-486D-AD64-EF714F49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7"/>
          <a:stretch>
            <a:fillRect/>
          </a:stretch>
        </p:blipFill>
        <p:spPr bwMode="auto">
          <a:xfrm>
            <a:off x="8936038" y="5684838"/>
            <a:ext cx="136048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Рисунок 75">
            <a:extLst>
              <a:ext uri="{FF2B5EF4-FFF2-40B4-BE49-F238E27FC236}">
                <a16:creationId xmlns:a16="http://schemas.microsoft.com/office/drawing/2014/main" id="{8DAF4B9F-23C4-41B7-9B93-C05F9104E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5"/>
          <a:stretch>
            <a:fillRect/>
          </a:stretch>
        </p:blipFill>
        <p:spPr bwMode="auto">
          <a:xfrm>
            <a:off x="10510838" y="5662613"/>
            <a:ext cx="7937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3A6FC3E-CC6D-4A78-8475-C516C01E4ACB}"/>
              </a:ext>
            </a:extLst>
          </p:cNvPr>
          <p:cNvSpPr/>
          <p:nvPr/>
        </p:nvSpPr>
        <p:spPr>
          <a:xfrm>
            <a:off x="109538" y="1008063"/>
            <a:ext cx="11339512" cy="272891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99" tIns="57599" rIns="115199" bIns="575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sz="900" dirty="0"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2CD281BC-2D42-4504-9844-9A41B8BDD196}"/>
              </a:ext>
            </a:extLst>
          </p:cNvPr>
          <p:cNvSpPr/>
          <p:nvPr/>
        </p:nvSpPr>
        <p:spPr>
          <a:xfrm>
            <a:off x="44450" y="4273550"/>
            <a:ext cx="11341100" cy="134143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99" tIns="57599" rIns="115199" bIns="575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sz="900" dirty="0">
              <a:cs typeface="Arial" panose="020B0604020202020204" pitchFamily="34" charset="0"/>
            </a:endParaRPr>
          </a:p>
        </p:txBody>
      </p:sp>
      <p:sp>
        <p:nvSpPr>
          <p:cNvPr id="4" name="Трапеция 4">
            <a:extLst>
              <a:ext uri="{FF2B5EF4-FFF2-40B4-BE49-F238E27FC236}">
                <a16:creationId xmlns:a16="http://schemas.microsoft.com/office/drawing/2014/main" id="{AEDF6AAC-388F-48A8-A231-AD4274652C39}"/>
              </a:ext>
            </a:extLst>
          </p:cNvPr>
          <p:cNvSpPr/>
          <p:nvPr/>
        </p:nvSpPr>
        <p:spPr>
          <a:xfrm>
            <a:off x="361950" y="4346575"/>
            <a:ext cx="1677988" cy="681038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000" tIns="12000" rIns="12000" bIns="12000" anchor="ctr"/>
          <a:lstStyle>
            <a:lvl1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900">
                <a:cs typeface="Arial" pitchFamily="34" charset="0"/>
              </a:rPr>
              <a:t>ОБИН</a:t>
            </a: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30B409-41C4-46B4-BEB1-62693A4EC2A7}"/>
              </a:ext>
            </a:extLst>
          </p:cNvPr>
          <p:cNvSpPr txBox="1"/>
          <p:nvPr/>
        </p:nvSpPr>
        <p:spPr>
          <a:xfrm>
            <a:off x="2493963" y="2439988"/>
            <a:ext cx="2041525" cy="1133475"/>
          </a:xfrm>
          <a:prstGeom prst="rect">
            <a:avLst/>
          </a:prstGeom>
          <a:solidFill>
            <a:srgbClr val="00B05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900">
                <a:solidFill>
                  <a:schemeClr val="tx1"/>
                </a:solidFill>
                <a:cs typeface="Arial" pitchFamily="34" charset="0"/>
              </a:rPr>
              <a:t>Правила разработки компонентов и каталогов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6B5A26-C4F4-4D00-9727-B5EEA95B4F5D}"/>
              </a:ext>
            </a:extLst>
          </p:cNvPr>
          <p:cNvSpPr txBox="1"/>
          <p:nvPr/>
        </p:nvSpPr>
        <p:spPr>
          <a:xfrm>
            <a:off x="317500" y="2439988"/>
            <a:ext cx="2039938" cy="1133475"/>
          </a:xfrm>
          <a:prstGeom prst="rect">
            <a:avLst/>
          </a:prstGeom>
          <a:solidFill>
            <a:srgbClr val="00B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900">
                <a:solidFill>
                  <a:schemeClr val="tx1"/>
                </a:solidFill>
                <a:cs typeface="Arial" pitchFamily="34" charset="0"/>
              </a:rPr>
              <a:t>Правила формирования информационных моделей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DB3DD-9D0C-4993-9D4C-92B775EC8F62}"/>
              </a:ext>
            </a:extLst>
          </p:cNvPr>
          <p:cNvSpPr txBox="1"/>
          <p:nvPr/>
        </p:nvSpPr>
        <p:spPr>
          <a:xfrm>
            <a:off x="5851525" y="1162050"/>
            <a:ext cx="2540000" cy="11350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900">
                <a:solidFill>
                  <a:schemeClr val="tx1"/>
                </a:solidFill>
                <a:cs typeface="Arial" pitchFamily="34" charset="0"/>
              </a:rPr>
              <a:t>Организация данных и правила обмена объектно-ориентированной информацией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60C6EB-3011-4D8A-B156-FB12F3E1FF3A}"/>
              </a:ext>
            </a:extLst>
          </p:cNvPr>
          <p:cNvSpPr txBox="1"/>
          <p:nvPr/>
        </p:nvSpPr>
        <p:spPr>
          <a:xfrm>
            <a:off x="8662988" y="1162050"/>
            <a:ext cx="2540000" cy="11350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900">
                <a:solidFill>
                  <a:schemeClr val="tx1"/>
                </a:solidFill>
                <a:cs typeface="Arial" pitchFamily="34" charset="0"/>
              </a:rPr>
              <a:t>Общероссийская система классификации строительной информации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2FA9A-7F19-4EDF-9430-654CA49EA7FA}"/>
              </a:ext>
            </a:extLst>
          </p:cNvPr>
          <p:cNvSpPr txBox="1"/>
          <p:nvPr/>
        </p:nvSpPr>
        <p:spPr>
          <a:xfrm>
            <a:off x="317500" y="1162050"/>
            <a:ext cx="2540000" cy="11350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900">
                <a:solidFill>
                  <a:schemeClr val="tx1"/>
                </a:solidFill>
                <a:cs typeface="Arial" pitchFamily="34" charset="0"/>
              </a:rPr>
              <a:t>Основные положения. Концепция и принципы. Терминология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3B0F13-880D-4F62-9FB1-6DC920302DEB}"/>
              </a:ext>
            </a:extLst>
          </p:cNvPr>
          <p:cNvSpPr/>
          <p:nvPr/>
        </p:nvSpPr>
        <p:spPr>
          <a:xfrm>
            <a:off x="1314450" y="719138"/>
            <a:ext cx="9436100" cy="238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99" tIns="57599" rIns="115199" bIns="575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1500" b="1" dirty="0">
                <a:solidFill>
                  <a:srgbClr val="00664D"/>
                </a:solidFill>
                <a:cs typeface="Arial" pitchFamily="34" charset="0"/>
              </a:rPr>
              <a:t>Основополагающие (базовые) направления разработки нормативных документов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557ED28-68BC-46FD-A15D-6231138885CC}"/>
              </a:ext>
            </a:extLst>
          </p:cNvPr>
          <p:cNvSpPr/>
          <p:nvPr/>
        </p:nvSpPr>
        <p:spPr>
          <a:xfrm>
            <a:off x="792163" y="6054725"/>
            <a:ext cx="393700" cy="195263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sz="8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45B482B-4FC9-4268-98AB-006E224EAE8A}"/>
              </a:ext>
            </a:extLst>
          </p:cNvPr>
          <p:cNvSpPr/>
          <p:nvPr/>
        </p:nvSpPr>
        <p:spPr>
          <a:xfrm>
            <a:off x="2305050" y="6054725"/>
            <a:ext cx="393700" cy="195263"/>
          </a:xfrm>
          <a:prstGeom prst="rect">
            <a:avLst/>
          </a:prstGeom>
          <a:solidFill>
            <a:srgbClr val="C4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sz="8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58F6129-4980-4555-AE64-358E2A4AC0A7}"/>
              </a:ext>
            </a:extLst>
          </p:cNvPr>
          <p:cNvSpPr/>
          <p:nvPr/>
        </p:nvSpPr>
        <p:spPr>
          <a:xfrm>
            <a:off x="4319588" y="6054725"/>
            <a:ext cx="392112" cy="1952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5199" tIns="57599" rIns="115199" bIns="575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sz="800" b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3022" name="TextBox 13">
            <a:extLst>
              <a:ext uri="{FF2B5EF4-FFF2-40B4-BE49-F238E27FC236}">
                <a16:creationId xmlns:a16="http://schemas.microsoft.com/office/drawing/2014/main" id="{6A6DE058-9A90-4586-808A-CEF7F2B24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388" y="6048375"/>
            <a:ext cx="8302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5199" tIns="57599" rIns="115199" bIns="57599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800"/>
              <a:t>Утверждены</a:t>
            </a:r>
          </a:p>
        </p:txBody>
      </p:sp>
      <p:sp>
        <p:nvSpPr>
          <p:cNvPr id="43023" name="TextBox 14">
            <a:extLst>
              <a:ext uri="{FF2B5EF4-FFF2-40B4-BE49-F238E27FC236}">
                <a16:creationId xmlns:a16="http://schemas.microsoft.com/office/drawing/2014/main" id="{BC140607-5BC9-4F3B-9602-C4C47BEEC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913" y="6054725"/>
            <a:ext cx="86677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199" tIns="57599" rIns="115199" bIns="57599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800"/>
              <a:t>Разработаны</a:t>
            </a:r>
          </a:p>
        </p:txBody>
      </p:sp>
      <p:sp>
        <p:nvSpPr>
          <p:cNvPr id="43024" name="TextBox 15">
            <a:extLst>
              <a:ext uri="{FF2B5EF4-FFF2-40B4-BE49-F238E27FC236}">
                <a16:creationId xmlns:a16="http://schemas.microsoft.com/office/drawing/2014/main" id="{8187959C-C37C-4651-9922-617DC1773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054725"/>
            <a:ext cx="24749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5199" tIns="57599" rIns="115199" bIns="57599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800"/>
              <a:t>Запланированы к разработке в 2019 – 2020 гг.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81A32E-9030-4C05-B30F-7D3489EFDD06}"/>
              </a:ext>
            </a:extLst>
          </p:cNvPr>
          <p:cNvSpPr txBox="1"/>
          <p:nvPr/>
        </p:nvSpPr>
        <p:spPr>
          <a:xfrm>
            <a:off x="3128963" y="1162050"/>
            <a:ext cx="2540000" cy="11350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900">
                <a:solidFill>
                  <a:schemeClr val="tx1"/>
                </a:solidFill>
                <a:cs typeface="Arial" pitchFamily="34" charset="0"/>
              </a:rPr>
              <a:t>Основы организации и управления процессом информационного моделирования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FCFC2E-FACA-4345-85A1-219AD2985BCE}"/>
              </a:ext>
            </a:extLst>
          </p:cNvPr>
          <p:cNvSpPr txBox="1"/>
          <p:nvPr/>
        </p:nvSpPr>
        <p:spPr>
          <a:xfrm>
            <a:off x="4716463" y="2439988"/>
            <a:ext cx="2041525" cy="1133475"/>
          </a:xfrm>
          <a:prstGeom prst="rect">
            <a:avLst/>
          </a:prstGeom>
          <a:solidFill>
            <a:srgbClr val="00B05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900">
                <a:solidFill>
                  <a:schemeClr val="tx1"/>
                </a:solidFill>
                <a:cs typeface="Arial" pitchFamily="34" charset="0"/>
              </a:rPr>
              <a:t>Правила организации коллективной работы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361CD-8BF9-465A-988A-B74063E6334A}"/>
              </a:ext>
            </a:extLst>
          </p:cNvPr>
          <p:cNvSpPr txBox="1"/>
          <p:nvPr/>
        </p:nvSpPr>
        <p:spPr>
          <a:xfrm>
            <a:off x="6894513" y="2439988"/>
            <a:ext cx="2041525" cy="1133475"/>
          </a:xfrm>
          <a:prstGeom prst="rect">
            <a:avLst/>
          </a:prstGeom>
          <a:solidFill>
            <a:srgbClr val="00B05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900">
                <a:solidFill>
                  <a:schemeClr val="tx1"/>
                </a:solidFill>
                <a:cs typeface="Arial" pitchFamily="34" charset="0"/>
              </a:rPr>
              <a:t>Обеспечение и контроль  качества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552F1E-B7B2-45CD-B644-80C70B94C34F}"/>
              </a:ext>
            </a:extLst>
          </p:cNvPr>
          <p:cNvSpPr txBox="1"/>
          <p:nvPr/>
        </p:nvSpPr>
        <p:spPr>
          <a:xfrm>
            <a:off x="9072563" y="2439988"/>
            <a:ext cx="2039937" cy="1133475"/>
          </a:xfrm>
          <a:prstGeom prst="rect">
            <a:avLst/>
          </a:prstGeom>
          <a:solidFill>
            <a:srgbClr val="00B05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900">
                <a:solidFill>
                  <a:schemeClr val="tx1"/>
                </a:solidFill>
                <a:cs typeface="Arial" pitchFamily="34" charset="0"/>
              </a:rPr>
              <a:t>Обеспечение информационной безопасности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1" name="Трапеция 4">
            <a:extLst>
              <a:ext uri="{FF2B5EF4-FFF2-40B4-BE49-F238E27FC236}">
                <a16:creationId xmlns:a16="http://schemas.microsoft.com/office/drawing/2014/main" id="{7D577651-3400-48EE-8334-EEFDB6487083}"/>
              </a:ext>
            </a:extLst>
          </p:cNvPr>
          <p:cNvSpPr/>
          <p:nvPr/>
        </p:nvSpPr>
        <p:spPr>
          <a:xfrm>
            <a:off x="2266950" y="4346575"/>
            <a:ext cx="1679575" cy="681038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000" tIns="12000" rIns="12000" bIns="12000" anchor="ctr"/>
          <a:lstStyle>
            <a:lvl1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900">
                <a:cs typeface="Arial" pitchFamily="34" charset="0"/>
              </a:rPr>
              <a:t>Инженерные изыскания</a:t>
            </a: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</p:txBody>
      </p:sp>
      <p:sp>
        <p:nvSpPr>
          <p:cNvPr id="22" name="Трапеция 4">
            <a:extLst>
              <a:ext uri="{FF2B5EF4-FFF2-40B4-BE49-F238E27FC236}">
                <a16:creationId xmlns:a16="http://schemas.microsoft.com/office/drawing/2014/main" id="{3D213278-D5A9-43E0-9707-60A2410CE44B}"/>
              </a:ext>
            </a:extLst>
          </p:cNvPr>
          <p:cNvSpPr/>
          <p:nvPr/>
        </p:nvSpPr>
        <p:spPr>
          <a:xfrm>
            <a:off x="4081463" y="4346575"/>
            <a:ext cx="1679575" cy="681038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000" tIns="12000" rIns="12000" bIns="12000" anchor="ctr"/>
          <a:lstStyle>
            <a:lvl1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900">
                <a:cs typeface="Arial" pitchFamily="34" charset="0"/>
              </a:rPr>
              <a:t>Проектирование</a:t>
            </a: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</p:txBody>
      </p:sp>
      <p:sp>
        <p:nvSpPr>
          <p:cNvPr id="23" name="Трапеция 4">
            <a:extLst>
              <a:ext uri="{FF2B5EF4-FFF2-40B4-BE49-F238E27FC236}">
                <a16:creationId xmlns:a16="http://schemas.microsoft.com/office/drawing/2014/main" id="{D6AE0C3F-792F-435D-937C-A442DEFADE37}"/>
              </a:ext>
            </a:extLst>
          </p:cNvPr>
          <p:cNvSpPr/>
          <p:nvPr/>
        </p:nvSpPr>
        <p:spPr>
          <a:xfrm>
            <a:off x="5851525" y="4346575"/>
            <a:ext cx="1677988" cy="681038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000" tIns="12000" rIns="12000" bIns="12000" anchor="ctr"/>
          <a:lstStyle>
            <a:lvl1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900">
                <a:cs typeface="Arial" pitchFamily="34" charset="0"/>
              </a:rPr>
              <a:t>Строительство</a:t>
            </a: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9FEC8874-6F3E-4F26-8833-A7BDD3782961}"/>
              </a:ext>
            </a:extLst>
          </p:cNvPr>
          <p:cNvSpPr/>
          <p:nvPr/>
        </p:nvSpPr>
        <p:spPr>
          <a:xfrm>
            <a:off x="44450" y="5327650"/>
            <a:ext cx="11341100" cy="34607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99" tIns="57599" rIns="115199" bIns="575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b="1" dirty="0">
                <a:solidFill>
                  <a:schemeClr val="bg1"/>
                </a:solidFill>
                <a:cs typeface="Arial" pitchFamily="34" charset="0"/>
              </a:rPr>
              <a:t>Нормативные документы, отражающие отраслевую специфику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361FD13-9F3C-4D52-93DD-2D6C31ADCAF4}"/>
              </a:ext>
            </a:extLst>
          </p:cNvPr>
          <p:cNvSpPr/>
          <p:nvPr/>
        </p:nvSpPr>
        <p:spPr>
          <a:xfrm>
            <a:off x="1768475" y="1752600"/>
            <a:ext cx="407988" cy="180975"/>
          </a:xfrm>
          <a:prstGeom prst="rect">
            <a:avLst/>
          </a:prstGeom>
          <a:solidFill>
            <a:srgbClr val="C4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2.4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CD9498A-E4ED-4A28-A927-91CCB4EE91DF}"/>
              </a:ext>
            </a:extLst>
          </p:cNvPr>
          <p:cNvSpPr/>
          <p:nvPr/>
        </p:nvSpPr>
        <p:spPr>
          <a:xfrm>
            <a:off x="862013" y="1752600"/>
            <a:ext cx="407987" cy="180975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1.2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682D43D-DF57-4BAB-AC04-2985A9A07EC0}"/>
              </a:ext>
            </a:extLst>
          </p:cNvPr>
          <p:cNvSpPr/>
          <p:nvPr/>
        </p:nvSpPr>
        <p:spPr>
          <a:xfrm>
            <a:off x="1314450" y="1752600"/>
            <a:ext cx="407988" cy="180975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 1.9</a:t>
            </a:r>
          </a:p>
        </p:txBody>
      </p:sp>
      <p:sp>
        <p:nvSpPr>
          <p:cNvPr id="43036" name="Прямоугольник 27">
            <a:extLst>
              <a:ext uri="{FF2B5EF4-FFF2-40B4-BE49-F238E27FC236}">
                <a16:creationId xmlns:a16="http://schemas.microsoft.com/office/drawing/2014/main" id="{F055BE26-6C4F-433B-9486-208334343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3917950"/>
            <a:ext cx="108854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199" tIns="57599" rIns="115199" bIns="57599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500" b="1">
                <a:solidFill>
                  <a:srgbClr val="00664D"/>
                </a:solidFill>
              </a:rPr>
              <a:t>Направления разработки документов для различных стадий жизненного цикла</a:t>
            </a:r>
          </a:p>
        </p:txBody>
      </p:sp>
      <p:sp>
        <p:nvSpPr>
          <p:cNvPr id="29" name="Трапеция 4">
            <a:extLst>
              <a:ext uri="{FF2B5EF4-FFF2-40B4-BE49-F238E27FC236}">
                <a16:creationId xmlns:a16="http://schemas.microsoft.com/office/drawing/2014/main" id="{5D00EAA7-B571-4B18-825C-EA779118F255}"/>
              </a:ext>
            </a:extLst>
          </p:cNvPr>
          <p:cNvSpPr/>
          <p:nvPr/>
        </p:nvSpPr>
        <p:spPr>
          <a:xfrm>
            <a:off x="7573963" y="4346575"/>
            <a:ext cx="1906587" cy="681038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000" tIns="12000" rIns="12000" bIns="12000" anchor="ctr"/>
          <a:lstStyle>
            <a:lvl1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900">
                <a:cs typeface="Arial" pitchFamily="34" charset="0"/>
              </a:rPr>
              <a:t>Эксплуатация</a:t>
            </a: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</p:txBody>
      </p:sp>
      <p:sp>
        <p:nvSpPr>
          <p:cNvPr id="30" name="Трапеция 4">
            <a:extLst>
              <a:ext uri="{FF2B5EF4-FFF2-40B4-BE49-F238E27FC236}">
                <a16:creationId xmlns:a16="http://schemas.microsoft.com/office/drawing/2014/main" id="{4BC97450-0264-473B-AD70-40EDB1853CB8}"/>
              </a:ext>
            </a:extLst>
          </p:cNvPr>
          <p:cNvSpPr/>
          <p:nvPr/>
        </p:nvSpPr>
        <p:spPr>
          <a:xfrm>
            <a:off x="9525000" y="4346575"/>
            <a:ext cx="1677988" cy="681038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000" tIns="12000" rIns="12000" bIns="12000" anchor="ctr"/>
          <a:lstStyle>
            <a:lvl1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defTabSz="419100" eaLnBrk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191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900">
                <a:cs typeface="Arial" pitchFamily="34" charset="0"/>
              </a:rPr>
              <a:t>Утилизация и снос</a:t>
            </a: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  <a:p>
            <a:pPr algn="ctr" eaLnBrk="1">
              <a:lnSpc>
                <a:spcPct val="90000"/>
              </a:lnSpc>
              <a:spcAft>
                <a:spcPct val="35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900">
              <a:cs typeface="Arial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C115CEB-C9E6-49CF-B2C3-5A2D01F81033}"/>
              </a:ext>
            </a:extLst>
          </p:cNvPr>
          <p:cNvSpPr/>
          <p:nvPr/>
        </p:nvSpPr>
        <p:spPr>
          <a:xfrm>
            <a:off x="4445000" y="1927225"/>
            <a:ext cx="407988" cy="182563"/>
          </a:xfrm>
          <a:prstGeom prst="rect">
            <a:avLst/>
          </a:prstGeom>
          <a:solidFill>
            <a:srgbClr val="C4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2.4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2017D6E-E269-4869-8DE3-CB92B20324F3}"/>
              </a:ext>
            </a:extLst>
          </p:cNvPr>
          <p:cNvSpPr/>
          <p:nvPr/>
        </p:nvSpPr>
        <p:spPr>
          <a:xfrm>
            <a:off x="3536950" y="1933575"/>
            <a:ext cx="409575" cy="180975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1.4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A641091-FDD7-48E5-98C3-B7D5FB63E6CA}"/>
              </a:ext>
            </a:extLst>
          </p:cNvPr>
          <p:cNvSpPr/>
          <p:nvPr/>
        </p:nvSpPr>
        <p:spPr>
          <a:xfrm>
            <a:off x="3990975" y="1933575"/>
            <a:ext cx="407988" cy="180975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 1.12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E852EF9-6805-4B06-A57F-4A158E107B18}"/>
              </a:ext>
            </a:extLst>
          </p:cNvPr>
          <p:cNvSpPr/>
          <p:nvPr/>
        </p:nvSpPr>
        <p:spPr>
          <a:xfrm>
            <a:off x="7212013" y="2024063"/>
            <a:ext cx="407987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99" tIns="57599" rIns="115199" bIns="575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b="1" dirty="0">
                <a:solidFill>
                  <a:schemeClr val="tx1"/>
                </a:solidFill>
                <a:cs typeface="Arial" panose="020B0604020202020204" pitchFamily="34" charset="0"/>
              </a:rPr>
              <a:t>3.4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F249313-137C-47E9-BF3A-DF26CB51916D}"/>
              </a:ext>
            </a:extLst>
          </p:cNvPr>
          <p:cNvSpPr/>
          <p:nvPr/>
        </p:nvSpPr>
        <p:spPr>
          <a:xfrm>
            <a:off x="6213475" y="2024063"/>
            <a:ext cx="454025" cy="182562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 1.11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24C2EDF3-013D-4F80-8B53-2401BF8F65CF}"/>
              </a:ext>
            </a:extLst>
          </p:cNvPr>
          <p:cNvSpPr/>
          <p:nvPr/>
        </p:nvSpPr>
        <p:spPr>
          <a:xfrm>
            <a:off x="9571038" y="1933575"/>
            <a:ext cx="452437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99" tIns="57599" rIns="115199" bIns="575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b="1" dirty="0">
                <a:solidFill>
                  <a:schemeClr val="tx1"/>
                </a:solidFill>
                <a:cs typeface="Arial" panose="020B0604020202020204" pitchFamily="34" charset="0"/>
              </a:rPr>
              <a:t>3.8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40F7760-4EED-4675-94F5-03A54E453D82}"/>
              </a:ext>
            </a:extLst>
          </p:cNvPr>
          <p:cNvSpPr/>
          <p:nvPr/>
        </p:nvSpPr>
        <p:spPr>
          <a:xfrm>
            <a:off x="1133475" y="3244850"/>
            <a:ext cx="407988" cy="182563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 1.9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BFD6F6D-714D-4880-975C-A3ECD6E8608F}"/>
              </a:ext>
            </a:extLst>
          </p:cNvPr>
          <p:cNvSpPr/>
          <p:nvPr/>
        </p:nvSpPr>
        <p:spPr>
          <a:xfrm>
            <a:off x="2767013" y="3244850"/>
            <a:ext cx="407987" cy="182563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 1.10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72154DE0-574A-4CF6-AAC4-9710A5FF8039}"/>
              </a:ext>
            </a:extLst>
          </p:cNvPr>
          <p:cNvSpPr/>
          <p:nvPr/>
        </p:nvSpPr>
        <p:spPr>
          <a:xfrm>
            <a:off x="3719513" y="3259138"/>
            <a:ext cx="407987" cy="180975"/>
          </a:xfrm>
          <a:prstGeom prst="rect">
            <a:avLst/>
          </a:prstGeom>
          <a:solidFill>
            <a:srgbClr val="C4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2.6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C078EF77-0476-44C8-8ED9-61E54F36EFC3}"/>
              </a:ext>
            </a:extLst>
          </p:cNvPr>
          <p:cNvSpPr/>
          <p:nvPr/>
        </p:nvSpPr>
        <p:spPr>
          <a:xfrm>
            <a:off x="5124450" y="3244850"/>
            <a:ext cx="409575" cy="182563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1.3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1403775F-9B0B-4BA9-BA4C-48A93FEBF422}"/>
              </a:ext>
            </a:extLst>
          </p:cNvPr>
          <p:cNvSpPr/>
          <p:nvPr/>
        </p:nvSpPr>
        <p:spPr>
          <a:xfrm>
            <a:off x="5545138" y="3257550"/>
            <a:ext cx="409575" cy="180975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 1.9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25FCE7FA-A792-47A3-A04B-8354F6851FF1}"/>
              </a:ext>
            </a:extLst>
          </p:cNvPr>
          <p:cNvSpPr/>
          <p:nvPr/>
        </p:nvSpPr>
        <p:spPr>
          <a:xfrm>
            <a:off x="5986463" y="3262313"/>
            <a:ext cx="409575" cy="182562"/>
          </a:xfrm>
          <a:prstGeom prst="rect">
            <a:avLst/>
          </a:prstGeom>
          <a:solidFill>
            <a:srgbClr val="C4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2.4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DABE89B7-E036-4D41-AF30-DD0F29630DEF}"/>
              </a:ext>
            </a:extLst>
          </p:cNvPr>
          <p:cNvSpPr/>
          <p:nvPr/>
        </p:nvSpPr>
        <p:spPr>
          <a:xfrm>
            <a:off x="7029450" y="3302000"/>
            <a:ext cx="407988" cy="182563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 1.9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BDB7209B-18D3-46F8-B415-CD8B7A3619AC}"/>
              </a:ext>
            </a:extLst>
          </p:cNvPr>
          <p:cNvSpPr/>
          <p:nvPr/>
        </p:nvSpPr>
        <p:spPr>
          <a:xfrm>
            <a:off x="7935913" y="3294063"/>
            <a:ext cx="407987" cy="182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99" tIns="57599" rIns="115199" bIns="575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b="1" dirty="0">
                <a:solidFill>
                  <a:schemeClr val="tx1"/>
                </a:solidFill>
                <a:cs typeface="Arial" panose="020B0604020202020204" pitchFamily="34" charset="0"/>
              </a:rPr>
              <a:t>3.6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283E55C8-ED4B-4FDE-8A14-9AF8A16A1681}"/>
              </a:ext>
            </a:extLst>
          </p:cNvPr>
          <p:cNvSpPr/>
          <p:nvPr/>
        </p:nvSpPr>
        <p:spPr>
          <a:xfrm>
            <a:off x="9888538" y="3244850"/>
            <a:ext cx="407987" cy="182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99" tIns="57599" rIns="115199" bIns="575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b="1" dirty="0">
                <a:solidFill>
                  <a:schemeClr val="tx1"/>
                </a:solidFill>
                <a:cs typeface="Arial" panose="020B0604020202020204" pitchFamily="34" charset="0"/>
              </a:rPr>
              <a:t>3.1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70F81A3-7FF6-4EC9-B09C-495D3B21BCA6}"/>
              </a:ext>
            </a:extLst>
          </p:cNvPr>
          <p:cNvSpPr/>
          <p:nvPr/>
        </p:nvSpPr>
        <p:spPr>
          <a:xfrm>
            <a:off x="996950" y="4754563"/>
            <a:ext cx="407988" cy="182562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 1.9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AD0E9EB5-BEAE-400E-9436-6AD0CC95738C}"/>
              </a:ext>
            </a:extLst>
          </p:cNvPr>
          <p:cNvSpPr/>
          <p:nvPr/>
        </p:nvSpPr>
        <p:spPr>
          <a:xfrm>
            <a:off x="2674938" y="4746625"/>
            <a:ext cx="409575" cy="182563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 1.9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808D6109-211B-4E8A-ADC8-89BECA442B46}"/>
              </a:ext>
            </a:extLst>
          </p:cNvPr>
          <p:cNvSpPr/>
          <p:nvPr/>
        </p:nvSpPr>
        <p:spPr>
          <a:xfrm>
            <a:off x="3175000" y="4746625"/>
            <a:ext cx="407988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99" tIns="57599" rIns="115199" bIns="575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b="1" dirty="0">
                <a:solidFill>
                  <a:schemeClr val="tx1"/>
                </a:solidFill>
                <a:cs typeface="Arial" panose="020B0604020202020204" pitchFamily="34" charset="0"/>
              </a:rPr>
              <a:t>3.5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4FD95E7-86E8-45E8-BA0D-E526F35D224E}"/>
              </a:ext>
            </a:extLst>
          </p:cNvPr>
          <p:cNvSpPr/>
          <p:nvPr/>
        </p:nvSpPr>
        <p:spPr>
          <a:xfrm>
            <a:off x="4489450" y="4729163"/>
            <a:ext cx="409575" cy="180975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 1.9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76DAB8ED-3C93-4E36-8A00-DA0F62AEDFA0}"/>
              </a:ext>
            </a:extLst>
          </p:cNvPr>
          <p:cNvSpPr/>
          <p:nvPr/>
        </p:nvSpPr>
        <p:spPr>
          <a:xfrm>
            <a:off x="6213475" y="4749800"/>
            <a:ext cx="407988" cy="182563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1.8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F04D08FB-D792-44F8-A4CB-51B710D33696}"/>
              </a:ext>
            </a:extLst>
          </p:cNvPr>
          <p:cNvSpPr/>
          <p:nvPr/>
        </p:nvSpPr>
        <p:spPr>
          <a:xfrm>
            <a:off x="6667500" y="4754563"/>
            <a:ext cx="407988" cy="182562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 1.9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DF5DD784-65DE-41FA-9C19-9DDF44B70199}"/>
              </a:ext>
            </a:extLst>
          </p:cNvPr>
          <p:cNvSpPr/>
          <p:nvPr/>
        </p:nvSpPr>
        <p:spPr>
          <a:xfrm>
            <a:off x="7666038" y="4754563"/>
            <a:ext cx="407987" cy="182562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1.3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7E920A5-5429-4E73-A1C2-5254E2DF8B26}"/>
              </a:ext>
            </a:extLst>
          </p:cNvPr>
          <p:cNvSpPr/>
          <p:nvPr/>
        </p:nvSpPr>
        <p:spPr>
          <a:xfrm>
            <a:off x="8572500" y="4754563"/>
            <a:ext cx="407988" cy="182562"/>
          </a:xfrm>
          <a:prstGeom prst="rect">
            <a:avLst/>
          </a:prstGeom>
          <a:solidFill>
            <a:srgbClr val="C4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2.2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BF7EBBC-990B-4F78-A5D9-06F181C611BB}"/>
              </a:ext>
            </a:extLst>
          </p:cNvPr>
          <p:cNvSpPr/>
          <p:nvPr/>
        </p:nvSpPr>
        <p:spPr>
          <a:xfrm>
            <a:off x="9026525" y="4748213"/>
            <a:ext cx="407988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99" tIns="57599" rIns="115199" bIns="575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b="1" dirty="0">
                <a:solidFill>
                  <a:schemeClr val="tx1"/>
                </a:solidFill>
                <a:cs typeface="Arial" panose="020B0604020202020204" pitchFamily="34" charset="0"/>
              </a:rPr>
              <a:t>3.3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8E6F52E6-726B-4C68-9BCC-61008BA94C17}"/>
              </a:ext>
            </a:extLst>
          </p:cNvPr>
          <p:cNvSpPr/>
          <p:nvPr/>
        </p:nvSpPr>
        <p:spPr>
          <a:xfrm>
            <a:off x="10160000" y="4754563"/>
            <a:ext cx="407988" cy="182562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 1.9</a:t>
            </a:r>
          </a:p>
        </p:txBody>
      </p:sp>
      <p:sp>
        <p:nvSpPr>
          <p:cNvPr id="56" name="Стрелка вниз 55">
            <a:extLst>
              <a:ext uri="{FF2B5EF4-FFF2-40B4-BE49-F238E27FC236}">
                <a16:creationId xmlns:a16="http://schemas.microsoft.com/office/drawing/2014/main" id="{1D03534D-C0EE-49AB-AF4F-1BB3295DE086}"/>
              </a:ext>
            </a:extLst>
          </p:cNvPr>
          <p:cNvSpPr/>
          <p:nvPr/>
        </p:nvSpPr>
        <p:spPr>
          <a:xfrm>
            <a:off x="5487988" y="3665538"/>
            <a:ext cx="714375" cy="295275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99" tIns="57599" rIns="115199" bIns="575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sz="900"/>
          </a:p>
        </p:txBody>
      </p:sp>
      <p:sp>
        <p:nvSpPr>
          <p:cNvPr id="57" name="Стрелка вниз 56">
            <a:extLst>
              <a:ext uri="{FF2B5EF4-FFF2-40B4-BE49-F238E27FC236}">
                <a16:creationId xmlns:a16="http://schemas.microsoft.com/office/drawing/2014/main" id="{AC098C6F-8B61-428A-9FC4-03EB366FE59A}"/>
              </a:ext>
            </a:extLst>
          </p:cNvPr>
          <p:cNvSpPr/>
          <p:nvPr/>
        </p:nvSpPr>
        <p:spPr>
          <a:xfrm>
            <a:off x="5487988" y="5094288"/>
            <a:ext cx="714375" cy="293687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99" tIns="57599" rIns="115199" bIns="575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sz="900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899B2C04-F597-4A09-8328-A2DA0676FA3B}"/>
              </a:ext>
            </a:extLst>
          </p:cNvPr>
          <p:cNvSpPr/>
          <p:nvPr/>
        </p:nvSpPr>
        <p:spPr>
          <a:xfrm>
            <a:off x="4899025" y="1933575"/>
            <a:ext cx="407988" cy="180975"/>
          </a:xfrm>
          <a:prstGeom prst="rect">
            <a:avLst/>
          </a:prstGeom>
          <a:solidFill>
            <a:srgbClr val="C4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2.5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B76B92ED-0EBF-4626-B714-A8C502F322BD}"/>
              </a:ext>
            </a:extLst>
          </p:cNvPr>
          <p:cNvSpPr/>
          <p:nvPr/>
        </p:nvSpPr>
        <p:spPr>
          <a:xfrm>
            <a:off x="6303963" y="1752600"/>
            <a:ext cx="409575" cy="182563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1.1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29EFC5B7-CB56-4688-813A-70121E84F90C}"/>
              </a:ext>
            </a:extLst>
          </p:cNvPr>
          <p:cNvSpPr/>
          <p:nvPr/>
        </p:nvSpPr>
        <p:spPr>
          <a:xfrm>
            <a:off x="6757988" y="1752600"/>
            <a:ext cx="407987" cy="180975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1.5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D7F4C890-A09A-458D-89F4-0DEFAAB612AD}"/>
              </a:ext>
            </a:extLst>
          </p:cNvPr>
          <p:cNvSpPr/>
          <p:nvPr/>
        </p:nvSpPr>
        <p:spPr>
          <a:xfrm>
            <a:off x="7212013" y="1752600"/>
            <a:ext cx="407987" cy="179388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1.6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1769BBC6-AD8A-4CC1-8150-76B2DDD1ED6A}"/>
              </a:ext>
            </a:extLst>
          </p:cNvPr>
          <p:cNvSpPr/>
          <p:nvPr/>
        </p:nvSpPr>
        <p:spPr>
          <a:xfrm>
            <a:off x="7666038" y="1752600"/>
            <a:ext cx="407987" cy="180975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1.7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BCB8C08-A01F-4080-B67E-3B5E17807FFF}"/>
              </a:ext>
            </a:extLst>
          </p:cNvPr>
          <p:cNvSpPr/>
          <p:nvPr/>
        </p:nvSpPr>
        <p:spPr>
          <a:xfrm>
            <a:off x="6753225" y="2046288"/>
            <a:ext cx="407988" cy="180975"/>
          </a:xfrm>
          <a:prstGeom prst="rect">
            <a:avLst/>
          </a:prstGeom>
          <a:solidFill>
            <a:srgbClr val="C4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2.3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577249DC-369F-49BE-BC39-0BE3FFCEC5F2}"/>
              </a:ext>
            </a:extLst>
          </p:cNvPr>
          <p:cNvSpPr/>
          <p:nvPr/>
        </p:nvSpPr>
        <p:spPr>
          <a:xfrm>
            <a:off x="3265488" y="3254375"/>
            <a:ext cx="407987" cy="182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99" tIns="57599" rIns="115199" bIns="575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b="1" dirty="0">
                <a:solidFill>
                  <a:schemeClr val="tx1"/>
                </a:solidFill>
                <a:cs typeface="Arial" panose="020B0604020202020204" pitchFamily="34" charset="0"/>
              </a:rPr>
              <a:t>3.2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B6E34D51-A8CA-4B64-B3A0-9887223F6726}"/>
              </a:ext>
            </a:extLst>
          </p:cNvPr>
          <p:cNvSpPr/>
          <p:nvPr/>
        </p:nvSpPr>
        <p:spPr>
          <a:xfrm>
            <a:off x="7481888" y="3294063"/>
            <a:ext cx="407987" cy="180975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1.12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966C0725-981C-4E7E-BD2D-BB49F1D3A188}"/>
              </a:ext>
            </a:extLst>
          </p:cNvPr>
          <p:cNvSpPr/>
          <p:nvPr/>
        </p:nvSpPr>
        <p:spPr>
          <a:xfrm>
            <a:off x="8391525" y="3284538"/>
            <a:ext cx="45402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99" tIns="57599" rIns="115199" bIns="575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b="1" dirty="0">
                <a:solidFill>
                  <a:schemeClr val="tx1"/>
                </a:solidFill>
                <a:cs typeface="Arial" panose="020B0604020202020204" pitchFamily="34" charset="0"/>
              </a:rPr>
              <a:t>3.7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A3DC33D0-943F-48CA-9B72-20717E1DF6C8}"/>
              </a:ext>
            </a:extLst>
          </p:cNvPr>
          <p:cNvSpPr/>
          <p:nvPr/>
        </p:nvSpPr>
        <p:spPr>
          <a:xfrm>
            <a:off x="4989513" y="4729163"/>
            <a:ext cx="407987" cy="180975"/>
          </a:xfrm>
          <a:prstGeom prst="rect">
            <a:avLst/>
          </a:prstGeom>
          <a:solidFill>
            <a:srgbClr val="C4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2.1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DBDC5FF8-38C9-4D1B-9C27-6DE1DA4E6F65}"/>
              </a:ext>
            </a:extLst>
          </p:cNvPr>
          <p:cNvSpPr/>
          <p:nvPr/>
        </p:nvSpPr>
        <p:spPr>
          <a:xfrm>
            <a:off x="8118475" y="4754563"/>
            <a:ext cx="407988" cy="182562"/>
          </a:xfrm>
          <a:prstGeom prst="rect">
            <a:avLst/>
          </a:prstGeom>
          <a:solidFill>
            <a:srgbClr val="0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" tIns="43200" rIns="86400" bIns="43200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dirty="0">
                <a:solidFill>
                  <a:schemeClr val="bg1"/>
                </a:solidFill>
                <a:cs typeface="Arial" panose="020B0604020202020204" pitchFamily="34" charset="0"/>
              </a:rPr>
              <a:t> 1.9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B58776DB-0559-475D-A94C-DCCBA3FEE5E3}"/>
              </a:ext>
            </a:extLst>
          </p:cNvPr>
          <p:cNvSpPr/>
          <p:nvPr/>
        </p:nvSpPr>
        <p:spPr>
          <a:xfrm>
            <a:off x="7666038" y="2024063"/>
            <a:ext cx="452437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99" tIns="57599" rIns="115199" bIns="575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800" b="1" dirty="0">
                <a:solidFill>
                  <a:schemeClr val="tx1"/>
                </a:solidFill>
                <a:cs typeface="Arial" panose="020B0604020202020204" pitchFamily="34" charset="0"/>
              </a:rPr>
              <a:t>3.9</a:t>
            </a:r>
          </a:p>
        </p:txBody>
      </p:sp>
      <p:sp>
        <p:nvSpPr>
          <p:cNvPr id="43078" name="TextBox 71">
            <a:extLst>
              <a:ext uri="{FF2B5EF4-FFF2-40B4-BE49-F238E27FC236}">
                <a16:creationId xmlns:a16="http://schemas.microsoft.com/office/drawing/2014/main" id="{48BC5DD7-90C6-44EA-AD3A-99A3626AC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442" y="143743"/>
            <a:ext cx="1108127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ctr" anchorCtr="0" compatLnSpc="1">
            <a:prstTxWarp prst="textNoShape">
              <a:avLst/>
            </a:prstTxWarp>
          </a:bodyPr>
          <a:lstStyle>
            <a:lvl1pPr algn="r" defTabSz="863600" eaLnBrk="1" hangingPunct="1">
              <a:lnSpc>
                <a:spcPct val="8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sz="3200" b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defRPr>
            </a:lvl1pPr>
            <a:lvl2pPr defTabSz="863600">
              <a:lnSpc>
                <a:spcPct val="90000"/>
              </a:lnSpc>
              <a:defRPr sz="4100">
                <a:latin typeface="Calibri Light" panose="020F0302020204030204" pitchFamily="34" charset="0"/>
              </a:defRPr>
            </a:lvl2pPr>
            <a:lvl3pPr defTabSz="863600">
              <a:lnSpc>
                <a:spcPct val="90000"/>
              </a:lnSpc>
              <a:defRPr sz="4100">
                <a:latin typeface="Calibri Light" panose="020F0302020204030204" pitchFamily="34" charset="0"/>
              </a:defRPr>
            </a:lvl3pPr>
            <a:lvl4pPr defTabSz="863600">
              <a:lnSpc>
                <a:spcPct val="90000"/>
              </a:lnSpc>
              <a:defRPr sz="4100">
                <a:latin typeface="Calibri Light" panose="020F0302020204030204" pitchFamily="34" charset="0"/>
              </a:defRPr>
            </a:lvl4pPr>
            <a:lvl5pPr defTabSz="863600">
              <a:lnSpc>
                <a:spcPct val="90000"/>
              </a:lnSpc>
              <a:defRPr sz="4100">
                <a:latin typeface="Calibri Light" panose="020F0302020204030204" pitchFamily="34" charset="0"/>
              </a:defRPr>
            </a:lvl5pPr>
            <a:lvl6pPr marL="457200" defTabSz="863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latin typeface="Calibri Light" panose="020F0302020204030204" pitchFamily="34" charset="0"/>
              </a:defRPr>
            </a:lvl6pPr>
            <a:lvl7pPr marL="914400" defTabSz="863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latin typeface="Calibri Light" panose="020F0302020204030204" pitchFamily="34" charset="0"/>
              </a:defRPr>
            </a:lvl7pPr>
            <a:lvl8pPr marL="1371600" defTabSz="863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latin typeface="Calibri Light" panose="020F0302020204030204" pitchFamily="34" charset="0"/>
              </a:defRPr>
            </a:lvl8pPr>
            <a:lvl9pPr marL="1828800" defTabSz="863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latin typeface="Calibri Light" panose="020F0302020204030204" pitchFamily="34" charset="0"/>
              </a:defRPr>
            </a:lvl9pPr>
          </a:lstStyle>
          <a:p>
            <a:r>
              <a:rPr lang="ru-RU" altLang="ru-RU"/>
              <a:t>Система нормативно-технических документов </a:t>
            </a:r>
            <a:r>
              <a:rPr lang="en-US" altLang="ru-RU"/>
              <a:t>BIM</a:t>
            </a:r>
          </a:p>
        </p:txBody>
      </p:sp>
      <p:pic>
        <p:nvPicPr>
          <p:cNvPr id="43079" name="Рисунок 74">
            <a:extLst>
              <a:ext uri="{FF2B5EF4-FFF2-40B4-BE49-F238E27FC236}">
                <a16:creationId xmlns:a16="http://schemas.microsoft.com/office/drawing/2014/main" id="{2B75670E-9BAF-4B41-AFD2-0243E6B45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7"/>
          <a:stretch>
            <a:fillRect/>
          </a:stretch>
        </p:blipFill>
        <p:spPr bwMode="auto">
          <a:xfrm>
            <a:off x="8936038" y="5684838"/>
            <a:ext cx="136048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80" name="Рисунок 75">
            <a:extLst>
              <a:ext uri="{FF2B5EF4-FFF2-40B4-BE49-F238E27FC236}">
                <a16:creationId xmlns:a16="http://schemas.microsoft.com/office/drawing/2014/main" id="{466C0DF3-BD45-42F3-A195-9E4A75D1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5"/>
          <a:stretch>
            <a:fillRect/>
          </a:stretch>
        </p:blipFill>
        <p:spPr bwMode="auto">
          <a:xfrm>
            <a:off x="10510838" y="5662613"/>
            <a:ext cx="7937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8">
            <a:extLst>
              <a:ext uri="{FF2B5EF4-FFF2-40B4-BE49-F238E27FC236}">
                <a16:creationId xmlns:a16="http://schemas.microsoft.com/office/drawing/2014/main" id="{74EB262B-9FCB-4487-BF91-C3FC70E7C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676" y="169863"/>
            <a:ext cx="10793958" cy="50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defTabSz="863600" eaLnBrk="1" hangingPunct="1">
              <a:lnSpc>
                <a:spcPct val="8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sz="3200" b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defRPr>
            </a:lvl1pPr>
            <a:lvl2pPr defTabSz="863600">
              <a:lnSpc>
                <a:spcPct val="90000"/>
              </a:lnSpc>
              <a:defRPr sz="4100">
                <a:latin typeface="Calibri Light" panose="020F0302020204030204" pitchFamily="34" charset="0"/>
              </a:defRPr>
            </a:lvl2pPr>
            <a:lvl3pPr defTabSz="863600">
              <a:lnSpc>
                <a:spcPct val="90000"/>
              </a:lnSpc>
              <a:defRPr sz="4100">
                <a:latin typeface="Calibri Light" panose="020F0302020204030204" pitchFamily="34" charset="0"/>
              </a:defRPr>
            </a:lvl3pPr>
            <a:lvl4pPr defTabSz="863600">
              <a:lnSpc>
                <a:spcPct val="90000"/>
              </a:lnSpc>
              <a:defRPr sz="4100">
                <a:latin typeface="Calibri Light" panose="020F0302020204030204" pitchFamily="34" charset="0"/>
              </a:defRPr>
            </a:lvl4pPr>
            <a:lvl5pPr defTabSz="863600">
              <a:lnSpc>
                <a:spcPct val="90000"/>
              </a:lnSpc>
              <a:defRPr sz="4100">
                <a:latin typeface="Calibri Light" panose="020F0302020204030204" pitchFamily="34" charset="0"/>
              </a:defRPr>
            </a:lvl5pPr>
            <a:lvl6pPr marL="457200" defTabSz="863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latin typeface="Calibri Light" panose="020F0302020204030204" pitchFamily="34" charset="0"/>
              </a:defRPr>
            </a:lvl6pPr>
            <a:lvl7pPr marL="914400" defTabSz="863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latin typeface="Calibri Light" panose="020F0302020204030204" pitchFamily="34" charset="0"/>
              </a:defRPr>
            </a:lvl7pPr>
            <a:lvl8pPr marL="1371600" defTabSz="863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latin typeface="Calibri Light" panose="020F0302020204030204" pitchFamily="34" charset="0"/>
              </a:defRPr>
            </a:lvl8pPr>
            <a:lvl9pPr marL="1828800" defTabSz="863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latin typeface="Calibri Light" panose="020F0302020204030204" pitchFamily="34" charset="0"/>
              </a:defRPr>
            </a:lvl9pPr>
          </a:lstStyle>
          <a:p>
            <a:r>
              <a:rPr lang="ru-RU" altLang="ru-RU"/>
              <a:t>Система нормативно-технических документов </a:t>
            </a:r>
            <a:r>
              <a:rPr lang="en-US" altLang="ru-RU"/>
              <a:t>BIM</a:t>
            </a:r>
          </a:p>
        </p:txBody>
      </p:sp>
      <p:pic>
        <p:nvPicPr>
          <p:cNvPr id="44035" name="Рисунок 10">
            <a:extLst>
              <a:ext uri="{FF2B5EF4-FFF2-40B4-BE49-F238E27FC236}">
                <a16:creationId xmlns:a16="http://schemas.microsoft.com/office/drawing/2014/main" id="{BBC18CBA-654F-4A72-99B2-427B3F7F0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7"/>
          <a:stretch>
            <a:fillRect/>
          </a:stretch>
        </p:blipFill>
        <p:spPr bwMode="auto">
          <a:xfrm>
            <a:off x="8936038" y="5684838"/>
            <a:ext cx="136048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Рисунок 11">
            <a:extLst>
              <a:ext uri="{FF2B5EF4-FFF2-40B4-BE49-F238E27FC236}">
                <a16:creationId xmlns:a16="http://schemas.microsoft.com/office/drawing/2014/main" id="{1FC273A3-AADE-4F86-9586-A1F676AB5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5"/>
          <a:stretch>
            <a:fillRect/>
          </a:stretch>
        </p:blipFill>
        <p:spPr bwMode="auto">
          <a:xfrm>
            <a:off x="10510838" y="5662613"/>
            <a:ext cx="7937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Объект 2">
            <a:extLst>
              <a:ext uri="{FF2B5EF4-FFF2-40B4-BE49-F238E27FC236}">
                <a16:creationId xmlns:a16="http://schemas.microsoft.com/office/drawing/2014/main" id="{ECED4DA9-4BF2-4EE4-A009-2E9D57F85E57}"/>
              </a:ext>
            </a:extLst>
          </p:cNvPr>
          <p:cNvGraphicFramePr>
            <a:graphicFrameLocks/>
          </p:cNvGraphicFramePr>
          <p:nvPr/>
        </p:nvGraphicFramePr>
        <p:xfrm>
          <a:off x="142875" y="790575"/>
          <a:ext cx="11202988" cy="5592763"/>
        </p:xfrm>
        <a:graphic>
          <a:graphicData uri="http://schemas.openxmlformats.org/drawingml/2006/table">
            <a:tbl>
              <a:tblPr firstRow="1" bandRow="1"/>
              <a:tblGrid>
                <a:gridCol w="4722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895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Утверждены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Разработаны / На стадии подготовки к утверждению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Запланированы к разработке в 2018-2020 гг.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3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</a:t>
                      </a: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Р 57310-2016 «Моделирование информационное зданий и сооружений. Руководство по доставке информации. Методология и формат» (ISO 29481-1:2010)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Р 57563-2017 «Моделирование информационное в строительстве. Основные положения по разработке стандартов информационного моделирования зданий и сооружений (ISO/TS 12911:2012)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Р 57311-2016 «Информационное моделирование в строительстве. Требования к эксплуатационной документации объектов завершенного строительства»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Р 57309-2016 «Руководящие принципы по библиотекам знаний и библиотекам объектов» (ИСО 16354:2013)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Р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ИСО 12006-2-2017  «Строительство. Модель организации данных о строительных работах. Часть 2. Основы классификации информации» (ISO 12006-2:2015).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Р ИСО 12006-3-2017 «Строительство. Модель организации данных о строительных работах. Часть 3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Основы обмена объектно-ориентированной информацией. (ISO 12006-3:2007).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Р ИСО 22263-2017 «Модель организации данных о строительных работах. Структура управления проектной информацией (ISO 22263:2008).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 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301.1325800.2017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«Информационное моделирование. Правила организации работ производственно-техническими отделами»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1.9)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 333.1325800.2017 «Информационное моделирование в строительстве. Правила формирования информационной модели объектов на различных стадиях жизненного цикла».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1.10)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 328.1325800.2017 «Информационное моделирование в строительстве. Правила описания компонентов информационной модели»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1.11)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 331.1325800.2017 «Информационное моделирование в строительстве. Правила обмена между информационными моделями объектов и моделями, используемыми в программных комплексах»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1.12)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404.1325800.2018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«Информационное моделирование в строительстве. Правила разработки планов проектов, реализуемых с применением технологии информационного моделирования»</a:t>
                      </a:r>
                    </a:p>
                  </a:txBody>
                  <a:tcPr marL="37409" marR="3740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2.1)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 «Информационное моделирование в строительстве. Правила применения в проектах повторного использования и при их привязке»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 «Информационное моделирование. Требования к формированию информационных моделей объектов капитального строительства для эксплуатации многоквартирных домов, реализованных по проектам повторного использования»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Р Отраслевые базовые классы 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(IFC)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ISO 19650-1:2018 «Организация информации об объектах капитального строительства. Информационный менеджмент в строительстве с использованием технологии информационного моделирования. Часть 1. Понятия и принципы»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ISO 19650-2:2018 «Организация информации об объектах капитального строительства. Информационный менеджмент в строительстве с использованием технологии информационного моделирования. Часть 2. Стадия капитального строительства»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ISO 16757-1:2015 «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Структуры данных электронных каталогов продукции для инженерных систем зданий. Часть 1. Понятия, архитектура и модель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ISO/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CD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19650-5 «Организация информации о строительных работах. Информационный менеджмент с применением информационного моделирования. Часть 5. Управление информационной безопасностью»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3.2)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ISO 16757-2:2016 «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Структуры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данных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для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электронных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каталогов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компонентов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инженерных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здания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Часть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Геометрия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компонентов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ISO 15686-4:2014 «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Планирование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срока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службы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зданий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Часть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4.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Планирование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срока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службы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использованием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информационного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моделирования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3.4)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ISO 29481-2:2012 «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Моделирование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информационное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зданий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сооружений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Руководство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доставке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информации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Часть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Инфраструктура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взаимодействия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3.5)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 «Информационное моделирование в строительстве. Правила формирования информационной (цифровой) модели местности по результатам инженерных изысканий»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3.6)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 «Информационное моделирование в строительстве. Обеспечение и контроль качества цифровых информационных моделей»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3.7)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 «Информационное моделирование в строительстве. Контроль качества производства строительных работ»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3.8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Общероссийская система классификации строительной информации</a:t>
                      </a:r>
                      <a:b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3.9)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Национальный электронный словарь строительных терминов</a:t>
                      </a:r>
                    </a:p>
                  </a:txBody>
                  <a:tcPr marL="37409" marR="3740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8">
            <a:extLst>
              <a:ext uri="{FF2B5EF4-FFF2-40B4-BE49-F238E27FC236}">
                <a16:creationId xmlns:a16="http://schemas.microsoft.com/office/drawing/2014/main" id="{F19C2EEF-AF58-4FC9-8BAC-17D14DD42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182563"/>
            <a:ext cx="100901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ru-RU" altLang="ru-RU" sz="3200" b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Экспертиза в электронном виде</a:t>
            </a:r>
          </a:p>
        </p:txBody>
      </p:sp>
      <p:sp>
        <p:nvSpPr>
          <p:cNvPr id="24579" name="Прямоугольник 26">
            <a:extLst>
              <a:ext uri="{FF2B5EF4-FFF2-40B4-BE49-F238E27FC236}">
                <a16:creationId xmlns:a16="http://schemas.microsoft.com/office/drawing/2014/main" id="{D1500D1D-44B0-456D-B534-36709A24E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16575"/>
            <a:ext cx="11520488" cy="858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24580" name="Рисунок 12">
            <a:extLst>
              <a:ext uri="{FF2B5EF4-FFF2-40B4-BE49-F238E27FC236}">
                <a16:creationId xmlns:a16="http://schemas.microsoft.com/office/drawing/2014/main" id="{E6A1B3F7-9663-4989-840D-CFCB2715C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0" y="1897063"/>
            <a:ext cx="6076950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13">
            <a:extLst>
              <a:ext uri="{FF2B5EF4-FFF2-40B4-BE49-F238E27FC236}">
                <a16:creationId xmlns:a16="http://schemas.microsoft.com/office/drawing/2014/main" id="{AA59755B-1E26-4FC0-B290-905AA7A0E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2376488"/>
            <a:ext cx="5761038" cy="423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5">
            <a:extLst>
              <a:ext uri="{FF2B5EF4-FFF2-40B4-BE49-F238E27FC236}">
                <a16:creationId xmlns:a16="http://schemas.microsoft.com/office/drawing/2014/main" id="{58562B5F-19AA-4A6B-BC39-C3F6A09BE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13" y="1298575"/>
            <a:ext cx="10090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9875" indent="-269875"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Aft>
                <a:spcPts val="1700"/>
              </a:spcAft>
              <a:buClr>
                <a:srgbClr val="EB613D"/>
              </a:buClr>
              <a:buSzPct val="65000"/>
              <a:buFont typeface="Wingdings" panose="05000000000000000000" pitchFamily="2" charset="2"/>
              <a:buNone/>
            </a:pPr>
            <a:r>
              <a:rPr lang="ru-RU" altLang="ru-RU" sz="2400">
                <a:solidFill>
                  <a:srgbClr val="333333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Мосгосэкспертиза, Экспертиза Санкт-Петербурга и Свердловская уже принимают </a:t>
            </a:r>
            <a:r>
              <a:rPr lang="en-US" altLang="ru-RU" sz="2400">
                <a:solidFill>
                  <a:srgbClr val="333333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</a:t>
            </a:r>
            <a:r>
              <a:rPr lang="ru-RU" altLang="ru-RU" sz="2400">
                <a:solidFill>
                  <a:srgbClr val="333333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-модели</a:t>
            </a:r>
          </a:p>
        </p:txBody>
      </p:sp>
      <p:grpSp>
        <p:nvGrpSpPr>
          <p:cNvPr id="24583" name="Группа 4">
            <a:extLst>
              <a:ext uri="{FF2B5EF4-FFF2-40B4-BE49-F238E27FC236}">
                <a16:creationId xmlns:a16="http://schemas.microsoft.com/office/drawing/2014/main" id="{BED49EEE-19D3-4BA3-8A76-A81D47EF0F8B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24584" name="Прямоугольник 6">
              <a:extLst>
                <a:ext uri="{FF2B5EF4-FFF2-40B4-BE49-F238E27FC236}">
                  <a16:creationId xmlns:a16="http://schemas.microsoft.com/office/drawing/2014/main" id="{C41CE039-D376-4010-8E6A-BCA88DDEE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24585" name="Рисунок 7">
              <a:extLst>
                <a:ext uri="{FF2B5EF4-FFF2-40B4-BE49-F238E27FC236}">
                  <a16:creationId xmlns:a16="http://schemas.microsoft.com/office/drawing/2014/main" id="{3EF7FCF1-879C-4F51-85CA-CBF07BFF1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54986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8">
            <a:extLst>
              <a:ext uri="{FF2B5EF4-FFF2-40B4-BE49-F238E27FC236}">
                <a16:creationId xmlns:a16="http://schemas.microsoft.com/office/drawing/2014/main" id="{9B923DD9-DEBE-45F7-A977-59CE5A6EF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012" y="182597"/>
            <a:ext cx="10090040" cy="53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ru-RU" altLang="ru-RU" sz="3200" b="1" dirty="0" err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Спбгосэкспертиза</a:t>
            </a:r>
            <a:r>
              <a:rPr lang="ru-RU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 в </a:t>
            </a:r>
            <a:r>
              <a:rPr lang="en-US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</a:t>
            </a:r>
            <a:endParaRPr lang="ru-RU" altLang="ru-RU" sz="3200" b="1" dirty="0">
              <a:solidFill>
                <a:srgbClr val="FA6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sp>
        <p:nvSpPr>
          <p:cNvPr id="21507" name="Прямоугольник 26">
            <a:extLst>
              <a:ext uri="{FF2B5EF4-FFF2-40B4-BE49-F238E27FC236}">
                <a16:creationId xmlns:a16="http://schemas.microsoft.com/office/drawing/2014/main" id="{762B4DF9-D240-40FA-824A-5DBDFE4DC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" y="5616549"/>
            <a:ext cx="11520362" cy="8588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grpSp>
        <p:nvGrpSpPr>
          <p:cNvPr id="21511" name="Группа 4">
            <a:extLst>
              <a:ext uri="{FF2B5EF4-FFF2-40B4-BE49-F238E27FC236}">
                <a16:creationId xmlns:a16="http://schemas.microsoft.com/office/drawing/2014/main" id="{13C5C555-E8B6-49EC-9165-08D6615B43C1}"/>
              </a:ext>
            </a:extLst>
          </p:cNvPr>
          <p:cNvGrpSpPr>
            <a:grpSpLocks/>
          </p:cNvGrpSpPr>
          <p:nvPr/>
        </p:nvGrpSpPr>
        <p:grpSpPr bwMode="auto">
          <a:xfrm>
            <a:off x="223899" y="36"/>
            <a:ext cx="2008165" cy="1054088"/>
            <a:chOff x="7443" y="-1"/>
            <a:chExt cx="2008385" cy="1054225"/>
          </a:xfrm>
        </p:grpSpPr>
        <p:sp>
          <p:nvSpPr>
            <p:cNvPr id="21512" name="Прямоугольник 6">
              <a:extLst>
                <a:ext uri="{FF2B5EF4-FFF2-40B4-BE49-F238E27FC236}">
                  <a16:creationId xmlns:a16="http://schemas.microsoft.com/office/drawing/2014/main" id="{671E8E05-D472-450D-9F0C-64FE51618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21513" name="Рисунок 7">
              <a:extLst>
                <a:ext uri="{FF2B5EF4-FFF2-40B4-BE49-F238E27FC236}">
                  <a16:creationId xmlns:a16="http://schemas.microsoft.com/office/drawing/2014/main" id="{96E97918-EE09-4DBB-A00E-E5F5FA24D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3">
            <a:extLst>
              <a:ext uri="{FF2B5EF4-FFF2-40B4-BE49-F238E27FC236}">
                <a16:creationId xmlns:a16="http://schemas.microsoft.com/office/drawing/2014/main" id="{54AA7D77-9B56-4ED4-B93A-D444D23DC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190305"/>
            <a:ext cx="11407650" cy="292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9" tIns="68113" rIns="89999" bIns="44999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 err="1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СпбЦГЭ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 принимает 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BIM-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модели в виде эксперимента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Формат 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IFC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Сформированы требования к моделям</a:t>
            </a:r>
          </a:p>
          <a:p>
            <a:pPr marL="107951" indent="0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8D1C05-B389-4B4C-A369-97396A2BE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435" y="2778039"/>
            <a:ext cx="6983054" cy="369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8">
            <a:extLst>
              <a:ext uri="{FF2B5EF4-FFF2-40B4-BE49-F238E27FC236}">
                <a16:creationId xmlns:a16="http://schemas.microsoft.com/office/drawing/2014/main" id="{F19C2EEF-AF58-4FC9-8BAC-17D14DD42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182563"/>
            <a:ext cx="100901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ru-RU" altLang="ru-RU" sz="3200" b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Экспертиза в электронном виде</a:t>
            </a:r>
          </a:p>
        </p:txBody>
      </p:sp>
      <p:sp>
        <p:nvSpPr>
          <p:cNvPr id="24579" name="Прямоугольник 26">
            <a:extLst>
              <a:ext uri="{FF2B5EF4-FFF2-40B4-BE49-F238E27FC236}">
                <a16:creationId xmlns:a16="http://schemas.microsoft.com/office/drawing/2014/main" id="{D1500D1D-44B0-456D-B534-36709A24E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16575"/>
            <a:ext cx="11520488" cy="858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4582" name="Text Box 5">
            <a:extLst>
              <a:ext uri="{FF2B5EF4-FFF2-40B4-BE49-F238E27FC236}">
                <a16:creationId xmlns:a16="http://schemas.microsoft.com/office/drawing/2014/main" id="{58562B5F-19AA-4A6B-BC39-C3F6A09BE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13" y="1298575"/>
            <a:ext cx="10090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9875" indent="-269875"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Aft>
                <a:spcPts val="1700"/>
              </a:spcAft>
              <a:buClr>
                <a:srgbClr val="EB613D"/>
              </a:buClr>
              <a:buSzPct val="65000"/>
              <a:buFont typeface="Wingdings" panose="05000000000000000000" pitchFamily="2" charset="2"/>
              <a:buNone/>
            </a:pPr>
            <a:r>
              <a:rPr lang="ru-RU" altLang="ru-RU" sz="2400" dirty="0">
                <a:solidFill>
                  <a:srgbClr val="333333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Экспертиза Санкт-Петербурга </a:t>
            </a:r>
          </a:p>
        </p:txBody>
      </p:sp>
      <p:grpSp>
        <p:nvGrpSpPr>
          <p:cNvPr id="24583" name="Группа 4">
            <a:extLst>
              <a:ext uri="{FF2B5EF4-FFF2-40B4-BE49-F238E27FC236}">
                <a16:creationId xmlns:a16="http://schemas.microsoft.com/office/drawing/2014/main" id="{BED49EEE-19D3-4BA3-8A76-A81D47EF0F8B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24584" name="Прямоугольник 6">
              <a:extLst>
                <a:ext uri="{FF2B5EF4-FFF2-40B4-BE49-F238E27FC236}">
                  <a16:creationId xmlns:a16="http://schemas.microsoft.com/office/drawing/2014/main" id="{C41CE039-D376-4010-8E6A-BCA88DDEE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24585" name="Рисунок 7">
              <a:extLst>
                <a:ext uri="{FF2B5EF4-FFF2-40B4-BE49-F238E27FC236}">
                  <a16:creationId xmlns:a16="http://schemas.microsoft.com/office/drawing/2014/main" id="{3EF7FCF1-879C-4F51-85CA-CBF07BFF1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D1BCF0-9F58-4D67-8760-998443129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427" y="2304882"/>
            <a:ext cx="7488436" cy="405233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FF4241-5CF3-4DF1-AC2A-95983C4E8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551" y="2304883"/>
            <a:ext cx="7488437" cy="405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185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8">
            <a:extLst>
              <a:ext uri="{FF2B5EF4-FFF2-40B4-BE49-F238E27FC236}">
                <a16:creationId xmlns:a16="http://schemas.microsoft.com/office/drawing/2014/main" id="{9B923DD9-DEBE-45F7-A977-59CE5A6EF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012" y="182597"/>
            <a:ext cx="10090040" cy="53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ru-RU" altLang="ru-RU" sz="3200" b="1" dirty="0" err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Мосгосэкспертиза</a:t>
            </a:r>
            <a:r>
              <a:rPr lang="ru-RU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 в </a:t>
            </a:r>
            <a:r>
              <a:rPr lang="en-US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</a:t>
            </a:r>
            <a:endParaRPr lang="ru-RU" altLang="ru-RU" sz="3200" b="1" dirty="0">
              <a:solidFill>
                <a:srgbClr val="FA6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sp>
        <p:nvSpPr>
          <p:cNvPr id="21507" name="Прямоугольник 26">
            <a:extLst>
              <a:ext uri="{FF2B5EF4-FFF2-40B4-BE49-F238E27FC236}">
                <a16:creationId xmlns:a16="http://schemas.microsoft.com/office/drawing/2014/main" id="{762B4DF9-D240-40FA-824A-5DBDFE4DC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" y="5616549"/>
            <a:ext cx="11520362" cy="8588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grpSp>
        <p:nvGrpSpPr>
          <p:cNvPr id="21511" name="Группа 4">
            <a:extLst>
              <a:ext uri="{FF2B5EF4-FFF2-40B4-BE49-F238E27FC236}">
                <a16:creationId xmlns:a16="http://schemas.microsoft.com/office/drawing/2014/main" id="{13C5C555-E8B6-49EC-9165-08D6615B43C1}"/>
              </a:ext>
            </a:extLst>
          </p:cNvPr>
          <p:cNvGrpSpPr>
            <a:grpSpLocks/>
          </p:cNvGrpSpPr>
          <p:nvPr/>
        </p:nvGrpSpPr>
        <p:grpSpPr bwMode="auto">
          <a:xfrm>
            <a:off x="223899" y="36"/>
            <a:ext cx="2008165" cy="1054088"/>
            <a:chOff x="7443" y="-1"/>
            <a:chExt cx="2008385" cy="1054225"/>
          </a:xfrm>
        </p:grpSpPr>
        <p:sp>
          <p:nvSpPr>
            <p:cNvPr id="21512" name="Прямоугольник 6">
              <a:extLst>
                <a:ext uri="{FF2B5EF4-FFF2-40B4-BE49-F238E27FC236}">
                  <a16:creationId xmlns:a16="http://schemas.microsoft.com/office/drawing/2014/main" id="{671E8E05-D472-450D-9F0C-64FE51618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21513" name="Рисунок 7">
              <a:extLst>
                <a:ext uri="{FF2B5EF4-FFF2-40B4-BE49-F238E27FC236}">
                  <a16:creationId xmlns:a16="http://schemas.microsoft.com/office/drawing/2014/main" id="{96E97918-EE09-4DBB-A00E-E5F5FA24D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3">
            <a:extLst>
              <a:ext uri="{FF2B5EF4-FFF2-40B4-BE49-F238E27FC236}">
                <a16:creationId xmlns:a16="http://schemas.microsoft.com/office/drawing/2014/main" id="{54AA7D77-9B56-4ED4-B93A-D444D23DC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117755"/>
            <a:ext cx="11407650" cy="292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9" tIns="68113" rIns="89999" bIns="44999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 err="1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Мосгосэкспертиза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 принимает 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BIM-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модели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Формат 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IFC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Сформированы требования к моделям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Предложены эталонные модели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E4DE67-C5C5-4D9A-ADCA-24E1F8172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798" y="3029059"/>
            <a:ext cx="6155691" cy="328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98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E5CCAF-BD53-480E-8743-8B2F9EA0722B}"/>
              </a:ext>
            </a:extLst>
          </p:cNvPr>
          <p:cNvSpPr/>
          <p:nvPr/>
        </p:nvSpPr>
        <p:spPr>
          <a:xfrm>
            <a:off x="0" y="936625"/>
            <a:ext cx="6392863" cy="4606925"/>
          </a:xfrm>
          <a:prstGeom prst="rect">
            <a:avLst/>
          </a:prstGeom>
          <a:solidFill>
            <a:srgbClr val="1356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FF0EFC-2784-425F-B3BF-A3679805FC80}"/>
              </a:ext>
            </a:extLst>
          </p:cNvPr>
          <p:cNvSpPr/>
          <p:nvPr/>
        </p:nvSpPr>
        <p:spPr>
          <a:xfrm>
            <a:off x="4895850" y="936625"/>
            <a:ext cx="5905500" cy="4606925"/>
          </a:xfrm>
          <a:prstGeom prst="rect">
            <a:avLst/>
          </a:prstGeom>
          <a:solidFill>
            <a:srgbClr val="0001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/>
          </a:p>
        </p:txBody>
      </p:sp>
      <p:pic>
        <p:nvPicPr>
          <p:cNvPr id="1024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B5D79D79-725D-4EB4-8FF6-2C6DA9AC6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7"/>
          <a:stretch>
            <a:fillRect/>
          </a:stretch>
        </p:blipFill>
        <p:spPr bwMode="auto">
          <a:xfrm>
            <a:off x="1511300" y="936625"/>
            <a:ext cx="7358063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2">
            <a:extLst>
              <a:ext uri="{FF2B5EF4-FFF2-40B4-BE49-F238E27FC236}">
                <a16:creationId xmlns:a16="http://schemas.microsoft.com/office/drawing/2014/main" id="{C48B04CA-CCB0-40E6-AC32-F8B8E68F2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338" y="225425"/>
            <a:ext cx="4203700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defPPr>
              <a:defRPr lang="ru-RU"/>
            </a:defPPr>
            <a:lvl1pPr algn="ctr" eaLnBrk="1" hangingPunct="1">
              <a:lnSpc>
                <a:spcPct val="8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sz="4000" b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9pPr>
          </a:lstStyle>
          <a:p>
            <a:r>
              <a:rPr lang="en-US" altLang="ru-RU"/>
              <a:t>BIM</a:t>
            </a:r>
            <a:r>
              <a:rPr lang="ru-RU" altLang="ru-RU"/>
              <a:t>у-быть!</a:t>
            </a:r>
          </a:p>
        </p:txBody>
      </p:sp>
      <p:pic>
        <p:nvPicPr>
          <p:cNvPr id="10246" name="Рисунок 74">
            <a:extLst>
              <a:ext uri="{FF2B5EF4-FFF2-40B4-BE49-F238E27FC236}">
                <a16:creationId xmlns:a16="http://schemas.microsoft.com/office/drawing/2014/main" id="{74574DA2-0C1E-4A0F-898F-F042E47AD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7"/>
          <a:stretch>
            <a:fillRect/>
          </a:stretch>
        </p:blipFill>
        <p:spPr bwMode="auto">
          <a:xfrm>
            <a:off x="8936038" y="5684838"/>
            <a:ext cx="136048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Рисунок 75">
            <a:extLst>
              <a:ext uri="{FF2B5EF4-FFF2-40B4-BE49-F238E27FC236}">
                <a16:creationId xmlns:a16="http://schemas.microsoft.com/office/drawing/2014/main" id="{6B7061DF-2AE1-486B-8289-96D25AE79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5"/>
          <a:stretch>
            <a:fillRect/>
          </a:stretch>
        </p:blipFill>
        <p:spPr bwMode="auto">
          <a:xfrm>
            <a:off x="10510838" y="5662613"/>
            <a:ext cx="7937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238341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8">
            <a:extLst>
              <a:ext uri="{FF2B5EF4-FFF2-40B4-BE49-F238E27FC236}">
                <a16:creationId xmlns:a16="http://schemas.microsoft.com/office/drawing/2014/main" id="{9B923DD9-DEBE-45F7-A977-59CE5A6EF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012" y="182597"/>
            <a:ext cx="10090040" cy="53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ru-RU" altLang="ru-RU" sz="3200" b="1" dirty="0" err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Мосгосэкспертиза</a:t>
            </a:r>
            <a:r>
              <a:rPr lang="ru-RU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 в </a:t>
            </a:r>
            <a:r>
              <a:rPr lang="en-US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</a:t>
            </a:r>
            <a:endParaRPr lang="ru-RU" altLang="ru-RU" sz="3200" b="1" dirty="0">
              <a:solidFill>
                <a:srgbClr val="FA6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sp>
        <p:nvSpPr>
          <p:cNvPr id="21507" name="Прямоугольник 26">
            <a:extLst>
              <a:ext uri="{FF2B5EF4-FFF2-40B4-BE49-F238E27FC236}">
                <a16:creationId xmlns:a16="http://schemas.microsoft.com/office/drawing/2014/main" id="{762B4DF9-D240-40FA-824A-5DBDFE4DC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" y="5616549"/>
            <a:ext cx="11520362" cy="8588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grpSp>
        <p:nvGrpSpPr>
          <p:cNvPr id="21511" name="Группа 4">
            <a:extLst>
              <a:ext uri="{FF2B5EF4-FFF2-40B4-BE49-F238E27FC236}">
                <a16:creationId xmlns:a16="http://schemas.microsoft.com/office/drawing/2014/main" id="{13C5C555-E8B6-49EC-9165-08D6615B43C1}"/>
              </a:ext>
            </a:extLst>
          </p:cNvPr>
          <p:cNvGrpSpPr>
            <a:grpSpLocks/>
          </p:cNvGrpSpPr>
          <p:nvPr/>
        </p:nvGrpSpPr>
        <p:grpSpPr bwMode="auto">
          <a:xfrm>
            <a:off x="223899" y="36"/>
            <a:ext cx="2008165" cy="1054088"/>
            <a:chOff x="7443" y="-1"/>
            <a:chExt cx="2008385" cy="1054225"/>
          </a:xfrm>
        </p:grpSpPr>
        <p:sp>
          <p:nvSpPr>
            <p:cNvPr id="21512" name="Прямоугольник 6">
              <a:extLst>
                <a:ext uri="{FF2B5EF4-FFF2-40B4-BE49-F238E27FC236}">
                  <a16:creationId xmlns:a16="http://schemas.microsoft.com/office/drawing/2014/main" id="{671E8E05-D472-450D-9F0C-64FE51618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21513" name="Рисунок 7">
              <a:extLst>
                <a:ext uri="{FF2B5EF4-FFF2-40B4-BE49-F238E27FC236}">
                  <a16:creationId xmlns:a16="http://schemas.microsoft.com/office/drawing/2014/main" id="{96E97918-EE09-4DBB-A00E-E5F5FA24D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340E03-1A63-4B28-880F-56C3A114F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07" y="3018528"/>
            <a:ext cx="6442446" cy="3437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46C83A-0BB8-4815-B14B-F804324DD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" y="1147445"/>
            <a:ext cx="6235705" cy="33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39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8">
            <a:extLst>
              <a:ext uri="{FF2B5EF4-FFF2-40B4-BE49-F238E27FC236}">
                <a16:creationId xmlns:a16="http://schemas.microsoft.com/office/drawing/2014/main" id="{9B923DD9-DEBE-45F7-A977-59CE5A6EF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012" y="182597"/>
            <a:ext cx="10090040" cy="53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ru-RU" altLang="ru-RU" sz="3200" b="1" dirty="0" err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Мосгосэкспертиза</a:t>
            </a:r>
            <a:r>
              <a:rPr lang="ru-RU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 в </a:t>
            </a:r>
            <a:r>
              <a:rPr lang="en-US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</a:t>
            </a:r>
            <a:endParaRPr lang="ru-RU" altLang="ru-RU" sz="3200" b="1" dirty="0">
              <a:solidFill>
                <a:srgbClr val="FA6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sp>
        <p:nvSpPr>
          <p:cNvPr id="21507" name="Прямоугольник 26">
            <a:extLst>
              <a:ext uri="{FF2B5EF4-FFF2-40B4-BE49-F238E27FC236}">
                <a16:creationId xmlns:a16="http://schemas.microsoft.com/office/drawing/2014/main" id="{762B4DF9-D240-40FA-824A-5DBDFE4DC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" y="5616549"/>
            <a:ext cx="11520362" cy="8588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grpSp>
        <p:nvGrpSpPr>
          <p:cNvPr id="21511" name="Группа 4">
            <a:extLst>
              <a:ext uri="{FF2B5EF4-FFF2-40B4-BE49-F238E27FC236}">
                <a16:creationId xmlns:a16="http://schemas.microsoft.com/office/drawing/2014/main" id="{13C5C555-E8B6-49EC-9165-08D6615B43C1}"/>
              </a:ext>
            </a:extLst>
          </p:cNvPr>
          <p:cNvGrpSpPr>
            <a:grpSpLocks/>
          </p:cNvGrpSpPr>
          <p:nvPr/>
        </p:nvGrpSpPr>
        <p:grpSpPr bwMode="auto">
          <a:xfrm>
            <a:off x="223899" y="36"/>
            <a:ext cx="2008165" cy="1054088"/>
            <a:chOff x="7443" y="-1"/>
            <a:chExt cx="2008385" cy="1054225"/>
          </a:xfrm>
        </p:grpSpPr>
        <p:sp>
          <p:nvSpPr>
            <p:cNvPr id="21512" name="Прямоугольник 6">
              <a:extLst>
                <a:ext uri="{FF2B5EF4-FFF2-40B4-BE49-F238E27FC236}">
                  <a16:creationId xmlns:a16="http://schemas.microsoft.com/office/drawing/2014/main" id="{671E8E05-D472-450D-9F0C-64FE51618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21513" name="Рисунок 7">
              <a:extLst>
                <a:ext uri="{FF2B5EF4-FFF2-40B4-BE49-F238E27FC236}">
                  <a16:creationId xmlns:a16="http://schemas.microsoft.com/office/drawing/2014/main" id="{96E97918-EE09-4DBB-A00E-E5F5FA24D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275A7E-642A-400B-B870-48650CC1D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26" y="1249215"/>
            <a:ext cx="5503232" cy="29780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C0A754-D0C6-4D2C-9F39-7DA209D70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180" y="2928351"/>
            <a:ext cx="6336308" cy="34288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A00E33-CD4C-4081-B31F-5D4EABA3A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185" y="4320207"/>
            <a:ext cx="4429586" cy="239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507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8">
            <a:extLst>
              <a:ext uri="{FF2B5EF4-FFF2-40B4-BE49-F238E27FC236}">
                <a16:creationId xmlns:a16="http://schemas.microsoft.com/office/drawing/2014/main" id="{9B923DD9-DEBE-45F7-A977-59CE5A6EF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012" y="182597"/>
            <a:ext cx="10090040" cy="53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ru-RU" altLang="ru-RU" sz="3200" b="1" dirty="0" err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Мосгосэкспертиза</a:t>
            </a:r>
            <a:r>
              <a:rPr lang="ru-RU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 в </a:t>
            </a:r>
            <a:r>
              <a:rPr lang="en-US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</a:t>
            </a:r>
            <a:endParaRPr lang="ru-RU" altLang="ru-RU" sz="3200" b="1" dirty="0">
              <a:solidFill>
                <a:srgbClr val="FA6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sp>
        <p:nvSpPr>
          <p:cNvPr id="21507" name="Прямоугольник 26">
            <a:extLst>
              <a:ext uri="{FF2B5EF4-FFF2-40B4-BE49-F238E27FC236}">
                <a16:creationId xmlns:a16="http://schemas.microsoft.com/office/drawing/2014/main" id="{762B4DF9-D240-40FA-824A-5DBDFE4DC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" y="5616549"/>
            <a:ext cx="11520362" cy="8588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grpSp>
        <p:nvGrpSpPr>
          <p:cNvPr id="21511" name="Группа 4">
            <a:extLst>
              <a:ext uri="{FF2B5EF4-FFF2-40B4-BE49-F238E27FC236}">
                <a16:creationId xmlns:a16="http://schemas.microsoft.com/office/drawing/2014/main" id="{13C5C555-E8B6-49EC-9165-08D6615B43C1}"/>
              </a:ext>
            </a:extLst>
          </p:cNvPr>
          <p:cNvGrpSpPr>
            <a:grpSpLocks/>
          </p:cNvGrpSpPr>
          <p:nvPr/>
        </p:nvGrpSpPr>
        <p:grpSpPr bwMode="auto">
          <a:xfrm>
            <a:off x="223899" y="36"/>
            <a:ext cx="2008165" cy="1054088"/>
            <a:chOff x="7443" y="-1"/>
            <a:chExt cx="2008385" cy="1054225"/>
          </a:xfrm>
        </p:grpSpPr>
        <p:sp>
          <p:nvSpPr>
            <p:cNvPr id="21512" name="Прямоугольник 6">
              <a:extLst>
                <a:ext uri="{FF2B5EF4-FFF2-40B4-BE49-F238E27FC236}">
                  <a16:creationId xmlns:a16="http://schemas.microsoft.com/office/drawing/2014/main" id="{671E8E05-D472-450D-9F0C-64FE51618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21513" name="Рисунок 7">
              <a:extLst>
                <a:ext uri="{FF2B5EF4-FFF2-40B4-BE49-F238E27FC236}">
                  <a16:creationId xmlns:a16="http://schemas.microsoft.com/office/drawing/2014/main" id="{96E97918-EE09-4DBB-A00E-E5F5FA24D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Рисунок 5" descr="Изображение выглядит как внутренний, стена, человек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1438489F-5E5E-4914-90C2-31A78CFF1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0" y="2078320"/>
            <a:ext cx="5088202" cy="3816152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ена, внутренний, человек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E47F2FF7-99ED-483B-A340-A3E1AC3691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68" y="2055615"/>
            <a:ext cx="5088202" cy="381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68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8">
            <a:extLst>
              <a:ext uri="{FF2B5EF4-FFF2-40B4-BE49-F238E27FC236}">
                <a16:creationId xmlns:a16="http://schemas.microsoft.com/office/drawing/2014/main" id="{9B923DD9-DEBE-45F7-A977-59CE5A6EF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012" y="182597"/>
            <a:ext cx="10090040" cy="53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ru-RU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ФАУ «ФЦС» в </a:t>
            </a:r>
            <a:r>
              <a:rPr lang="en-US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</a:t>
            </a:r>
            <a:endParaRPr lang="ru-RU" altLang="ru-RU" sz="3200" b="1" dirty="0">
              <a:solidFill>
                <a:srgbClr val="FA6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grpSp>
        <p:nvGrpSpPr>
          <p:cNvPr id="21511" name="Группа 4">
            <a:extLst>
              <a:ext uri="{FF2B5EF4-FFF2-40B4-BE49-F238E27FC236}">
                <a16:creationId xmlns:a16="http://schemas.microsoft.com/office/drawing/2014/main" id="{13C5C555-E8B6-49EC-9165-08D6615B43C1}"/>
              </a:ext>
            </a:extLst>
          </p:cNvPr>
          <p:cNvGrpSpPr>
            <a:grpSpLocks/>
          </p:cNvGrpSpPr>
          <p:nvPr/>
        </p:nvGrpSpPr>
        <p:grpSpPr bwMode="auto">
          <a:xfrm>
            <a:off x="223899" y="36"/>
            <a:ext cx="2008165" cy="1054088"/>
            <a:chOff x="7443" y="-1"/>
            <a:chExt cx="2008385" cy="1054225"/>
          </a:xfrm>
        </p:grpSpPr>
        <p:sp>
          <p:nvSpPr>
            <p:cNvPr id="21512" name="Прямоугольник 6">
              <a:extLst>
                <a:ext uri="{FF2B5EF4-FFF2-40B4-BE49-F238E27FC236}">
                  <a16:creationId xmlns:a16="http://schemas.microsoft.com/office/drawing/2014/main" id="{671E8E05-D472-450D-9F0C-64FE51618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21513" name="Рисунок 7">
              <a:extLst>
                <a:ext uri="{FF2B5EF4-FFF2-40B4-BE49-F238E27FC236}">
                  <a16:creationId xmlns:a16="http://schemas.microsoft.com/office/drawing/2014/main" id="{96E97918-EE09-4DBB-A00E-E5F5FA24D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Box 3">
            <a:extLst>
              <a:ext uri="{FF2B5EF4-FFF2-40B4-BE49-F238E27FC236}">
                <a16:creationId xmlns:a16="http://schemas.microsoft.com/office/drawing/2014/main" id="{29696864-7384-42D1-8C11-4B623A2B9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071213"/>
            <a:ext cx="6348924" cy="292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9" tIns="68113" rIns="89999" bIns="44999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Отвечает за стандартизацию в строительстве РФ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Готовит концепцию 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Разрабатывает стандарты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Проводит эксперименты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F7F49B-2AD0-4E47-BEF9-AA2BE1109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107" y="3391116"/>
            <a:ext cx="5476382" cy="29136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041A5D-2001-4EE2-BEE7-AAC4C7C43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39" y="3359727"/>
            <a:ext cx="5476382" cy="29378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F8AD51-9E5F-4ABC-AB52-94C9115B4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033" y="814550"/>
            <a:ext cx="4802919" cy="257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18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8">
            <a:extLst>
              <a:ext uri="{FF2B5EF4-FFF2-40B4-BE49-F238E27FC236}">
                <a16:creationId xmlns:a16="http://schemas.microsoft.com/office/drawing/2014/main" id="{F19C2EEF-AF58-4FC9-8BAC-17D14DD42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182563"/>
            <a:ext cx="100901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ru-RU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УКС в </a:t>
            </a:r>
            <a:r>
              <a:rPr lang="en-US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</a:t>
            </a:r>
            <a:endParaRPr lang="ru-RU" altLang="ru-RU" sz="3200" b="1" dirty="0">
              <a:solidFill>
                <a:srgbClr val="FA6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sp>
        <p:nvSpPr>
          <p:cNvPr id="24579" name="Прямоугольник 26">
            <a:extLst>
              <a:ext uri="{FF2B5EF4-FFF2-40B4-BE49-F238E27FC236}">
                <a16:creationId xmlns:a16="http://schemas.microsoft.com/office/drawing/2014/main" id="{D1500D1D-44B0-456D-B534-36709A24E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16575"/>
            <a:ext cx="11520488" cy="858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grpSp>
        <p:nvGrpSpPr>
          <p:cNvPr id="24583" name="Группа 4">
            <a:extLst>
              <a:ext uri="{FF2B5EF4-FFF2-40B4-BE49-F238E27FC236}">
                <a16:creationId xmlns:a16="http://schemas.microsoft.com/office/drawing/2014/main" id="{BED49EEE-19D3-4BA3-8A76-A81D47EF0F8B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24584" name="Прямоугольник 6">
              <a:extLst>
                <a:ext uri="{FF2B5EF4-FFF2-40B4-BE49-F238E27FC236}">
                  <a16:creationId xmlns:a16="http://schemas.microsoft.com/office/drawing/2014/main" id="{C41CE039-D376-4010-8E6A-BCA88DDEE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24585" name="Рисунок 7">
              <a:extLst>
                <a:ext uri="{FF2B5EF4-FFF2-40B4-BE49-F238E27FC236}">
                  <a16:creationId xmlns:a16="http://schemas.microsoft.com/office/drawing/2014/main" id="{3EF7FCF1-879C-4F51-85CA-CBF07BFF1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46646E-2C53-4EC6-948D-86801CF30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85" t="21178" r="28302" b="840"/>
          <a:stretch/>
        </p:blipFill>
        <p:spPr>
          <a:xfrm>
            <a:off x="220927" y="1094853"/>
            <a:ext cx="3611351" cy="33120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112C88-4DF5-4C97-AEA9-0F35C63A1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3310" y="1139332"/>
            <a:ext cx="5627178" cy="30451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A53E78-C8AC-4526-A585-8086F83F3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52" y="3960167"/>
            <a:ext cx="5627178" cy="304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20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Группа 4">
            <a:extLst>
              <a:ext uri="{FF2B5EF4-FFF2-40B4-BE49-F238E27FC236}">
                <a16:creationId xmlns:a16="http://schemas.microsoft.com/office/drawing/2014/main" id="{BF14A7BE-E216-46B7-8FD5-069C7471755F}"/>
              </a:ext>
            </a:extLst>
          </p:cNvPr>
          <p:cNvGrpSpPr>
            <a:grpSpLocks/>
          </p:cNvGrpSpPr>
          <p:nvPr/>
        </p:nvGrpSpPr>
        <p:grpSpPr bwMode="auto">
          <a:xfrm>
            <a:off x="223899" y="36"/>
            <a:ext cx="2008165" cy="1054088"/>
            <a:chOff x="7443" y="-1"/>
            <a:chExt cx="2008385" cy="1054225"/>
          </a:xfrm>
        </p:grpSpPr>
        <p:sp>
          <p:nvSpPr>
            <p:cNvPr id="11282" name="Прямоугольник 6">
              <a:extLst>
                <a:ext uri="{FF2B5EF4-FFF2-40B4-BE49-F238E27FC236}">
                  <a16:creationId xmlns:a16="http://schemas.microsoft.com/office/drawing/2014/main" id="{9346E961-D7FE-459C-8B00-F251B1B22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11283" name="Рисунок 7">
              <a:extLst>
                <a:ext uri="{FF2B5EF4-FFF2-40B4-BE49-F238E27FC236}">
                  <a16:creationId xmlns:a16="http://schemas.microsoft.com/office/drawing/2014/main" id="{1F41972C-06A1-485A-900B-D779FDAB3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7" name="Text Box 18">
            <a:extLst>
              <a:ext uri="{FF2B5EF4-FFF2-40B4-BE49-F238E27FC236}">
                <a16:creationId xmlns:a16="http://schemas.microsoft.com/office/drawing/2014/main" id="{6B4B40A8-877D-4BCC-BFE6-931625E32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012" y="182597"/>
            <a:ext cx="10090040" cy="53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ru-RU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Использование открытых стандартов</a:t>
            </a:r>
          </a:p>
        </p:txBody>
      </p:sp>
      <p:sp>
        <p:nvSpPr>
          <p:cNvPr id="11268" name="Прямоугольник 26">
            <a:extLst>
              <a:ext uri="{FF2B5EF4-FFF2-40B4-BE49-F238E27FC236}">
                <a16:creationId xmlns:a16="http://schemas.microsoft.com/office/drawing/2014/main" id="{9B788397-421A-4EAF-9B55-E5E8095C0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" y="5616549"/>
            <a:ext cx="11520362" cy="8588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11269" name="Рисунок 46">
            <a:extLst>
              <a:ext uri="{FF2B5EF4-FFF2-40B4-BE49-F238E27FC236}">
                <a16:creationId xmlns:a16="http://schemas.microsoft.com/office/drawing/2014/main" id="{FA2506E5-6679-45EF-B027-F2F7A6556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1" y="1819291"/>
            <a:ext cx="4032206" cy="171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47">
            <a:extLst>
              <a:ext uri="{FF2B5EF4-FFF2-40B4-BE49-F238E27FC236}">
                <a16:creationId xmlns:a16="http://schemas.microsoft.com/office/drawing/2014/main" id="{6A031B8E-D316-4DB4-9E6A-15EE771D5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" r="1242" b="1610"/>
          <a:stretch>
            <a:fillRect/>
          </a:stretch>
        </p:blipFill>
        <p:spPr bwMode="auto">
          <a:xfrm>
            <a:off x="7135799" y="1989152"/>
            <a:ext cx="4384627" cy="173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Рисунок 48">
            <a:extLst>
              <a:ext uri="{FF2B5EF4-FFF2-40B4-BE49-F238E27FC236}">
                <a16:creationId xmlns:a16="http://schemas.microsoft.com/office/drawing/2014/main" id="{18CB8FDD-78E8-4854-9262-E130D309D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r="6618"/>
          <a:stretch>
            <a:fillRect/>
          </a:stretch>
        </p:blipFill>
        <p:spPr bwMode="auto">
          <a:xfrm>
            <a:off x="514408" y="3740145"/>
            <a:ext cx="3281327" cy="22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Рисунок 49">
            <a:extLst>
              <a:ext uri="{FF2B5EF4-FFF2-40B4-BE49-F238E27FC236}">
                <a16:creationId xmlns:a16="http://schemas.microsoft.com/office/drawing/2014/main" id="{19A035D5-F1F1-4188-A516-599374DE8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0" r="14578"/>
          <a:stretch>
            <a:fillRect/>
          </a:stretch>
        </p:blipFill>
        <p:spPr bwMode="auto">
          <a:xfrm>
            <a:off x="4248166" y="4160829"/>
            <a:ext cx="3246403" cy="22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Рисунок 50">
            <a:extLst>
              <a:ext uri="{FF2B5EF4-FFF2-40B4-BE49-F238E27FC236}">
                <a16:creationId xmlns:a16="http://schemas.microsoft.com/office/drawing/2014/main" id="{C18C319A-B191-4112-951F-DC1DF1E26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t="5170" r="410" b="10986"/>
          <a:stretch>
            <a:fillRect/>
          </a:stretch>
        </p:blipFill>
        <p:spPr bwMode="auto">
          <a:xfrm>
            <a:off x="7783491" y="3962393"/>
            <a:ext cx="3228940" cy="22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Рисунок 51">
            <a:extLst>
              <a:ext uri="{FF2B5EF4-FFF2-40B4-BE49-F238E27FC236}">
                <a16:creationId xmlns:a16="http://schemas.microsoft.com/office/drawing/2014/main" id="{A1CDE806-8ED3-4018-A900-C366FC74C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676A64"/>
              </a:clrFrom>
              <a:clrTo>
                <a:srgbClr val="676A6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68" y="719166"/>
            <a:ext cx="3192428" cy="154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Овал 3">
            <a:extLst>
              <a:ext uri="{FF2B5EF4-FFF2-40B4-BE49-F238E27FC236}">
                <a16:creationId xmlns:a16="http://schemas.microsoft.com/office/drawing/2014/main" id="{FCCD4C2D-535C-4ACB-BC12-CA19587F51FD}"/>
              </a:ext>
            </a:extLst>
          </p:cNvPr>
          <p:cNvSpPr/>
          <p:nvPr/>
        </p:nvSpPr>
        <p:spPr>
          <a:xfrm>
            <a:off x="5092709" y="2516196"/>
            <a:ext cx="1825605" cy="16811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4472C4"/>
            </a:solidFill>
            <a:prstDash val="solid"/>
            <a:miter/>
          </a:ln>
        </p:spPr>
        <p:txBody>
          <a:bodyPr lIns="86403" tIns="43202" rIns="86403" bIns="43202" anchor="ctr" anchorCtr="1"/>
          <a:lstStyle/>
          <a:p>
            <a:pPr algn="ctr" defTabSz="86403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4472C4"/>
                </a:solidFill>
                <a:latin typeface="Calibri"/>
              </a:rPr>
              <a:t>OPEN BIM</a:t>
            </a:r>
            <a:br>
              <a:rPr lang="ru-RU" sz="2000" b="1" kern="0" dirty="0">
                <a:solidFill>
                  <a:srgbClr val="4472C4"/>
                </a:solidFill>
                <a:latin typeface="Calibri"/>
              </a:rPr>
            </a:br>
            <a:r>
              <a:rPr lang="en-US" sz="2000" b="1" kern="0" dirty="0">
                <a:solidFill>
                  <a:srgbClr val="4472C4"/>
                </a:solidFill>
                <a:latin typeface="Calibri"/>
              </a:rPr>
              <a:t>IFC</a:t>
            </a:r>
            <a:endParaRPr lang="ru-RU" sz="2000" b="1" kern="0" dirty="0">
              <a:solidFill>
                <a:srgbClr val="4472C4"/>
              </a:solidFill>
              <a:latin typeface="Calibri"/>
            </a:endParaRPr>
          </a:p>
        </p:txBody>
      </p:sp>
      <p:pic>
        <p:nvPicPr>
          <p:cNvPr id="54" name="Рисунок 8">
            <a:extLst>
              <a:ext uri="{FF2B5EF4-FFF2-40B4-BE49-F238E27FC236}">
                <a16:creationId xmlns:a16="http://schemas.microsoft.com/office/drawing/2014/main" id="{949D8F29-F25A-45A9-B5A7-C24BD1A1F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2" y="5192693"/>
            <a:ext cx="504819" cy="50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Рисунок 9">
            <a:extLst>
              <a:ext uri="{FF2B5EF4-FFF2-40B4-BE49-F238E27FC236}">
                <a16:creationId xmlns:a16="http://schemas.microsoft.com/office/drawing/2014/main" id="{738912E7-FA9B-4317-B751-53C7CC82B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218" y="3136902"/>
            <a:ext cx="561969" cy="52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Рисунок 9">
            <a:extLst>
              <a:ext uri="{FF2B5EF4-FFF2-40B4-BE49-F238E27FC236}">
                <a16:creationId xmlns:a16="http://schemas.microsoft.com/office/drawing/2014/main" id="{B6882705-3372-4CDB-8E7D-1F68073D2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112" y="3308350"/>
            <a:ext cx="561969" cy="52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Рисунок 8">
            <a:extLst>
              <a:ext uri="{FF2B5EF4-FFF2-40B4-BE49-F238E27FC236}">
                <a16:creationId xmlns:a16="http://schemas.microsoft.com/office/drawing/2014/main" id="{C02DFDCE-2BEC-4B57-8579-D56F2016C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43" y="5794347"/>
            <a:ext cx="504819" cy="5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Рисунок 8">
            <a:extLst>
              <a:ext uri="{FF2B5EF4-FFF2-40B4-BE49-F238E27FC236}">
                <a16:creationId xmlns:a16="http://schemas.microsoft.com/office/drawing/2014/main" id="{25EAC650-2B2E-4262-A427-B3095A0BF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745" y="5534000"/>
            <a:ext cx="504819" cy="5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2">
            <a:extLst>
              <a:ext uri="{FF2B5EF4-FFF2-40B4-BE49-F238E27FC236}">
                <a16:creationId xmlns:a16="http://schemas.microsoft.com/office/drawing/2014/main" id="{1CDD3462-E21F-4518-9B23-4174824B5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48" y="1693880"/>
            <a:ext cx="588956" cy="58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8">
            <a:extLst>
              <a:ext uri="{FF2B5EF4-FFF2-40B4-BE49-F238E27FC236}">
                <a16:creationId xmlns:a16="http://schemas.microsoft.com/office/drawing/2014/main" id="{65CC0401-09C7-4565-9DCE-E9CFC96C3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38" y="182563"/>
            <a:ext cx="104806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en-US" altLang="ru-RU" sz="3200" b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Renga Software</a:t>
            </a:r>
            <a:endParaRPr lang="ru-RU" altLang="ru-RU" sz="3200" b="1">
              <a:solidFill>
                <a:srgbClr val="FA6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pic>
        <p:nvPicPr>
          <p:cNvPr id="5123" name="Рисунок 4">
            <a:extLst>
              <a:ext uri="{FF2B5EF4-FFF2-40B4-BE49-F238E27FC236}">
                <a16:creationId xmlns:a16="http://schemas.microsoft.com/office/drawing/2014/main" id="{6A341AD4-2F78-48D8-8C8C-1F8043757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978025"/>
            <a:ext cx="88868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4" name="Группа 23">
            <a:extLst>
              <a:ext uri="{FF2B5EF4-FFF2-40B4-BE49-F238E27FC236}">
                <a16:creationId xmlns:a16="http://schemas.microsoft.com/office/drawing/2014/main" id="{2F393F0B-0553-41ED-B01D-741D50D3984D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5131" name="Прямоугольник 24">
              <a:extLst>
                <a:ext uri="{FF2B5EF4-FFF2-40B4-BE49-F238E27FC236}">
                  <a16:creationId xmlns:a16="http://schemas.microsoft.com/office/drawing/2014/main" id="{3A913037-4666-4C90-B3FC-3419E1F32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5132" name="Рисунок 25">
              <a:extLst>
                <a:ext uri="{FF2B5EF4-FFF2-40B4-BE49-F238E27FC236}">
                  <a16:creationId xmlns:a16="http://schemas.microsoft.com/office/drawing/2014/main" id="{A04B67EC-F21E-49E5-8892-6FA0637FF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5" name="Прямоугольник 26">
            <a:extLst>
              <a:ext uri="{FF2B5EF4-FFF2-40B4-BE49-F238E27FC236}">
                <a16:creationId xmlns:a16="http://schemas.microsoft.com/office/drawing/2014/main" id="{337F3C45-D71A-43D5-B9F4-B86B45B45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16575"/>
            <a:ext cx="11520488" cy="858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5126" name="Рисунок 3">
            <a:extLst>
              <a:ext uri="{FF2B5EF4-FFF2-40B4-BE49-F238E27FC236}">
                <a16:creationId xmlns:a16="http://schemas.microsoft.com/office/drawing/2014/main" id="{D10D7A60-6ED1-4BAC-BE72-E946E42E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3" b="9764"/>
          <a:stretch>
            <a:fillRect/>
          </a:stretch>
        </p:blipFill>
        <p:spPr bwMode="auto">
          <a:xfrm>
            <a:off x="5545138" y="3978275"/>
            <a:ext cx="2740025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Рисунок 25">
            <a:extLst>
              <a:ext uri="{FF2B5EF4-FFF2-40B4-BE49-F238E27FC236}">
                <a16:creationId xmlns:a16="http://schemas.microsoft.com/office/drawing/2014/main" id="{36FC2B5B-C75F-4004-A5FF-60221B228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925" y="4327525"/>
            <a:ext cx="136842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нак ''плюс'' 10">
            <a:extLst>
              <a:ext uri="{FF2B5EF4-FFF2-40B4-BE49-F238E27FC236}">
                <a16:creationId xmlns:a16="http://schemas.microsoft.com/office/drawing/2014/main" id="{7934B9F4-E2B0-48C4-B24C-99F2AFD2AE9A}"/>
              </a:ext>
            </a:extLst>
          </p:cNvPr>
          <p:cNvSpPr/>
          <p:nvPr/>
        </p:nvSpPr>
        <p:spPr bwMode="auto">
          <a:xfrm>
            <a:off x="4521200" y="4824413"/>
            <a:ext cx="879475" cy="863600"/>
          </a:xfrm>
          <a:prstGeom prst="mathPlus">
            <a:avLst>
              <a:gd name="adj1" fmla="val 7216"/>
            </a:avLst>
          </a:prstGeom>
          <a:solidFill>
            <a:schemeClr val="tx2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highlight>
                <a:srgbClr val="808080"/>
              </a:highlight>
              <a:latin typeface="+mn-lt"/>
            </a:endParaRPr>
          </a:p>
        </p:txBody>
      </p:sp>
      <p:sp>
        <p:nvSpPr>
          <p:cNvPr id="12" name="Равно 11">
            <a:extLst>
              <a:ext uri="{FF2B5EF4-FFF2-40B4-BE49-F238E27FC236}">
                <a16:creationId xmlns:a16="http://schemas.microsoft.com/office/drawing/2014/main" id="{650D1FB1-B817-4E5D-8B7A-75A2201D4171}"/>
              </a:ext>
            </a:extLst>
          </p:cNvPr>
          <p:cNvSpPr/>
          <p:nvPr/>
        </p:nvSpPr>
        <p:spPr bwMode="auto">
          <a:xfrm>
            <a:off x="8250238" y="4392613"/>
            <a:ext cx="893762" cy="1633537"/>
          </a:xfrm>
          <a:prstGeom prst="mathEqual">
            <a:avLst>
              <a:gd name="adj1" fmla="val 4498"/>
              <a:gd name="adj2" fmla="val 8499"/>
            </a:avLst>
          </a:prstGeom>
          <a:solidFill>
            <a:schemeClr val="tx2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highlight>
                <a:srgbClr val="808080"/>
              </a:highlight>
              <a:latin typeface="+mn-lt"/>
            </a:endParaRPr>
          </a:p>
        </p:txBody>
      </p:sp>
      <p:pic>
        <p:nvPicPr>
          <p:cNvPr id="5130" name="Рисунок 3">
            <a:extLst>
              <a:ext uri="{FF2B5EF4-FFF2-40B4-BE49-F238E27FC236}">
                <a16:creationId xmlns:a16="http://schemas.microsoft.com/office/drawing/2014/main" id="{E1A90B23-D400-4E69-86B2-0DBAA386D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47"/>
          <a:stretch>
            <a:fillRect/>
          </a:stretch>
        </p:blipFill>
        <p:spPr bwMode="auto">
          <a:xfrm>
            <a:off x="420688" y="3940175"/>
            <a:ext cx="3827462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EC1647B6-5D0C-4FDD-A076-E9766CD4B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13" y="147638"/>
            <a:ext cx="68722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79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3200" b="1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Наши задачи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AA93B991-7846-48D1-9290-78DAFDE59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79500"/>
            <a:ext cx="1140777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114" rIns="90000" bIns="45000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Создание массового инструмента для BIM на этапе проектирования</a:t>
            </a:r>
          </a:p>
          <a:p>
            <a:pPr eaLnBrk="1" hangingPunct="1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Соответствие национальным стандартам</a:t>
            </a:r>
          </a:p>
        </p:txBody>
      </p:sp>
      <p:pic>
        <p:nvPicPr>
          <p:cNvPr id="7172" name="Рисунок 5">
            <a:extLst>
              <a:ext uri="{FF2B5EF4-FFF2-40B4-BE49-F238E27FC236}">
                <a16:creationId xmlns:a16="http://schemas.microsoft.com/office/drawing/2014/main" id="{3B535EBD-8F9E-433D-B98F-FCE6F659A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b="27586"/>
          <a:stretch>
            <a:fillRect/>
          </a:stretch>
        </p:blipFill>
        <p:spPr bwMode="auto">
          <a:xfrm>
            <a:off x="6208713" y="1474788"/>
            <a:ext cx="532765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Line 4">
            <a:extLst>
              <a:ext uri="{FF2B5EF4-FFF2-40B4-BE49-F238E27FC236}">
                <a16:creationId xmlns:a16="http://schemas.microsoft.com/office/drawing/2014/main" id="{38F19B05-4C8C-43E4-9778-91118032B32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1750" y="4103688"/>
            <a:ext cx="869950" cy="20637"/>
          </a:xfrm>
          <a:prstGeom prst="line">
            <a:avLst/>
          </a:prstGeom>
          <a:noFill/>
          <a:ln w="72000">
            <a:solidFill>
              <a:srgbClr val="FF66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174" name="Рисунок 8">
            <a:extLst>
              <a:ext uri="{FF2B5EF4-FFF2-40B4-BE49-F238E27FC236}">
                <a16:creationId xmlns:a16="http://schemas.microsoft.com/office/drawing/2014/main" id="{F010C41B-5480-47F8-B90E-6008C2D23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7" r="25554" b="41713"/>
          <a:stretch>
            <a:fillRect/>
          </a:stretch>
        </p:blipFill>
        <p:spPr bwMode="auto">
          <a:xfrm>
            <a:off x="7789863" y="3390900"/>
            <a:ext cx="19431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Группа 7">
            <a:extLst>
              <a:ext uri="{FF2B5EF4-FFF2-40B4-BE49-F238E27FC236}">
                <a16:creationId xmlns:a16="http://schemas.microsoft.com/office/drawing/2014/main" id="{FDCDEDDA-FEB1-43F0-A95B-05D5D7AC615D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7179" name="Прямоугольник 8">
              <a:extLst>
                <a:ext uri="{FF2B5EF4-FFF2-40B4-BE49-F238E27FC236}">
                  <a16:creationId xmlns:a16="http://schemas.microsoft.com/office/drawing/2014/main" id="{25FB81E6-0087-4B59-9EA6-F4BBCD940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7180" name="Рисунок 9">
              <a:extLst>
                <a:ext uri="{FF2B5EF4-FFF2-40B4-BE49-F238E27FC236}">
                  <a16:creationId xmlns:a16="http://schemas.microsoft.com/office/drawing/2014/main" id="{C4BBAACD-32BF-4C4F-B459-4650499A6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6" name="Прямоугольник 10">
            <a:extLst>
              <a:ext uri="{FF2B5EF4-FFF2-40B4-BE49-F238E27FC236}">
                <a16:creationId xmlns:a16="http://schemas.microsoft.com/office/drawing/2014/main" id="{F8A0BCF1-6F40-4161-ACE4-EFA82462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7963" y="5616575"/>
            <a:ext cx="1152525" cy="858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177" name="Прямоугольник 3">
            <a:extLst>
              <a:ext uri="{FF2B5EF4-FFF2-40B4-BE49-F238E27FC236}">
                <a16:creationId xmlns:a16="http://schemas.microsoft.com/office/drawing/2014/main" id="{C8B0EE30-A30D-4ABC-9008-7140A73CA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48375"/>
            <a:ext cx="8424863" cy="4032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7178" name="Picture 1">
            <a:extLst>
              <a:ext uri="{FF2B5EF4-FFF2-40B4-BE49-F238E27FC236}">
                <a16:creationId xmlns:a16="http://schemas.microsoft.com/office/drawing/2014/main" id="{F27EE8E4-F67C-4BD0-BBD4-21F04145D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" b="4689"/>
          <a:stretch>
            <a:fillRect/>
          </a:stretch>
        </p:blipFill>
        <p:spPr bwMode="auto">
          <a:xfrm>
            <a:off x="360363" y="2057400"/>
            <a:ext cx="43307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r="4102" b="468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1">
            <a:extLst>
              <a:ext uri="{FF2B5EF4-FFF2-40B4-BE49-F238E27FC236}">
                <a16:creationId xmlns:a16="http://schemas.microsoft.com/office/drawing/2014/main" id="{571F411D-3A1D-4152-9644-811806B4B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6" t="5782" r="12715" b="-5782"/>
          <a:stretch>
            <a:fillRect/>
          </a:stretch>
        </p:blipFill>
        <p:spPr bwMode="auto">
          <a:xfrm>
            <a:off x="3408363" y="90488"/>
            <a:ext cx="4240212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716" t="5782" r="12715" b="-57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3">
            <a:extLst>
              <a:ext uri="{FF2B5EF4-FFF2-40B4-BE49-F238E27FC236}">
                <a16:creationId xmlns:a16="http://schemas.microsoft.com/office/drawing/2014/main" id="{F50AF9EA-F2C4-4BD4-B027-6B22915E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3" t="49420" r="3354" b="9950"/>
          <a:stretch>
            <a:fillRect/>
          </a:stretch>
        </p:blipFill>
        <p:spPr bwMode="auto">
          <a:xfrm>
            <a:off x="-11113" y="3998913"/>
            <a:ext cx="3644901" cy="248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1913" t="49420" r="3354" b="99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7">
            <a:extLst>
              <a:ext uri="{FF2B5EF4-FFF2-40B4-BE49-F238E27FC236}">
                <a16:creationId xmlns:a16="http://schemas.microsoft.com/office/drawing/2014/main" id="{F591B996-0B53-46AB-9AF6-977B1A9EE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/>
          <a:stretch>
            <a:fillRect/>
          </a:stretch>
        </p:blipFill>
        <p:spPr bwMode="auto">
          <a:xfrm>
            <a:off x="423863" y="2808288"/>
            <a:ext cx="2984500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9">
            <a:extLst>
              <a:ext uri="{FF2B5EF4-FFF2-40B4-BE49-F238E27FC236}">
                <a16:creationId xmlns:a16="http://schemas.microsoft.com/office/drawing/2014/main" id="{3694B40B-C2FC-4C87-AD92-66D421A7C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819400"/>
            <a:ext cx="29210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2">
            <a:extLst>
              <a:ext uri="{FF2B5EF4-FFF2-40B4-BE49-F238E27FC236}">
                <a16:creationId xmlns:a16="http://schemas.microsoft.com/office/drawing/2014/main" id="{92003551-4A29-44EC-9F76-82AB7D2F4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3" t="2646" r="6262" b="58784"/>
          <a:stretch>
            <a:fillRect/>
          </a:stretch>
        </p:blipFill>
        <p:spPr bwMode="auto">
          <a:xfrm>
            <a:off x="0" y="-1588"/>
            <a:ext cx="3440113" cy="261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5663" t="2646" r="6262" b="587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4" name="Рисунок 6">
            <a:extLst>
              <a:ext uri="{FF2B5EF4-FFF2-40B4-BE49-F238E27FC236}">
                <a16:creationId xmlns:a16="http://schemas.microsoft.com/office/drawing/2014/main" id="{2477237E-37AD-4BED-93C6-460D5275A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 r="2771"/>
          <a:stretch>
            <a:fillRect/>
          </a:stretch>
        </p:blipFill>
        <p:spPr bwMode="auto">
          <a:xfrm>
            <a:off x="7383463" y="-20638"/>
            <a:ext cx="413702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8">
            <a:extLst>
              <a:ext uri="{FF2B5EF4-FFF2-40B4-BE49-F238E27FC236}">
                <a16:creationId xmlns:a16="http://schemas.microsoft.com/office/drawing/2014/main" id="{99E98795-31D7-44D5-8543-E95C99432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/>
          <a:stretch>
            <a:fillRect/>
          </a:stretch>
        </p:blipFill>
        <p:spPr bwMode="auto">
          <a:xfrm>
            <a:off x="8429625" y="2832100"/>
            <a:ext cx="196056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32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6" name="Рисунок 6">
            <a:extLst>
              <a:ext uri="{FF2B5EF4-FFF2-40B4-BE49-F238E27FC236}">
                <a16:creationId xmlns:a16="http://schemas.microsoft.com/office/drawing/2014/main" id="{8D828528-CEC8-42EA-BB3A-4BBBD31C7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2" t="12556" r="16319"/>
          <a:stretch>
            <a:fillRect/>
          </a:stretch>
        </p:blipFill>
        <p:spPr bwMode="auto">
          <a:xfrm>
            <a:off x="7516813" y="3960813"/>
            <a:ext cx="4003675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1469A444-04D7-415E-A742-4E6E583E8CA5}"/>
              </a:ext>
            </a:extLst>
          </p:cNvPr>
          <p:cNvGraphicFramePr/>
          <p:nvPr/>
        </p:nvGraphicFramePr>
        <p:xfrm>
          <a:off x="215628" y="3201013"/>
          <a:ext cx="11003472" cy="640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5A4C67F-051C-4240-A2D3-2F8D23DE9CE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83"/>
          <a:stretch/>
        </p:blipFill>
        <p:spPr>
          <a:xfrm>
            <a:off x="3871914" y="3675089"/>
            <a:ext cx="3343511" cy="28202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>
            <a:extLst>
              <a:ext uri="{FF2B5EF4-FFF2-40B4-BE49-F238E27FC236}">
                <a16:creationId xmlns:a16="http://schemas.microsoft.com/office/drawing/2014/main" id="{1E58CADD-EFD7-4E47-9082-9F5F3331F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0" y="71438"/>
            <a:ext cx="7056438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1330" rIns="0" bIns="0" anchor="ctr"/>
          <a:lstStyle>
            <a:lvl1pPr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ru-RU" altLang="ru-RU" sz="3200" b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Новый подход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70812571-3B8B-494B-B467-EF7EF10C9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0" y="4632325"/>
            <a:ext cx="3328988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2" tIns="51087" rIns="67502" bIns="33751"/>
          <a:lstStyle>
            <a:lvl1pPr marL="430213" indent="-322263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22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Работа на 3</a:t>
            </a:r>
            <a:r>
              <a:rPr lang="en-US" altLang="ru-RU" sz="22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D</a:t>
            </a:r>
            <a:r>
              <a:rPr lang="ru-RU" altLang="ru-RU" sz="22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-сцене</a:t>
            </a: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22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Лаконичность интерфейса</a:t>
            </a: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22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Простота освоения</a:t>
            </a: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endParaRPr lang="ru-RU" altLang="ru-RU" sz="22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endParaRPr lang="ru-RU" altLang="ru-RU" sz="22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endParaRPr lang="ru-RU" altLang="ru-RU" sz="22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endParaRPr lang="ru-RU" altLang="ru-RU" sz="22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endParaRPr lang="ru-RU" altLang="ru-RU" sz="22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grpSp>
        <p:nvGrpSpPr>
          <p:cNvPr id="11268" name="Группа 19">
            <a:extLst>
              <a:ext uri="{FF2B5EF4-FFF2-40B4-BE49-F238E27FC236}">
                <a16:creationId xmlns:a16="http://schemas.microsoft.com/office/drawing/2014/main" id="{635DEC8F-714D-4B06-9E2A-DD32FB90332D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11271" name="Прямоугольник 20">
              <a:extLst>
                <a:ext uri="{FF2B5EF4-FFF2-40B4-BE49-F238E27FC236}">
                  <a16:creationId xmlns:a16="http://schemas.microsoft.com/office/drawing/2014/main" id="{8BB6425A-50F6-4F73-B1A8-E23FB8E68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11272" name="Рисунок 21">
              <a:extLst>
                <a:ext uri="{FF2B5EF4-FFF2-40B4-BE49-F238E27FC236}">
                  <a16:creationId xmlns:a16="http://schemas.microsoft.com/office/drawing/2014/main" id="{6A144D2D-7EBA-4C1F-8684-F63101F12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F52EF5-868C-4491-A967-CBCAC6AB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76488"/>
            <a:ext cx="7931150" cy="410368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12CF64-83E0-4461-9694-674F90EBA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725" y="647700"/>
            <a:ext cx="7118350" cy="374491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CEC35F93-C9E9-4F4D-AECE-3DB0C0388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020" y="206375"/>
            <a:ext cx="7732713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defPPr>
              <a:defRPr lang="ru-RU"/>
            </a:defPPr>
            <a:lvl1pPr algn="ctr" eaLnBrk="1" hangingPunct="1">
              <a:lnSpc>
                <a:spcPct val="8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sz="4000" b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lvl9pPr>
          </a:lstStyle>
          <a:p>
            <a:r>
              <a:rPr lang="ru-RU" altLang="ru-RU"/>
              <a:t>Поддержка правительства</a:t>
            </a:r>
          </a:p>
        </p:txBody>
      </p:sp>
      <p:pic>
        <p:nvPicPr>
          <p:cNvPr id="14339" name="Рисунок 1">
            <a:extLst>
              <a:ext uri="{FF2B5EF4-FFF2-40B4-BE49-F238E27FC236}">
                <a16:creationId xmlns:a16="http://schemas.microsoft.com/office/drawing/2014/main" id="{CB66E725-BADF-4EE7-9732-F59131FB7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7" r="105" b="18646"/>
          <a:stretch>
            <a:fillRect/>
          </a:stretch>
        </p:blipFill>
        <p:spPr bwMode="auto">
          <a:xfrm>
            <a:off x="503238" y="1049338"/>
            <a:ext cx="10514012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2">
            <a:extLst>
              <a:ext uri="{FF2B5EF4-FFF2-40B4-BE49-F238E27FC236}">
                <a16:creationId xmlns:a16="http://schemas.microsoft.com/office/drawing/2014/main" id="{3D893263-7C8E-4FF3-B050-43EC81FBC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035050"/>
            <a:ext cx="40767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3">
            <a:extLst>
              <a:ext uri="{FF2B5EF4-FFF2-40B4-BE49-F238E27FC236}">
                <a16:creationId xmlns:a16="http://schemas.microsoft.com/office/drawing/2014/main" id="{D597429D-FA33-4A9C-89B9-7D22E1416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1438275"/>
            <a:ext cx="27686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Рисунок 74">
            <a:extLst>
              <a:ext uri="{FF2B5EF4-FFF2-40B4-BE49-F238E27FC236}">
                <a16:creationId xmlns:a16="http://schemas.microsoft.com/office/drawing/2014/main" id="{9688B5E1-2F14-4429-953D-CCC42645D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7"/>
          <a:stretch>
            <a:fillRect/>
          </a:stretch>
        </p:blipFill>
        <p:spPr bwMode="auto">
          <a:xfrm>
            <a:off x="8936038" y="5684838"/>
            <a:ext cx="136048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Рисунок 75">
            <a:extLst>
              <a:ext uri="{FF2B5EF4-FFF2-40B4-BE49-F238E27FC236}">
                <a16:creationId xmlns:a16="http://schemas.microsoft.com/office/drawing/2014/main" id="{1F841218-AD6A-485F-82E6-ADAD191E3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5"/>
          <a:stretch>
            <a:fillRect/>
          </a:stretch>
        </p:blipFill>
        <p:spPr bwMode="auto">
          <a:xfrm>
            <a:off x="10510838" y="5662613"/>
            <a:ext cx="7937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757525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>
            <a:extLst>
              <a:ext uri="{FF2B5EF4-FFF2-40B4-BE49-F238E27FC236}">
                <a16:creationId xmlns:a16="http://schemas.microsoft.com/office/drawing/2014/main" id="{E01A4132-D3F2-4D9D-B263-808EDC96E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161925"/>
            <a:ext cx="10696575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ru-RU" altLang="ru-RU" sz="3200" b="1">
                <a:solidFill>
                  <a:srgbClr val="FA6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Автоматические спецификации</a:t>
            </a:r>
          </a:p>
        </p:txBody>
      </p:sp>
      <p:grpSp>
        <p:nvGrpSpPr>
          <p:cNvPr id="54275" name="Группа 4">
            <a:extLst>
              <a:ext uri="{FF2B5EF4-FFF2-40B4-BE49-F238E27FC236}">
                <a16:creationId xmlns:a16="http://schemas.microsoft.com/office/drawing/2014/main" id="{253A066F-FB65-4691-A378-0955769E79E6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54281" name="Прямоугольник 5">
              <a:extLst>
                <a:ext uri="{FF2B5EF4-FFF2-40B4-BE49-F238E27FC236}">
                  <a16:creationId xmlns:a16="http://schemas.microsoft.com/office/drawing/2014/main" id="{1163A08C-F14D-43CE-855B-689A23733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54282" name="Рисунок 6">
              <a:extLst>
                <a:ext uri="{FF2B5EF4-FFF2-40B4-BE49-F238E27FC236}">
                  <a16:creationId xmlns:a16="http://schemas.microsoft.com/office/drawing/2014/main" id="{1D10A0E6-0D34-4653-ADFF-57E1726F6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76" name="Прямоугольник 7">
            <a:extLst>
              <a:ext uri="{FF2B5EF4-FFF2-40B4-BE49-F238E27FC236}">
                <a16:creationId xmlns:a16="http://schemas.microsoft.com/office/drawing/2014/main" id="{D07542C4-8185-4889-BEC1-263E97ACB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7963" y="5616575"/>
            <a:ext cx="1152525" cy="858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4277" name="Прямоугольник 16">
            <a:extLst>
              <a:ext uri="{FF2B5EF4-FFF2-40B4-BE49-F238E27FC236}">
                <a16:creationId xmlns:a16="http://schemas.microsoft.com/office/drawing/2014/main" id="{91055CF0-CC5B-4506-A383-19316C1EB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3913"/>
            <a:ext cx="9001125" cy="57626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54278" name="Рисунок 2">
            <a:extLst>
              <a:ext uri="{FF2B5EF4-FFF2-40B4-BE49-F238E27FC236}">
                <a16:creationId xmlns:a16="http://schemas.microsoft.com/office/drawing/2014/main" id="{2E0CF01B-45B2-419D-82F1-C6DFBD222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3"/>
          <a:stretch>
            <a:fillRect/>
          </a:stretch>
        </p:blipFill>
        <p:spPr bwMode="auto">
          <a:xfrm>
            <a:off x="0" y="1169988"/>
            <a:ext cx="66960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Рисунок 1">
            <a:extLst>
              <a:ext uri="{FF2B5EF4-FFF2-40B4-BE49-F238E27FC236}">
                <a16:creationId xmlns:a16="http://schemas.microsoft.com/office/drawing/2014/main" id="{A93E15D5-D4A4-4DD9-BF4C-6C43A4E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1290638"/>
            <a:ext cx="5256213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">
            <a:extLst>
              <a:ext uri="{FF2B5EF4-FFF2-40B4-BE49-F238E27FC236}">
                <a16:creationId xmlns:a16="http://schemas.microsoft.com/office/drawing/2014/main" id="{55229603-9735-4D51-80D1-58B84CF91A22}"/>
              </a:ext>
            </a:extLst>
          </p:cNvPr>
          <p:cNvGrpSpPr>
            <a:grpSpLocks/>
          </p:cNvGrpSpPr>
          <p:nvPr/>
        </p:nvGrpSpPr>
        <p:grpSpPr bwMode="auto">
          <a:xfrm>
            <a:off x="-22754" y="4464223"/>
            <a:ext cx="5391547" cy="2007940"/>
            <a:chOff x="0" y="1055355"/>
            <a:chExt cx="9999270" cy="4625213"/>
          </a:xfrm>
        </p:grpSpPr>
        <p:pic>
          <p:nvPicPr>
            <p:cNvPr id="12" name="Рисунок 1">
              <a:extLst>
                <a:ext uri="{FF2B5EF4-FFF2-40B4-BE49-F238E27FC236}">
                  <a16:creationId xmlns:a16="http://schemas.microsoft.com/office/drawing/2014/main" id="{D9396725-7FDF-49BE-8125-7795D153B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5355"/>
              <a:ext cx="9999270" cy="4625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Рисунок 10">
              <a:extLst>
                <a:ext uri="{FF2B5EF4-FFF2-40B4-BE49-F238E27FC236}">
                  <a16:creationId xmlns:a16="http://schemas.microsoft.com/office/drawing/2014/main" id="{484625A8-C432-4A97-A664-A70E48126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45"/>
            <a:stretch>
              <a:fillRect/>
            </a:stretch>
          </p:blipFill>
          <p:spPr bwMode="auto">
            <a:xfrm>
              <a:off x="136796" y="1193830"/>
              <a:ext cx="8864329" cy="4422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2">
            <a:extLst>
              <a:ext uri="{FF2B5EF4-FFF2-40B4-BE49-F238E27FC236}">
                <a16:creationId xmlns:a16="http://schemas.microsoft.com/office/drawing/2014/main" id="{1D5D131C-479C-4B13-8E65-73023CCFD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764" y="1073004"/>
            <a:ext cx="5076130" cy="289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 Box 2">
            <a:extLst>
              <a:ext uri="{FF2B5EF4-FFF2-40B4-BE49-F238E27FC236}">
                <a16:creationId xmlns:a16="http://schemas.microsoft.com/office/drawing/2014/main" id="{70289059-0169-4AD3-9A55-A85235327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161925"/>
            <a:ext cx="10696575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ru-RU" altLang="ru-RU" sz="3600" b="1">
                <a:solidFill>
                  <a:srgbClr val="FA6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Получение чертежей</a:t>
            </a:r>
          </a:p>
        </p:txBody>
      </p:sp>
      <p:grpSp>
        <p:nvGrpSpPr>
          <p:cNvPr id="58376" name="Группа 7">
            <a:extLst>
              <a:ext uri="{FF2B5EF4-FFF2-40B4-BE49-F238E27FC236}">
                <a16:creationId xmlns:a16="http://schemas.microsoft.com/office/drawing/2014/main" id="{1444A5D2-3556-4750-AF48-922B566CD078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58378" name="Прямоугольник 8">
              <a:extLst>
                <a:ext uri="{FF2B5EF4-FFF2-40B4-BE49-F238E27FC236}">
                  <a16:creationId xmlns:a16="http://schemas.microsoft.com/office/drawing/2014/main" id="{5C4AA29E-A7A1-416E-AA1D-98A6F58DD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58379" name="Рисунок 9">
              <a:extLst>
                <a:ext uri="{FF2B5EF4-FFF2-40B4-BE49-F238E27FC236}">
                  <a16:creationId xmlns:a16="http://schemas.microsoft.com/office/drawing/2014/main" id="{DFA9A2AB-D372-463C-92EC-AAD89C55B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7" name="Прямоугольник 10">
            <a:extLst>
              <a:ext uri="{FF2B5EF4-FFF2-40B4-BE49-F238E27FC236}">
                <a16:creationId xmlns:a16="http://schemas.microsoft.com/office/drawing/2014/main" id="{DD34FF0D-1936-4C29-80AB-4E3476D20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2438" y="5616575"/>
            <a:ext cx="908050" cy="858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9FE021B7-177A-4517-B958-4E7B2F920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-6" r="-5" b="-6"/>
          <a:stretch>
            <a:fillRect/>
          </a:stretch>
        </p:blipFill>
        <p:spPr bwMode="auto">
          <a:xfrm>
            <a:off x="6634916" y="1073004"/>
            <a:ext cx="4818063" cy="3263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Рисунок 7">
            <a:extLst>
              <a:ext uri="{FF2B5EF4-FFF2-40B4-BE49-F238E27FC236}">
                <a16:creationId xmlns:a16="http://schemas.microsoft.com/office/drawing/2014/main" id="{6ED5676D-9E10-4199-8C5B-5FD881784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3080272"/>
            <a:ext cx="3445236" cy="24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5">
            <a:extLst>
              <a:ext uri="{FF2B5EF4-FFF2-40B4-BE49-F238E27FC236}">
                <a16:creationId xmlns:a16="http://schemas.microsoft.com/office/drawing/2014/main" id="{AF486537-A58E-4CC2-BD38-E004D0FEB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91" y="3429000"/>
            <a:ext cx="3840386" cy="232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2849B5-3BFD-47EC-974D-C8ED859C8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2197" r="1248"/>
          <a:stretch>
            <a:fillRect/>
          </a:stretch>
        </p:blipFill>
        <p:spPr bwMode="auto">
          <a:xfrm>
            <a:off x="7632452" y="3944193"/>
            <a:ext cx="3840387" cy="248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1">
            <a:extLst>
              <a:ext uri="{FF2B5EF4-FFF2-40B4-BE49-F238E27FC236}">
                <a16:creationId xmlns:a16="http://schemas.microsoft.com/office/drawing/2014/main" id="{9F96815F-BAB8-4C2B-ACD5-31FE46D99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570365"/>
            <a:ext cx="7484814" cy="10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52920" rIns="0" bIns="0"/>
          <a:lstStyle>
            <a:lvl1pPr marL="406400" indent="-301625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7000"/>
              </a:lnSpc>
              <a:spcAft>
                <a:spcPts val="1425"/>
              </a:spcAft>
              <a:buClr>
                <a:srgbClr val="FA606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Марки АС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АР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КМ, КЖ, ОВ, ВК ЭС</a:t>
            </a:r>
          </a:p>
          <a:p>
            <a:pPr eaLnBrk="1" hangingPunct="1">
              <a:lnSpc>
                <a:spcPct val="87000"/>
              </a:lnSpc>
              <a:spcAft>
                <a:spcPts val="1425"/>
              </a:spcAft>
              <a:buClr>
                <a:srgbClr val="FA606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Оформление по СПДС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8">
            <a:extLst>
              <a:ext uri="{FF2B5EF4-FFF2-40B4-BE49-F238E27FC236}">
                <a16:creationId xmlns:a16="http://schemas.microsoft.com/office/drawing/2014/main" id="{F1CE627A-3A97-4E56-A0D7-61FE6846D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820" y="163513"/>
            <a:ext cx="9370293" cy="54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ru-RU" altLang="ru-RU" sz="36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Примеры выполненных проектов</a:t>
            </a:r>
          </a:p>
        </p:txBody>
      </p:sp>
      <p:sp>
        <p:nvSpPr>
          <p:cNvPr id="5123" name="BIM-система  инженерного проектирования">
            <a:extLst>
              <a:ext uri="{FF2B5EF4-FFF2-40B4-BE49-F238E27FC236}">
                <a16:creationId xmlns:a16="http://schemas.microsoft.com/office/drawing/2014/main" id="{C701FFD5-AAA8-41F0-B4BA-F400B84A5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75" y="5327650"/>
            <a:ext cx="427037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3600">
              <a:lnSpc>
                <a:spcPct val="90000"/>
              </a:lnSpc>
              <a:spcBef>
                <a:spcPts val="9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31800" indent="-215900" defTabSz="863600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63600" indent="-215900" defTabSz="863600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95400" indent="-215900" defTabSz="863600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727200" indent="-215900" defTabSz="863600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84400" indent="-215900" defTabSz="86360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41600" indent="-215900" defTabSz="86360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098800" indent="-215900" defTabSz="86360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56000" indent="-215900" defTabSz="86360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ru-RU" altLang="ru-RU" sz="240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Максим Шибанов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ru-RU" altLang="ru-RU" sz="200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Руководитель отдела маркетинга</a:t>
            </a:r>
          </a:p>
        </p:txBody>
      </p:sp>
      <p:pic>
        <p:nvPicPr>
          <p:cNvPr id="5124" name="Рисунок 25">
            <a:extLst>
              <a:ext uri="{FF2B5EF4-FFF2-40B4-BE49-F238E27FC236}">
                <a16:creationId xmlns:a16="http://schemas.microsoft.com/office/drawing/2014/main" id="{C5FD95B3-DED8-42F8-8465-A64B1DA3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" y="123291"/>
            <a:ext cx="657862" cy="81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1">
            <a:extLst>
              <a:ext uri="{FF2B5EF4-FFF2-40B4-BE49-F238E27FC236}">
                <a16:creationId xmlns:a16="http://schemas.microsoft.com/office/drawing/2014/main" id="{8B0A0CF6-E520-46FB-ABCF-E1177A072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5981700"/>
            <a:ext cx="1058545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52920" rIns="0" bIns="0"/>
          <a:lstStyle>
            <a:lvl1pPr marL="104775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7000"/>
              </a:lnSpc>
              <a:spcAft>
                <a:spcPts val="1425"/>
              </a:spcAft>
              <a:buClr>
                <a:srgbClr val="FA6060"/>
              </a:buClr>
              <a:buSzPct val="45000"/>
            </a:pPr>
            <a:r>
              <a:rPr lang="en-US" sz="2000" dirty="0">
                <a:hlinkClick r:id="rId4"/>
              </a:rPr>
              <a:t>https://rengabim.com/tipovye-proekty/</a:t>
            </a:r>
            <a:endParaRPr lang="ru-RU" altLang="ru-RU" sz="2000" dirty="0">
              <a:solidFill>
                <a:srgbClr val="697C8C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2F60BD8-0B82-470E-B1FD-631613914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1" y="1244798"/>
            <a:ext cx="1058545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9" tIns="68113" rIns="89999" bIns="44999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Информационные модели и чертежи экономически эффективных проектов повторного применения, прошедших госэкспертизу</a:t>
            </a:r>
          </a:p>
        </p:txBody>
      </p:sp>
      <p:pic>
        <p:nvPicPr>
          <p:cNvPr id="17" name="Рисунок 25">
            <a:extLst>
              <a:ext uri="{FF2B5EF4-FFF2-40B4-BE49-F238E27FC236}">
                <a16:creationId xmlns:a16="http://schemas.microsoft.com/office/drawing/2014/main" id="{FDAA8754-7882-45A7-9727-2DE39A2BB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1438"/>
            <a:ext cx="74136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C91E72-91FF-45A4-AD24-DF94FF2C07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47" t="14467" r="14372" b="5639"/>
          <a:stretch/>
        </p:blipFill>
        <p:spPr>
          <a:xfrm>
            <a:off x="2519884" y="2142275"/>
            <a:ext cx="6264696" cy="373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859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1" descr="C:\Documents\485 РосТИМ\2017_04_ERP_Строительство_Схема BIM 6D\2017_04_ERP_Строительство_Схема BIM 6D_big.png">
            <a:extLst>
              <a:ext uri="{FF2B5EF4-FFF2-40B4-BE49-F238E27FC236}">
                <a16:creationId xmlns:a16="http://schemas.microsoft.com/office/drawing/2014/main" id="{792A068A-FDA6-41D0-B1A0-45B146881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792163"/>
            <a:ext cx="9145587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1">
            <a:extLst>
              <a:ext uri="{FF2B5EF4-FFF2-40B4-BE49-F238E27FC236}">
                <a16:creationId xmlns:a16="http://schemas.microsoft.com/office/drawing/2014/main" id="{3F7399C3-B52F-4ECC-8271-70BF52C89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123825"/>
            <a:ext cx="8066088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47675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7675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7675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7675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7675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79000"/>
              </a:lnSpc>
            </a:pPr>
            <a:r>
              <a:rPr lang="ru-RU" altLang="ru-RU" sz="2700" b="1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1С </a:t>
            </a:r>
            <a:r>
              <a:rPr lang="en-US" altLang="ru-RU" sz="2700" b="1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BIM</a:t>
            </a:r>
            <a:endParaRPr lang="ru-RU" altLang="ru-RU" sz="2700" b="1">
              <a:solidFill>
                <a:srgbClr val="FF6666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2948" name="Рисунок 1">
            <a:extLst>
              <a:ext uri="{FF2B5EF4-FFF2-40B4-BE49-F238E27FC236}">
                <a16:creationId xmlns:a16="http://schemas.microsoft.com/office/drawing/2014/main" id="{E45ED8EE-0915-4866-AAAE-515AC6208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7" t="-6097" b="-2"/>
          <a:stretch>
            <a:fillRect/>
          </a:stretch>
        </p:blipFill>
        <p:spPr bwMode="auto">
          <a:xfrm>
            <a:off x="9936163" y="5353050"/>
            <a:ext cx="1512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051BEAE7-D93A-446D-BAFF-105E96AFAA50}"/>
              </a:ext>
            </a:extLst>
          </p:cNvPr>
          <p:cNvSpPr txBox="1"/>
          <p:nvPr/>
        </p:nvSpPr>
        <p:spPr>
          <a:xfrm>
            <a:off x="3287713" y="5032375"/>
            <a:ext cx="4173537" cy="5953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ts val="0"/>
              </a:spcBef>
              <a:buFont typeface="Times New Roman" panose="02020603050405020304" pitchFamily="18" charset="0"/>
              <a:buNone/>
              <a:defRPr sz="1638" b="1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ru-RU" dirty="0"/>
              <a:t>Структура работ, </a:t>
            </a:r>
          </a:p>
          <a:p>
            <a:r>
              <a:rPr lang="ru-RU" dirty="0"/>
              <a:t>Объемы, Сроки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B855BD-5E2F-4D8F-B22F-C39C0508526A}"/>
              </a:ext>
            </a:extLst>
          </p:cNvPr>
          <p:cNvSpPr txBox="1"/>
          <p:nvPr/>
        </p:nvSpPr>
        <p:spPr>
          <a:xfrm>
            <a:off x="8208516" y="5032375"/>
            <a:ext cx="2540000" cy="5953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ts val="0"/>
              </a:spcBef>
              <a:buFont typeface="Times New Roman" panose="02020603050405020304" pitchFamily="18" charset="0"/>
              <a:buNone/>
              <a:defRPr sz="1638" b="1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ru-RU" dirty="0"/>
              <a:t>Бюджет расходов, Бюджет выплат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CEB87D-A968-4006-91B9-0E1EED135022}"/>
              </a:ext>
            </a:extLst>
          </p:cNvPr>
          <p:cNvSpPr txBox="1"/>
          <p:nvPr/>
        </p:nvSpPr>
        <p:spPr>
          <a:xfrm>
            <a:off x="103188" y="5167313"/>
            <a:ext cx="2449512" cy="344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buFont typeface="Times New Roman" panose="02020603050405020304" pitchFamily="18" charset="0"/>
              <a:buNone/>
              <a:defRPr/>
            </a:pPr>
            <a:r>
              <a:rPr lang="en-US" sz="1638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3D-</a:t>
            </a:r>
            <a:r>
              <a:rPr lang="ru-RU" sz="1638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модель</a:t>
            </a:r>
          </a:p>
        </p:txBody>
      </p:sp>
      <p:pic>
        <p:nvPicPr>
          <p:cNvPr id="84997" name="Рисунок 11">
            <a:extLst>
              <a:ext uri="{FF2B5EF4-FFF2-40B4-BE49-F238E27FC236}">
                <a16:creationId xmlns:a16="http://schemas.microsoft.com/office/drawing/2014/main" id="{70D07F0C-9EEE-49C5-B8C7-5D19C852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1636713"/>
            <a:ext cx="3944937" cy="3327400"/>
          </a:xfrm>
          <a:prstGeom prst="rect">
            <a:avLst/>
          </a:prstGeom>
          <a:noFill/>
          <a:ln w="12700">
            <a:solidFill>
              <a:srgbClr val="0060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Рисунок 12">
            <a:extLst>
              <a:ext uri="{FF2B5EF4-FFF2-40B4-BE49-F238E27FC236}">
                <a16:creationId xmlns:a16="http://schemas.microsoft.com/office/drawing/2014/main" id="{16C49663-7F59-4985-98BF-E04CB9084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528763"/>
            <a:ext cx="2093912" cy="3525837"/>
          </a:xfrm>
          <a:prstGeom prst="rect">
            <a:avLst/>
          </a:prstGeom>
          <a:noFill/>
          <a:ln w="12700">
            <a:solidFill>
              <a:srgbClr val="0060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9" name="Рисунок 14">
            <a:extLst>
              <a:ext uri="{FF2B5EF4-FFF2-40B4-BE49-F238E27FC236}">
                <a16:creationId xmlns:a16="http://schemas.microsoft.com/office/drawing/2014/main" id="{3956C194-F2B8-49D2-9652-1BAFD0298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25" y="2633663"/>
            <a:ext cx="2809875" cy="1292225"/>
          </a:xfrm>
          <a:prstGeom prst="rect">
            <a:avLst/>
          </a:prstGeom>
          <a:noFill/>
          <a:ln w="12700">
            <a:solidFill>
              <a:srgbClr val="0060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00" name="Стрелка вправо 17">
            <a:extLst>
              <a:ext uri="{FF2B5EF4-FFF2-40B4-BE49-F238E27FC236}">
                <a16:creationId xmlns:a16="http://schemas.microsoft.com/office/drawing/2014/main" id="{54C95B3E-0B89-4835-87B4-93B556EC3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2987675"/>
            <a:ext cx="666750" cy="822325"/>
          </a:xfrm>
          <a:prstGeom prst="rightArrow">
            <a:avLst>
              <a:gd name="adj1" fmla="val 47370"/>
              <a:gd name="adj2" fmla="val 57764"/>
            </a:avLst>
          </a:prstGeom>
          <a:solidFill>
            <a:schemeClr val="bg1">
              <a:alpha val="32941"/>
            </a:schemeClr>
          </a:solidFill>
          <a:ln w="22225" algn="ctr">
            <a:solidFill>
              <a:srgbClr val="EA5E20"/>
            </a:solidFill>
            <a:round/>
            <a:headEnd/>
            <a:tailEnd/>
          </a:ln>
        </p:spPr>
        <p:txBody>
          <a:bodyPr lIns="115203" tIns="57602" rIns="115203" bIns="5760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85001" name="Стрелка вправо 18">
            <a:extLst>
              <a:ext uri="{FF2B5EF4-FFF2-40B4-BE49-F238E27FC236}">
                <a16:creationId xmlns:a16="http://schemas.microsoft.com/office/drawing/2014/main" id="{C611E3B0-1D23-48A0-923C-4E71D8D37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463" y="2987675"/>
            <a:ext cx="666750" cy="822325"/>
          </a:xfrm>
          <a:prstGeom prst="rightArrow">
            <a:avLst>
              <a:gd name="adj1" fmla="val 47370"/>
              <a:gd name="adj2" fmla="val 57764"/>
            </a:avLst>
          </a:prstGeom>
          <a:solidFill>
            <a:schemeClr val="bg1">
              <a:alpha val="32941"/>
            </a:schemeClr>
          </a:solidFill>
          <a:ln w="22225" algn="ctr">
            <a:solidFill>
              <a:srgbClr val="EA5E20"/>
            </a:solidFill>
            <a:round/>
            <a:headEnd/>
            <a:tailEnd/>
          </a:ln>
        </p:spPr>
        <p:txBody>
          <a:bodyPr lIns="115203" tIns="57602" rIns="115203" bIns="5760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7" name="CustomShape 1">
            <a:extLst>
              <a:ext uri="{FF2B5EF4-FFF2-40B4-BE49-F238E27FC236}">
                <a16:creationId xmlns:a16="http://schemas.microsoft.com/office/drawing/2014/main" id="{AF28E778-BC78-4484-BCF9-E105F258A2C4}"/>
              </a:ext>
            </a:extLst>
          </p:cNvPr>
          <p:cNvSpPr/>
          <p:nvPr/>
        </p:nvSpPr>
        <p:spPr>
          <a:xfrm>
            <a:off x="3311525" y="71438"/>
            <a:ext cx="8023225" cy="55403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731" rIns="0" bIns="0" anchor="ctr"/>
          <a:lstStyle/>
          <a:p>
            <a:pPr algn="r" defTabSz="449257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Планирование и инвестиционный анализ</a:t>
            </a:r>
            <a:endParaRPr lang="ru-RU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85003" name="Группа 3">
            <a:extLst>
              <a:ext uri="{FF2B5EF4-FFF2-40B4-BE49-F238E27FC236}">
                <a16:creationId xmlns:a16="http://schemas.microsoft.com/office/drawing/2014/main" id="{E3279EDD-92BD-4EB9-B3EC-E866DD958085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85005" name="Прямоугольник 14">
              <a:extLst>
                <a:ext uri="{FF2B5EF4-FFF2-40B4-BE49-F238E27FC236}">
                  <a16:creationId xmlns:a16="http://schemas.microsoft.com/office/drawing/2014/main" id="{AB7F2702-4BBC-4852-9CC2-2AAD42AA5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85006" name="Рисунок 2">
              <a:extLst>
                <a:ext uri="{FF2B5EF4-FFF2-40B4-BE49-F238E27FC236}">
                  <a16:creationId xmlns:a16="http://schemas.microsoft.com/office/drawing/2014/main" id="{1F6641DC-F992-4BA2-A082-9D535AE88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5004" name="Рисунок 1">
            <a:extLst>
              <a:ext uri="{FF2B5EF4-FFF2-40B4-BE49-F238E27FC236}">
                <a16:creationId xmlns:a16="http://schemas.microsoft.com/office/drawing/2014/main" id="{7D8F983D-3DD7-4276-A9E3-A48BA7252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7" t="-6097" b="-2"/>
          <a:stretch>
            <a:fillRect/>
          </a:stretch>
        </p:blipFill>
        <p:spPr bwMode="auto">
          <a:xfrm>
            <a:off x="10012363" y="5040313"/>
            <a:ext cx="14922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7">
            <a:extLst>
              <a:ext uri="{FF2B5EF4-FFF2-40B4-BE49-F238E27FC236}">
                <a16:creationId xmlns:a16="http://schemas.microsoft.com/office/drawing/2014/main" id="{94EF90AC-D4B4-4E2B-BAF2-D78D47ACB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7913" y="2265363"/>
            <a:ext cx="2595562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600">
                <a:solidFill>
                  <a:srgbClr val="0066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rgbClr val="0066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66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ru-RU" altLang="ru-RU" sz="1512" dirty="0">
                <a:solidFill>
                  <a:srgbClr val="0060AA"/>
                </a:solidFill>
                <a:latin typeface="Arial" charset="0"/>
              </a:rPr>
              <a:t>ДДС девелоперского проекта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2D6959-1016-483C-9E1D-F592B7038719}"/>
              </a:ext>
            </a:extLst>
          </p:cNvPr>
          <p:cNvSpPr txBox="1"/>
          <p:nvPr/>
        </p:nvSpPr>
        <p:spPr>
          <a:xfrm>
            <a:off x="1090613" y="4413250"/>
            <a:ext cx="1174750" cy="325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512" dirty="0">
                <a:solidFill>
                  <a:srgbClr val="0060AA"/>
                </a:solidFill>
              </a:rPr>
              <a:t>Помещения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C34D3C-0BE5-4931-9A3F-89B8BDD57588}"/>
              </a:ext>
            </a:extLst>
          </p:cNvPr>
          <p:cNvSpPr txBox="1"/>
          <p:nvPr/>
        </p:nvSpPr>
        <p:spPr>
          <a:xfrm>
            <a:off x="855663" y="5492750"/>
            <a:ext cx="1603375" cy="323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512" dirty="0">
                <a:solidFill>
                  <a:srgbClr val="0060AA"/>
                </a:solidFill>
              </a:rPr>
              <a:t>Профиль продаж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D6252F-E221-4455-B6CE-01FC6C35D5EF}"/>
              </a:ext>
            </a:extLst>
          </p:cNvPr>
          <p:cNvSpPr txBox="1"/>
          <p:nvPr/>
        </p:nvSpPr>
        <p:spPr>
          <a:xfrm>
            <a:off x="1058863" y="2346325"/>
            <a:ext cx="1238250" cy="325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512" dirty="0">
                <a:solidFill>
                  <a:srgbClr val="0060AA"/>
                </a:solidFill>
              </a:rPr>
              <a:t>План-график</a:t>
            </a:r>
          </a:p>
        </p:txBody>
      </p:sp>
      <p:pic>
        <p:nvPicPr>
          <p:cNvPr id="86022" name="Рисунок 17">
            <a:extLst>
              <a:ext uri="{FF2B5EF4-FFF2-40B4-BE49-F238E27FC236}">
                <a16:creationId xmlns:a16="http://schemas.microsoft.com/office/drawing/2014/main" id="{34DD6DFC-70DD-4447-91AE-DF6513135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5048250"/>
            <a:ext cx="2408237" cy="444500"/>
          </a:xfrm>
          <a:prstGeom prst="rect">
            <a:avLst/>
          </a:prstGeom>
          <a:noFill/>
          <a:ln w="12700">
            <a:solidFill>
              <a:srgbClr val="0060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3" name="Рисунок 19">
            <a:extLst>
              <a:ext uri="{FF2B5EF4-FFF2-40B4-BE49-F238E27FC236}">
                <a16:creationId xmlns:a16="http://schemas.microsoft.com/office/drawing/2014/main" id="{209C96C2-D396-4EE3-8F4F-61E7B4D35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3143250"/>
            <a:ext cx="1846262" cy="1266825"/>
          </a:xfrm>
          <a:prstGeom prst="rect">
            <a:avLst/>
          </a:prstGeom>
          <a:noFill/>
          <a:ln w="12700">
            <a:solidFill>
              <a:srgbClr val="0060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4" name="Рисунок 21">
            <a:extLst>
              <a:ext uri="{FF2B5EF4-FFF2-40B4-BE49-F238E27FC236}">
                <a16:creationId xmlns:a16="http://schemas.microsoft.com/office/drawing/2014/main" id="{0ABA7876-3105-4430-B839-5C86FAE94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125538"/>
            <a:ext cx="2720975" cy="1200150"/>
          </a:xfrm>
          <a:prstGeom prst="rect">
            <a:avLst/>
          </a:prstGeom>
          <a:noFill/>
          <a:ln w="12700">
            <a:solidFill>
              <a:srgbClr val="0060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5" name="Рисунок 24">
            <a:extLst>
              <a:ext uri="{FF2B5EF4-FFF2-40B4-BE49-F238E27FC236}">
                <a16:creationId xmlns:a16="http://schemas.microsoft.com/office/drawing/2014/main" id="{809CF95E-E6EE-4405-BB24-4D8999E76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2746375"/>
            <a:ext cx="5262562" cy="2308225"/>
          </a:xfrm>
          <a:prstGeom prst="rect">
            <a:avLst/>
          </a:prstGeom>
          <a:noFill/>
          <a:ln w="12700">
            <a:solidFill>
              <a:srgbClr val="0060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6" name="Рисунок 25">
            <a:extLst>
              <a:ext uri="{FF2B5EF4-FFF2-40B4-BE49-F238E27FC236}">
                <a16:creationId xmlns:a16="http://schemas.microsoft.com/office/drawing/2014/main" id="{9980B6CD-E371-465D-9DC7-73908104D4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3" y="1071563"/>
            <a:ext cx="3084512" cy="1169987"/>
          </a:xfrm>
          <a:prstGeom prst="rect">
            <a:avLst/>
          </a:prstGeom>
          <a:noFill/>
          <a:ln w="12700">
            <a:solidFill>
              <a:srgbClr val="0060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7" name="Стрелка вправо 30">
            <a:extLst>
              <a:ext uri="{FF2B5EF4-FFF2-40B4-BE49-F238E27FC236}">
                <a16:creationId xmlns:a16="http://schemas.microsoft.com/office/drawing/2014/main" id="{556E289D-A089-447E-A619-31A06642A7E8}"/>
              </a:ext>
            </a:extLst>
          </p:cNvPr>
          <p:cNvSpPr>
            <a:spLocks noChangeArrowheads="1"/>
          </p:cNvSpPr>
          <p:nvPr/>
        </p:nvSpPr>
        <p:spPr bwMode="auto">
          <a:xfrm rot="2510955">
            <a:off x="2925763" y="2239963"/>
            <a:ext cx="568325" cy="823912"/>
          </a:xfrm>
          <a:prstGeom prst="rightArrow">
            <a:avLst>
              <a:gd name="adj1" fmla="val 47370"/>
              <a:gd name="adj2" fmla="val 57764"/>
            </a:avLst>
          </a:prstGeom>
          <a:solidFill>
            <a:schemeClr val="bg1">
              <a:alpha val="32941"/>
            </a:schemeClr>
          </a:solidFill>
          <a:ln w="22225" algn="ctr">
            <a:solidFill>
              <a:srgbClr val="EA5E20"/>
            </a:solidFill>
            <a:round/>
            <a:headEnd/>
            <a:tailEnd/>
          </a:ln>
        </p:spPr>
        <p:txBody>
          <a:bodyPr lIns="115203" tIns="57602" rIns="115203" bIns="5760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86028" name="Стрелка вправо 33">
            <a:extLst>
              <a:ext uri="{FF2B5EF4-FFF2-40B4-BE49-F238E27FC236}">
                <a16:creationId xmlns:a16="http://schemas.microsoft.com/office/drawing/2014/main" id="{A7952A3A-045F-4111-BED2-D3DFE6478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3" y="3484563"/>
            <a:ext cx="568325" cy="822325"/>
          </a:xfrm>
          <a:prstGeom prst="rightArrow">
            <a:avLst>
              <a:gd name="adj1" fmla="val 47370"/>
              <a:gd name="adj2" fmla="val 57764"/>
            </a:avLst>
          </a:prstGeom>
          <a:solidFill>
            <a:schemeClr val="bg1">
              <a:alpha val="32941"/>
            </a:schemeClr>
          </a:solidFill>
          <a:ln w="22225" algn="ctr">
            <a:solidFill>
              <a:srgbClr val="EA5E20"/>
            </a:solidFill>
            <a:round/>
            <a:headEnd/>
            <a:tailEnd/>
          </a:ln>
        </p:spPr>
        <p:txBody>
          <a:bodyPr lIns="115203" tIns="57602" rIns="115203" bIns="5760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86029" name="Стрелка вправо 34">
            <a:extLst>
              <a:ext uri="{FF2B5EF4-FFF2-40B4-BE49-F238E27FC236}">
                <a16:creationId xmlns:a16="http://schemas.microsoft.com/office/drawing/2014/main" id="{86E6C159-0438-4D7C-8B43-D1C705D51752}"/>
              </a:ext>
            </a:extLst>
          </p:cNvPr>
          <p:cNvSpPr>
            <a:spLocks noChangeArrowheads="1"/>
          </p:cNvSpPr>
          <p:nvPr/>
        </p:nvSpPr>
        <p:spPr bwMode="auto">
          <a:xfrm rot="-1710809">
            <a:off x="2962275" y="4491038"/>
            <a:ext cx="568325" cy="822325"/>
          </a:xfrm>
          <a:prstGeom prst="rightArrow">
            <a:avLst>
              <a:gd name="adj1" fmla="val 47370"/>
              <a:gd name="adj2" fmla="val 57764"/>
            </a:avLst>
          </a:prstGeom>
          <a:solidFill>
            <a:schemeClr val="bg1">
              <a:alpha val="32941"/>
            </a:schemeClr>
          </a:solidFill>
          <a:ln w="22225" algn="ctr">
            <a:solidFill>
              <a:srgbClr val="EA5E20"/>
            </a:solidFill>
            <a:round/>
            <a:headEnd/>
            <a:tailEnd/>
          </a:ln>
        </p:spPr>
        <p:txBody>
          <a:bodyPr lIns="115203" tIns="57602" rIns="115203" bIns="5760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86030" name="Стрелка вправо 35">
            <a:extLst>
              <a:ext uri="{FF2B5EF4-FFF2-40B4-BE49-F238E27FC236}">
                <a16:creationId xmlns:a16="http://schemas.microsoft.com/office/drawing/2014/main" id="{B7F67FB1-4B5E-40DB-A135-7404207894C3}"/>
              </a:ext>
            </a:extLst>
          </p:cNvPr>
          <p:cNvSpPr>
            <a:spLocks noChangeArrowheads="1"/>
          </p:cNvSpPr>
          <p:nvPr/>
        </p:nvSpPr>
        <p:spPr bwMode="auto">
          <a:xfrm rot="-2296415">
            <a:off x="7604125" y="2000250"/>
            <a:ext cx="566738" cy="823913"/>
          </a:xfrm>
          <a:prstGeom prst="rightArrow">
            <a:avLst>
              <a:gd name="adj1" fmla="val 47370"/>
              <a:gd name="adj2" fmla="val 57764"/>
            </a:avLst>
          </a:prstGeom>
          <a:solidFill>
            <a:schemeClr val="bg1">
              <a:alpha val="32941"/>
            </a:schemeClr>
          </a:solidFill>
          <a:ln w="22225" algn="ctr">
            <a:solidFill>
              <a:srgbClr val="EA5E20"/>
            </a:solidFill>
            <a:round/>
            <a:headEnd/>
            <a:tailEnd/>
          </a:ln>
        </p:spPr>
        <p:txBody>
          <a:bodyPr lIns="115203" tIns="57602" rIns="115203" bIns="5760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7" name="CustomShape 1">
            <a:extLst>
              <a:ext uri="{FF2B5EF4-FFF2-40B4-BE49-F238E27FC236}">
                <a16:creationId xmlns:a16="http://schemas.microsoft.com/office/drawing/2014/main" id="{A27AE1DB-B081-4E9E-94DE-4704CA6016C1}"/>
              </a:ext>
            </a:extLst>
          </p:cNvPr>
          <p:cNvSpPr/>
          <p:nvPr/>
        </p:nvSpPr>
        <p:spPr>
          <a:xfrm>
            <a:off x="3311525" y="71438"/>
            <a:ext cx="8023225" cy="55403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731" rIns="0" bIns="0" anchor="ctr"/>
          <a:lstStyle/>
          <a:p>
            <a:pPr algn="r" defTabSz="449257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Оценка эффективности и денежного потока</a:t>
            </a:r>
            <a:endParaRPr lang="ru-RU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86032" name="Рисунок 1">
            <a:extLst>
              <a:ext uri="{FF2B5EF4-FFF2-40B4-BE49-F238E27FC236}">
                <a16:creationId xmlns:a16="http://schemas.microsoft.com/office/drawing/2014/main" id="{2EFEF223-8500-4F5A-AFF7-4BAFA3D69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7" t="-6097" b="-2"/>
          <a:stretch>
            <a:fillRect/>
          </a:stretch>
        </p:blipFill>
        <p:spPr bwMode="auto">
          <a:xfrm>
            <a:off x="9993313" y="5035550"/>
            <a:ext cx="14922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033" name="Группа 3">
            <a:extLst>
              <a:ext uri="{FF2B5EF4-FFF2-40B4-BE49-F238E27FC236}">
                <a16:creationId xmlns:a16="http://schemas.microsoft.com/office/drawing/2014/main" id="{2EC41C4E-899B-49F7-8F5B-C55CFC1419ED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86034" name="Прямоугольник 14">
              <a:extLst>
                <a:ext uri="{FF2B5EF4-FFF2-40B4-BE49-F238E27FC236}">
                  <a16:creationId xmlns:a16="http://schemas.microsoft.com/office/drawing/2014/main" id="{7E9B4E99-6CA7-443E-8CD2-C46D20F73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86035" name="Рисунок 2">
              <a:extLst>
                <a:ext uri="{FF2B5EF4-FFF2-40B4-BE49-F238E27FC236}">
                  <a16:creationId xmlns:a16="http://schemas.microsoft.com/office/drawing/2014/main" id="{DA106AA0-4B16-4085-B2C8-EF276689A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>
            <a:extLst>
              <a:ext uri="{FF2B5EF4-FFF2-40B4-BE49-F238E27FC236}">
                <a16:creationId xmlns:a16="http://schemas.microsoft.com/office/drawing/2014/main" id="{45B43F84-87B5-4758-9193-4BAB7CF504EF}"/>
              </a:ext>
            </a:extLst>
          </p:cNvPr>
          <p:cNvSpPr/>
          <p:nvPr/>
        </p:nvSpPr>
        <p:spPr>
          <a:xfrm>
            <a:off x="3311525" y="71438"/>
            <a:ext cx="8023225" cy="55403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731" rIns="0" bIns="0" anchor="ctr"/>
          <a:lstStyle/>
          <a:p>
            <a:pPr algn="r" defTabSz="449257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Планирование и инвестиционный анализ</a:t>
            </a:r>
            <a:endParaRPr lang="ru-RU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87043" name="Рисунок 1">
            <a:extLst>
              <a:ext uri="{FF2B5EF4-FFF2-40B4-BE49-F238E27FC236}">
                <a16:creationId xmlns:a16="http://schemas.microsoft.com/office/drawing/2014/main" id="{444ADD42-7AB3-427A-9A0E-F1A8FA1D6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7" t="-6097" b="-2"/>
          <a:stretch>
            <a:fillRect/>
          </a:stretch>
        </p:blipFill>
        <p:spPr bwMode="auto">
          <a:xfrm>
            <a:off x="10028238" y="5040313"/>
            <a:ext cx="14922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4" name="Группа 3">
            <a:extLst>
              <a:ext uri="{FF2B5EF4-FFF2-40B4-BE49-F238E27FC236}">
                <a16:creationId xmlns:a16="http://schemas.microsoft.com/office/drawing/2014/main" id="{817830DC-207C-4CA6-803D-EF60DCB1AFC5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87046" name="Прямоугольник 14">
              <a:extLst>
                <a:ext uri="{FF2B5EF4-FFF2-40B4-BE49-F238E27FC236}">
                  <a16:creationId xmlns:a16="http://schemas.microsoft.com/office/drawing/2014/main" id="{1953E09E-26DE-4341-AB3F-3CA505C3A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87047" name="Рисунок 2">
              <a:extLst>
                <a:ext uri="{FF2B5EF4-FFF2-40B4-BE49-F238E27FC236}">
                  <a16:creationId xmlns:a16="http://schemas.microsoft.com/office/drawing/2014/main" id="{1E745A11-027D-4EF7-8668-B9B03DCE9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BIM HTML - плеер.mp4">
            <a:hlinkClick r:id="" action="ppaction://media"/>
            <a:extLst>
              <a:ext uri="{FF2B5EF4-FFF2-40B4-BE49-F238E27FC236}">
                <a16:creationId xmlns:a16="http://schemas.microsoft.com/office/drawing/2014/main" id="{32059B00-ABDE-44C1-807B-17611AD583CC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930275"/>
            <a:ext cx="9050338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>
            <a:extLst>
              <a:ext uri="{FF2B5EF4-FFF2-40B4-BE49-F238E27FC236}">
                <a16:creationId xmlns:a16="http://schemas.microsoft.com/office/drawing/2014/main" id="{45B43F84-87B5-4758-9193-4BAB7CF504EF}"/>
              </a:ext>
            </a:extLst>
          </p:cNvPr>
          <p:cNvSpPr/>
          <p:nvPr/>
        </p:nvSpPr>
        <p:spPr>
          <a:xfrm>
            <a:off x="3354388" y="71438"/>
            <a:ext cx="8023225" cy="55403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731" rIns="0" bIns="0" anchor="ctr"/>
          <a:lstStyle/>
          <a:p>
            <a:pPr algn="r" defTabSz="449257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Смета по модели</a:t>
            </a:r>
            <a:endParaRPr lang="ru-RU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89091" name="Рисунок 1">
            <a:extLst>
              <a:ext uri="{FF2B5EF4-FFF2-40B4-BE49-F238E27FC236}">
                <a16:creationId xmlns:a16="http://schemas.microsoft.com/office/drawing/2014/main" id="{23888E34-EDE5-4790-AF43-8A11B7963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7" t="-6097" b="-2"/>
          <a:stretch>
            <a:fillRect/>
          </a:stretch>
        </p:blipFill>
        <p:spPr bwMode="auto">
          <a:xfrm>
            <a:off x="9986963" y="5203825"/>
            <a:ext cx="16065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Рисунок 4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9D56515-4940-4598-BEF2-F5EAD2B1A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985838"/>
            <a:ext cx="6861175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Рисунок 2" descr="Изображение выглядит как снимок экрана,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1DD5EA49-EBC1-420F-866D-BC2D78FB6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7388"/>
            <a:ext cx="6199188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 Box 3">
            <a:extLst>
              <a:ext uri="{FF2B5EF4-FFF2-40B4-BE49-F238E27FC236}">
                <a16:creationId xmlns:a16="http://schemas.microsoft.com/office/drawing/2014/main" id="{DEB00570-6E32-4D83-8D0B-44AEBF8BA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433513"/>
            <a:ext cx="3397250" cy="14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2" tIns="51087" rIns="67502" bIns="33751"/>
          <a:lstStyle>
            <a:lvl1pPr marL="430213" indent="-322263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87413" indent="-322263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28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1С:Смета 3</a:t>
            </a:r>
          </a:p>
          <a:p>
            <a:pPr lvl="2"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endParaRPr lang="ru-RU" altLang="ru-RU" sz="28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endParaRPr lang="ru-RU" altLang="ru-RU" sz="28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endParaRPr lang="ru-RU" altLang="ru-RU" sz="28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grpSp>
        <p:nvGrpSpPr>
          <p:cNvPr id="89095" name="Группа 3">
            <a:extLst>
              <a:ext uri="{FF2B5EF4-FFF2-40B4-BE49-F238E27FC236}">
                <a16:creationId xmlns:a16="http://schemas.microsoft.com/office/drawing/2014/main" id="{355F13BD-6514-4ABE-BEFA-3B17566D6F9C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89096" name="Прямоугольник 14">
              <a:extLst>
                <a:ext uri="{FF2B5EF4-FFF2-40B4-BE49-F238E27FC236}">
                  <a16:creationId xmlns:a16="http://schemas.microsoft.com/office/drawing/2014/main" id="{BCC6AA3D-47FC-4AB2-BCA1-08EC82FBB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89097" name="Рисунок 2">
              <a:extLst>
                <a:ext uri="{FF2B5EF4-FFF2-40B4-BE49-F238E27FC236}">
                  <a16:creationId xmlns:a16="http://schemas.microsoft.com/office/drawing/2014/main" id="{BC63EA48-E6A8-4BF9-89C6-0BC40EC39F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>
            <a:extLst>
              <a:ext uri="{FF2B5EF4-FFF2-40B4-BE49-F238E27FC236}">
                <a16:creationId xmlns:a16="http://schemas.microsoft.com/office/drawing/2014/main" id="{45B43F84-87B5-4758-9193-4BAB7CF504EF}"/>
              </a:ext>
            </a:extLst>
          </p:cNvPr>
          <p:cNvSpPr/>
          <p:nvPr/>
        </p:nvSpPr>
        <p:spPr>
          <a:xfrm>
            <a:off x="3354388" y="71438"/>
            <a:ext cx="8023225" cy="55403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731" rIns="0" bIns="0" anchor="ctr"/>
          <a:lstStyle/>
          <a:p>
            <a:pPr algn="r" defTabSz="449257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Смета по модели</a:t>
            </a:r>
            <a:endParaRPr lang="ru-RU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89091" name="Рисунок 1">
            <a:extLst>
              <a:ext uri="{FF2B5EF4-FFF2-40B4-BE49-F238E27FC236}">
                <a16:creationId xmlns:a16="http://schemas.microsoft.com/office/drawing/2014/main" id="{23888E34-EDE5-4790-AF43-8A11B7963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7" t="-6097" b="-2"/>
          <a:stretch>
            <a:fillRect/>
          </a:stretch>
        </p:blipFill>
        <p:spPr bwMode="auto">
          <a:xfrm>
            <a:off x="9986963" y="5203825"/>
            <a:ext cx="16065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 Box 3">
            <a:extLst>
              <a:ext uri="{FF2B5EF4-FFF2-40B4-BE49-F238E27FC236}">
                <a16:creationId xmlns:a16="http://schemas.microsoft.com/office/drawing/2014/main" id="{DEB00570-6E32-4D83-8D0B-44AEBF8BA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433513"/>
            <a:ext cx="3397250" cy="14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2" tIns="51087" rIns="67502" bIns="33751"/>
          <a:lstStyle>
            <a:lvl1pPr marL="430213" indent="-322263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87413" indent="-322263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28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1С:Смета 3</a:t>
            </a:r>
          </a:p>
          <a:p>
            <a:pPr lvl="2"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endParaRPr lang="ru-RU" altLang="ru-RU" sz="28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endParaRPr lang="ru-RU" altLang="ru-RU" sz="28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endParaRPr lang="ru-RU" altLang="ru-RU" sz="28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grpSp>
        <p:nvGrpSpPr>
          <p:cNvPr id="89095" name="Группа 3">
            <a:extLst>
              <a:ext uri="{FF2B5EF4-FFF2-40B4-BE49-F238E27FC236}">
                <a16:creationId xmlns:a16="http://schemas.microsoft.com/office/drawing/2014/main" id="{355F13BD-6514-4ABE-BEFA-3B17566D6F9C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89096" name="Прямоугольник 14">
              <a:extLst>
                <a:ext uri="{FF2B5EF4-FFF2-40B4-BE49-F238E27FC236}">
                  <a16:creationId xmlns:a16="http://schemas.microsoft.com/office/drawing/2014/main" id="{BCC6AA3D-47FC-4AB2-BCA1-08EC82FBB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89097" name="Рисунок 2">
              <a:extLst>
                <a:ext uri="{FF2B5EF4-FFF2-40B4-BE49-F238E27FC236}">
                  <a16:creationId xmlns:a16="http://schemas.microsoft.com/office/drawing/2014/main" id="{BC63EA48-E6A8-4BF9-89C6-0BC40EC39F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BD37FB-3C86-494A-83DB-CEE5DABE4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71" y="2313785"/>
            <a:ext cx="4965536" cy="30145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43323A-AC65-433D-BE31-9ACB6BDD9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254" y="1302945"/>
            <a:ext cx="6163434" cy="387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617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hape 437">
            <a:extLst>
              <a:ext uri="{FF2B5EF4-FFF2-40B4-BE49-F238E27FC236}">
                <a16:creationId xmlns:a16="http://schemas.microsoft.com/office/drawing/2014/main" id="{EE7F2668-7CFD-45EE-86EA-A0DB27738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198563"/>
            <a:ext cx="5916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02" tIns="43489" rIns="87002" bIns="43489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CC0000"/>
              </a:buClr>
              <a:buSzPct val="25000"/>
            </a:pPr>
            <a:r>
              <a:rPr lang="ru-RU" altLang="ru-RU" sz="2000">
                <a:solidFill>
                  <a:srgbClr val="333333"/>
                </a:solidFill>
                <a:cs typeface="Arial" panose="020B0604020202020204" pitchFamily="34" charset="0"/>
                <a:sym typeface="Arial" panose="020B0604020202020204" pitchFamily="34" charset="0"/>
              </a:rPr>
              <a:t>Мастер обработки смет позволяет создавать план-график работ из позиций локальной сметы и сопоставлять сметные ресурсы с ресурсам работ. </a:t>
            </a:r>
          </a:p>
        </p:txBody>
      </p:sp>
      <p:pic>
        <p:nvPicPr>
          <p:cNvPr id="92163" name="Shape 438">
            <a:extLst>
              <a:ext uri="{FF2B5EF4-FFF2-40B4-BE49-F238E27FC236}">
                <a16:creationId xmlns:a16="http://schemas.microsoft.com/office/drawing/2014/main" id="{C0CE6AFE-E533-4E64-927D-97413C3BEF5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187575"/>
            <a:ext cx="7550150" cy="4060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Shape 440">
            <a:extLst>
              <a:ext uri="{FF2B5EF4-FFF2-40B4-BE49-F238E27FC236}">
                <a16:creationId xmlns:a16="http://schemas.microsoft.com/office/drawing/2014/main" id="{09BA64D3-9B2E-4E70-A98A-4555C2C4BD6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3132138"/>
            <a:ext cx="5689600" cy="3335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5" name="Text Box 3">
            <a:extLst>
              <a:ext uri="{FF2B5EF4-FFF2-40B4-BE49-F238E27FC236}">
                <a16:creationId xmlns:a16="http://schemas.microsoft.com/office/drawing/2014/main" id="{42A19BA1-5804-4C4F-82E2-503A55BCD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8013"/>
            <a:ext cx="56292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2" tIns="51087" rIns="67502" bIns="33751"/>
          <a:lstStyle>
            <a:lvl1pPr marL="430213" indent="-322263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1С:</a:t>
            </a:r>
            <a:r>
              <a:rPr lang="en-US" altLang="ru-RU" sz="24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ERP </a:t>
            </a:r>
            <a:r>
              <a:rPr lang="ru-RU" altLang="ru-RU" sz="24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УСО 2 </a:t>
            </a: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endParaRPr lang="ru-RU" altLang="ru-RU" sz="24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endParaRPr lang="ru-RU" altLang="ru-RU" sz="24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endParaRPr lang="ru-RU" altLang="ru-RU" sz="24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grpSp>
        <p:nvGrpSpPr>
          <p:cNvPr id="92166" name="Группа 3">
            <a:extLst>
              <a:ext uri="{FF2B5EF4-FFF2-40B4-BE49-F238E27FC236}">
                <a16:creationId xmlns:a16="http://schemas.microsoft.com/office/drawing/2014/main" id="{3B47434D-6DDD-4F4E-8C40-873A38EEDFED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92168" name="Прямоугольник 14">
              <a:extLst>
                <a:ext uri="{FF2B5EF4-FFF2-40B4-BE49-F238E27FC236}">
                  <a16:creationId xmlns:a16="http://schemas.microsoft.com/office/drawing/2014/main" id="{F2964683-E1B2-42F0-92E0-5E84AA2F9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92169" name="Рисунок 2">
              <a:extLst>
                <a:ext uri="{FF2B5EF4-FFF2-40B4-BE49-F238E27FC236}">
                  <a16:creationId xmlns:a16="http://schemas.microsoft.com/office/drawing/2014/main" id="{110EC2EF-64E3-4C64-8056-215314C72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6" name="Shape 436">
            <a:extLst>
              <a:ext uri="{FF2B5EF4-FFF2-40B4-BE49-F238E27FC236}">
                <a16:creationId xmlns:a16="http://schemas.microsoft.com/office/drawing/2014/main" id="{CF17EF29-1436-4707-B14F-352800B5CBC5}"/>
              </a:ext>
            </a:extLst>
          </p:cNvPr>
          <p:cNvSpPr/>
          <p:nvPr/>
        </p:nvSpPr>
        <p:spPr>
          <a:xfrm>
            <a:off x="2133600" y="65088"/>
            <a:ext cx="9305925" cy="630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731" rIns="0" bIns="0" anchor="ctr"/>
          <a:lstStyle/>
          <a:p>
            <a:pPr algn="r" defTabSz="449257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План-</a:t>
            </a:r>
            <a:r>
              <a:rPr lang="ru-RU" sz="3200" b="1" spc="-1" dirty="0" err="1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фактный</a:t>
            </a:r>
            <a:r>
              <a:rPr lang="ru-RU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 анализ объемов выполненных работ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8">
            <a:extLst>
              <a:ext uri="{FF2B5EF4-FFF2-40B4-BE49-F238E27FC236}">
                <a16:creationId xmlns:a16="http://schemas.microsoft.com/office/drawing/2014/main" id="{201750BF-E501-437C-8E51-CADCBBFE5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182563"/>
            <a:ext cx="100901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en-US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</a:t>
            </a:r>
            <a:r>
              <a:rPr lang="ru-RU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 сейчас</a:t>
            </a:r>
          </a:p>
        </p:txBody>
      </p:sp>
      <p:sp>
        <p:nvSpPr>
          <p:cNvPr id="34819" name="Text Box 1">
            <a:extLst>
              <a:ext uri="{FF2B5EF4-FFF2-40B4-BE49-F238E27FC236}">
                <a16:creationId xmlns:a16="http://schemas.microsoft.com/office/drawing/2014/main" id="{2D9E0CDC-6643-403C-9C45-12652D876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511300"/>
            <a:ext cx="10147300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52920" rIns="0" bIns="0"/>
          <a:lstStyle>
            <a:lvl1pPr marL="406400" indent="-301625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7000"/>
              </a:lnSpc>
              <a:spcAft>
                <a:spcPts val="1425"/>
              </a:spcAft>
              <a:buClr>
                <a:srgbClr val="FA606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Второй отчет уровня применения 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BIM 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 РФ</a:t>
            </a:r>
          </a:p>
        </p:txBody>
      </p:sp>
      <p:grpSp>
        <p:nvGrpSpPr>
          <p:cNvPr id="34820" name="Группа 4">
            <a:extLst>
              <a:ext uri="{FF2B5EF4-FFF2-40B4-BE49-F238E27FC236}">
                <a16:creationId xmlns:a16="http://schemas.microsoft.com/office/drawing/2014/main" id="{7B87F366-C64C-4325-8215-196D8AC47561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34822" name="Прямоугольник 6">
              <a:extLst>
                <a:ext uri="{FF2B5EF4-FFF2-40B4-BE49-F238E27FC236}">
                  <a16:creationId xmlns:a16="http://schemas.microsoft.com/office/drawing/2014/main" id="{A551342A-5656-4DEB-AB60-2370B4110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34823" name="Рисунок 7">
              <a:extLst>
                <a:ext uri="{FF2B5EF4-FFF2-40B4-BE49-F238E27FC236}">
                  <a16:creationId xmlns:a16="http://schemas.microsoft.com/office/drawing/2014/main" id="{26849F40-7EAA-4178-9419-6F35EBEB73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DAD0C8-07BB-4B7B-8E44-823E640B1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448" y="2015951"/>
            <a:ext cx="3334040" cy="44642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22FB70-8408-47C1-B95F-F6369058D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44" y="2139043"/>
            <a:ext cx="4731211" cy="42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778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Shape 460">
            <a:extLst>
              <a:ext uri="{FF2B5EF4-FFF2-40B4-BE49-F238E27FC236}">
                <a16:creationId xmlns:a16="http://schemas.microsoft.com/office/drawing/2014/main" id="{138ADD05-CE71-41AB-9AB6-27FE2DD8D98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6875463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Shape 461">
            <a:extLst>
              <a:ext uri="{FF2B5EF4-FFF2-40B4-BE49-F238E27FC236}">
                <a16:creationId xmlns:a16="http://schemas.microsoft.com/office/drawing/2014/main" id="{784A46CC-E7EC-4DF1-BCFF-34C5A949AA2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22029" r="2705" b="15930"/>
          <a:stretch>
            <a:fillRect/>
          </a:stretch>
        </p:blipFill>
        <p:spPr bwMode="auto">
          <a:xfrm>
            <a:off x="6402388" y="3240088"/>
            <a:ext cx="511810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 Box 3">
            <a:extLst>
              <a:ext uri="{FF2B5EF4-FFF2-40B4-BE49-F238E27FC236}">
                <a16:creationId xmlns:a16="http://schemas.microsoft.com/office/drawing/2014/main" id="{05D3853A-5216-4B9D-84A9-EE0C03130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850900"/>
            <a:ext cx="5630862" cy="56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2" tIns="51087" rIns="67502" bIns="33751"/>
          <a:lstStyle>
            <a:lvl1pPr marL="430213" indent="-322263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1С:</a:t>
            </a:r>
            <a:r>
              <a:rPr lang="en-US" altLang="ru-RU" sz="24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ERP </a:t>
            </a:r>
            <a:r>
              <a:rPr lang="ru-RU" altLang="ru-RU" sz="24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УСО 2 </a:t>
            </a: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endParaRPr lang="ru-RU" altLang="ru-RU" sz="24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endParaRPr lang="ru-RU" altLang="ru-RU" sz="24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endParaRPr lang="ru-RU" altLang="ru-RU" sz="24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grpSp>
        <p:nvGrpSpPr>
          <p:cNvPr id="94213" name="Группа 3">
            <a:extLst>
              <a:ext uri="{FF2B5EF4-FFF2-40B4-BE49-F238E27FC236}">
                <a16:creationId xmlns:a16="http://schemas.microsoft.com/office/drawing/2014/main" id="{73D30C47-D422-4CD5-9C46-45A80FC818A6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94215" name="Прямоугольник 14">
              <a:extLst>
                <a:ext uri="{FF2B5EF4-FFF2-40B4-BE49-F238E27FC236}">
                  <a16:creationId xmlns:a16="http://schemas.microsoft.com/office/drawing/2014/main" id="{F64B2309-A226-4A2E-97C3-9392DC020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94216" name="Рисунок 2">
              <a:extLst>
                <a:ext uri="{FF2B5EF4-FFF2-40B4-BE49-F238E27FC236}">
                  <a16:creationId xmlns:a16="http://schemas.microsoft.com/office/drawing/2014/main" id="{6F535955-8CF6-4C08-AF9A-167D9D0772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9" name="Shape 459">
            <a:extLst>
              <a:ext uri="{FF2B5EF4-FFF2-40B4-BE49-F238E27FC236}">
                <a16:creationId xmlns:a16="http://schemas.microsoft.com/office/drawing/2014/main" id="{42DBF62C-4102-4D6B-891E-1AB7EA05F3B9}"/>
              </a:ext>
            </a:extLst>
          </p:cNvPr>
          <p:cNvSpPr/>
          <p:nvPr/>
        </p:nvSpPr>
        <p:spPr>
          <a:xfrm>
            <a:off x="1943100" y="71438"/>
            <a:ext cx="9513888" cy="8588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731" rIns="0" bIns="0" anchor="ctr"/>
          <a:lstStyle/>
          <a:p>
            <a:pPr algn="r" defTabSz="449257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План-</a:t>
            </a:r>
            <a:r>
              <a:rPr lang="ru-RU" sz="3200" b="1" spc="-1" dirty="0" err="1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фактный</a:t>
            </a:r>
            <a:r>
              <a:rPr lang="ru-RU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 анализ объема выполненных работ в таблице и на диаграмме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Рисунок 1">
            <a:extLst>
              <a:ext uri="{FF2B5EF4-FFF2-40B4-BE49-F238E27FC236}">
                <a16:creationId xmlns:a16="http://schemas.microsoft.com/office/drawing/2014/main" id="{9012CB6E-D2FC-4CAD-99A1-F7BE1B537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"/>
          <a:stretch>
            <a:fillRect/>
          </a:stretch>
        </p:blipFill>
        <p:spPr bwMode="auto">
          <a:xfrm>
            <a:off x="411163" y="1057275"/>
            <a:ext cx="10677525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59" name="Группа 3">
            <a:extLst>
              <a:ext uri="{FF2B5EF4-FFF2-40B4-BE49-F238E27FC236}">
                <a16:creationId xmlns:a16="http://schemas.microsoft.com/office/drawing/2014/main" id="{19EEB6F2-1F49-4379-8C9D-9F414A2FFAB3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96261" name="Прямоугольник 14">
              <a:extLst>
                <a:ext uri="{FF2B5EF4-FFF2-40B4-BE49-F238E27FC236}">
                  <a16:creationId xmlns:a16="http://schemas.microsoft.com/office/drawing/2014/main" id="{EE0B0490-185A-4D7D-A999-19206FB6C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96262" name="Рисунок 2">
              <a:extLst>
                <a:ext uri="{FF2B5EF4-FFF2-40B4-BE49-F238E27FC236}">
                  <a16:creationId xmlns:a16="http://schemas.microsoft.com/office/drawing/2014/main" id="{CE97D230-1514-4F33-A811-72E4CA1A1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Shape 459">
            <a:extLst>
              <a:ext uri="{FF2B5EF4-FFF2-40B4-BE49-F238E27FC236}">
                <a16:creationId xmlns:a16="http://schemas.microsoft.com/office/drawing/2014/main" id="{D7E2F52E-3CD9-4A2C-AE1A-056C178E623F}"/>
              </a:ext>
            </a:extLst>
          </p:cNvPr>
          <p:cNvSpPr/>
          <p:nvPr/>
        </p:nvSpPr>
        <p:spPr>
          <a:xfrm>
            <a:off x="1943100" y="71438"/>
            <a:ext cx="9513888" cy="8588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731" rIns="0" bIns="0" anchor="ctr"/>
          <a:lstStyle/>
          <a:p>
            <a:pPr algn="r" defTabSz="449257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План-</a:t>
            </a:r>
            <a:r>
              <a:rPr lang="ru-RU" sz="3200" b="1" spc="-1" dirty="0" err="1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фактный</a:t>
            </a:r>
            <a:r>
              <a:rPr lang="ru-RU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 анализ объема выполненных работ в таблице и на диаграмме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9" name="Группа 3">
            <a:extLst>
              <a:ext uri="{FF2B5EF4-FFF2-40B4-BE49-F238E27FC236}">
                <a16:creationId xmlns:a16="http://schemas.microsoft.com/office/drawing/2014/main" id="{19EEB6F2-1F49-4379-8C9D-9F414A2FFAB3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96261" name="Прямоугольник 14">
              <a:extLst>
                <a:ext uri="{FF2B5EF4-FFF2-40B4-BE49-F238E27FC236}">
                  <a16:creationId xmlns:a16="http://schemas.microsoft.com/office/drawing/2014/main" id="{EE0B0490-185A-4D7D-A999-19206FB6C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96262" name="Рисунок 2">
              <a:extLst>
                <a:ext uri="{FF2B5EF4-FFF2-40B4-BE49-F238E27FC236}">
                  <a16:creationId xmlns:a16="http://schemas.microsoft.com/office/drawing/2014/main" id="{CE97D230-1514-4F33-A811-72E4CA1A1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Shape 459">
            <a:extLst>
              <a:ext uri="{FF2B5EF4-FFF2-40B4-BE49-F238E27FC236}">
                <a16:creationId xmlns:a16="http://schemas.microsoft.com/office/drawing/2014/main" id="{D7E2F52E-3CD9-4A2C-AE1A-056C178E623F}"/>
              </a:ext>
            </a:extLst>
          </p:cNvPr>
          <p:cNvSpPr/>
          <p:nvPr/>
        </p:nvSpPr>
        <p:spPr>
          <a:xfrm>
            <a:off x="1943100" y="71438"/>
            <a:ext cx="9513888" cy="8588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731" rIns="0" bIns="0" anchor="ctr"/>
          <a:lstStyle/>
          <a:p>
            <a:pPr algn="r" defTabSz="449257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План-</a:t>
            </a:r>
            <a:r>
              <a:rPr lang="ru-RU" sz="3200" b="1" spc="-1" dirty="0" err="1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фактный</a:t>
            </a:r>
            <a:r>
              <a:rPr lang="ru-RU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 анализ объема выполненных работ в таблице и на диаграмме</a:t>
            </a:r>
          </a:p>
        </p:txBody>
      </p:sp>
      <p:pic>
        <p:nvPicPr>
          <p:cNvPr id="2" name="Отображение план-факта на 3D модели (Жилой дом, 17 этажей) v.02_Trim">
            <a:hlinkClick r:id="" action="ppaction://media"/>
            <a:extLst>
              <a:ext uri="{FF2B5EF4-FFF2-40B4-BE49-F238E27FC236}">
                <a16:creationId xmlns:a16="http://schemas.microsoft.com/office/drawing/2014/main" id="{1CD94602-BFFA-4C6D-A7B6-961C93D629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750" y="912249"/>
            <a:ext cx="1088072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5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Группа 3">
            <a:extLst>
              <a:ext uri="{FF2B5EF4-FFF2-40B4-BE49-F238E27FC236}">
                <a16:creationId xmlns:a16="http://schemas.microsoft.com/office/drawing/2014/main" id="{E5D0AB7D-E843-4CF2-B838-CF0A3F75641C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98313" name="Прямоугольник 14">
              <a:extLst>
                <a:ext uri="{FF2B5EF4-FFF2-40B4-BE49-F238E27FC236}">
                  <a16:creationId xmlns:a16="http://schemas.microsoft.com/office/drawing/2014/main" id="{DD52F55F-DF8D-4CAD-86D9-C9065665F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98314" name="Рисунок 2">
              <a:extLst>
                <a:ext uri="{FF2B5EF4-FFF2-40B4-BE49-F238E27FC236}">
                  <a16:creationId xmlns:a16="http://schemas.microsoft.com/office/drawing/2014/main" id="{17BB9A0D-8757-4134-B032-7464F632DF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9F728-6895-47D5-945F-14BCE9011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450" y="177800"/>
            <a:ext cx="9163050" cy="749300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731" rIns="0" bIns="0"/>
          <a:lstStyle/>
          <a:p>
            <a:pPr algn="r" defTabSz="449257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ru-RU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Недвижимость: реализация, аренда</a:t>
            </a:r>
            <a:r>
              <a:rPr lang="ru-RU" sz="3200" b="1" spc="-1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, эксплуатация</a:t>
            </a:r>
            <a:br>
              <a:rPr lang="en-US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ru-RU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(«1С:Девелопмент </a:t>
            </a:r>
            <a:r>
              <a:rPr lang="ru-RU" sz="3200" b="1" spc="-1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2»</a:t>
            </a:r>
            <a:r>
              <a:rPr lang="en-US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/ «1С:Риэлтор» </a:t>
            </a:r>
            <a:r>
              <a:rPr lang="ru-RU" sz="3200" b="1" spc="-1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и </a:t>
            </a:r>
            <a:r>
              <a:rPr lang="en-US" sz="3200" b="1" spc="-1" dirty="0" err="1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Renga</a:t>
            </a:r>
            <a:r>
              <a:rPr lang="ru-RU" sz="32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</p:txBody>
      </p:sp>
      <p:sp>
        <p:nvSpPr>
          <p:cNvPr id="98308" name="Прямоугольник 8">
            <a:extLst>
              <a:ext uri="{FF2B5EF4-FFF2-40B4-BE49-F238E27FC236}">
                <a16:creationId xmlns:a16="http://schemas.microsoft.com/office/drawing/2014/main" id="{A9388E42-D342-4BB5-BF8E-38C4F52A8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1525" y="3603625"/>
            <a:ext cx="6621463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2" tIns="51087" rIns="67502" bIns="33751"/>
          <a:lstStyle>
            <a:lvl1pPr marL="430213" indent="-322263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7675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16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Управление базой объектов недвижимости</a:t>
            </a: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ru-RU" sz="16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2D, 3D-</a:t>
            </a:r>
            <a:r>
              <a:rPr lang="ru-RU" altLang="ru-RU" sz="16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шахматки</a:t>
            </a: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16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CRM</a:t>
            </a: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16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Управление договорами аренды</a:t>
            </a: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16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Управление сделками по недвижимости, взаиморасчетами</a:t>
            </a: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16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Управление эксплуатацией объектов недвижимости</a:t>
            </a:r>
          </a:p>
          <a:p>
            <a:pPr eaLnBrk="1" hangingPunct="1">
              <a:lnSpc>
                <a:spcPct val="93000"/>
              </a:lnSpc>
              <a:spcBef>
                <a:spcPts val="438"/>
              </a:spcBef>
              <a:spcAft>
                <a:spcPts val="43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16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Управление расчетами и финансовым результатом</a:t>
            </a:r>
          </a:p>
        </p:txBody>
      </p:sp>
      <p:pic>
        <p:nvPicPr>
          <p:cNvPr id="98309" name="Рисунок 7">
            <a:extLst>
              <a:ext uri="{FF2B5EF4-FFF2-40B4-BE49-F238E27FC236}">
                <a16:creationId xmlns:a16="http://schemas.microsoft.com/office/drawing/2014/main" id="{1E46451C-0C7C-4746-A018-E4233DA90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1119188"/>
            <a:ext cx="2916238" cy="2392362"/>
          </a:xfrm>
          <a:prstGeom prst="rect">
            <a:avLst/>
          </a:prstGeom>
          <a:noFill/>
          <a:ln w="12700">
            <a:solidFill>
              <a:srgbClr val="0060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Рисунок 9">
            <a:extLst>
              <a:ext uri="{FF2B5EF4-FFF2-40B4-BE49-F238E27FC236}">
                <a16:creationId xmlns:a16="http://schemas.microsoft.com/office/drawing/2014/main" id="{2A84B3BF-9B5C-41F2-87CE-FEFC88379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119188"/>
            <a:ext cx="3270250" cy="4614862"/>
          </a:xfrm>
          <a:prstGeom prst="rect">
            <a:avLst/>
          </a:prstGeom>
          <a:noFill/>
          <a:ln w="12700">
            <a:solidFill>
              <a:srgbClr val="0060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1" name="Рисунок 1">
            <a:extLst>
              <a:ext uri="{FF2B5EF4-FFF2-40B4-BE49-F238E27FC236}">
                <a16:creationId xmlns:a16="http://schemas.microsoft.com/office/drawing/2014/main" id="{FD4C9989-BB74-4F72-96C3-7D9458B20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7" t="-6097" b="-2"/>
          <a:stretch>
            <a:fillRect/>
          </a:stretch>
        </p:blipFill>
        <p:spPr bwMode="auto">
          <a:xfrm>
            <a:off x="9993313" y="4964113"/>
            <a:ext cx="14922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8">
            <a:extLst>
              <a:ext uri="{FF2B5EF4-FFF2-40B4-BE49-F238E27FC236}">
                <a16:creationId xmlns:a16="http://schemas.microsoft.com/office/drawing/2014/main" id="{201750BF-E501-437C-8E51-CADCBBFE5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182563"/>
            <a:ext cx="100901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SzPct val="100000"/>
            </a:pPr>
            <a:r>
              <a:rPr lang="en-US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</a:t>
            </a:r>
            <a:r>
              <a:rPr lang="ru-RU" altLang="ru-RU" sz="32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 сейчас</a:t>
            </a:r>
          </a:p>
        </p:txBody>
      </p:sp>
      <p:sp>
        <p:nvSpPr>
          <p:cNvPr id="34819" name="Text Box 1">
            <a:extLst>
              <a:ext uri="{FF2B5EF4-FFF2-40B4-BE49-F238E27FC236}">
                <a16:creationId xmlns:a16="http://schemas.microsoft.com/office/drawing/2014/main" id="{2D9E0CDC-6643-403C-9C45-12652D876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511300"/>
            <a:ext cx="10147300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52920" rIns="0" bIns="0"/>
          <a:lstStyle>
            <a:lvl1pPr marL="406400" indent="-301625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7000"/>
              </a:lnSpc>
              <a:spcAft>
                <a:spcPts val="1425"/>
              </a:spcAft>
              <a:buClr>
                <a:srgbClr val="FA606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Второй отчет уровня применения 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BIM 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 РФ</a:t>
            </a:r>
          </a:p>
        </p:txBody>
      </p:sp>
      <p:grpSp>
        <p:nvGrpSpPr>
          <p:cNvPr id="34820" name="Группа 4">
            <a:extLst>
              <a:ext uri="{FF2B5EF4-FFF2-40B4-BE49-F238E27FC236}">
                <a16:creationId xmlns:a16="http://schemas.microsoft.com/office/drawing/2014/main" id="{7B87F366-C64C-4325-8215-196D8AC47561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0"/>
            <a:ext cx="2008187" cy="1054100"/>
            <a:chOff x="7443" y="-1"/>
            <a:chExt cx="2008385" cy="1054225"/>
          </a:xfrm>
        </p:grpSpPr>
        <p:sp>
          <p:nvSpPr>
            <p:cNvPr id="34822" name="Прямоугольник 6">
              <a:extLst>
                <a:ext uri="{FF2B5EF4-FFF2-40B4-BE49-F238E27FC236}">
                  <a16:creationId xmlns:a16="http://schemas.microsoft.com/office/drawing/2014/main" id="{A551342A-5656-4DEB-AB60-2370B4110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/>
            </a:p>
          </p:txBody>
        </p:sp>
        <p:pic>
          <p:nvPicPr>
            <p:cNvPr id="34823" name="Рисунок 7">
              <a:extLst>
                <a:ext uri="{FF2B5EF4-FFF2-40B4-BE49-F238E27FC236}">
                  <a16:creationId xmlns:a16="http://schemas.microsoft.com/office/drawing/2014/main" id="{26849F40-7EAA-4178-9419-6F35EBEB73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27C204-AB70-4A61-BC4E-47BAE0862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50" y="1876267"/>
            <a:ext cx="6731138" cy="4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8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Рисунок 1">
            <a:extLst>
              <a:ext uri="{FF2B5EF4-FFF2-40B4-BE49-F238E27FC236}">
                <a16:creationId xmlns:a16="http://schemas.microsoft.com/office/drawing/2014/main" id="{59B0597A-FF4E-4F05-B53D-3127B960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" b="29436"/>
          <a:stretch>
            <a:fillRect/>
          </a:stretch>
        </p:blipFill>
        <p:spPr bwMode="auto">
          <a:xfrm>
            <a:off x="5111750" y="20638"/>
            <a:ext cx="6408738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D60BE4-6EF6-485D-922F-FDB2DCAB68D6}"/>
              </a:ext>
            </a:extLst>
          </p:cNvPr>
          <p:cNvSpPr/>
          <p:nvPr/>
        </p:nvSpPr>
        <p:spPr>
          <a:xfrm>
            <a:off x="5111750" y="215900"/>
            <a:ext cx="2808288" cy="2376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D20C3C36-6A5D-4179-B9F5-8548D4C40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439863"/>
            <a:ext cx="94488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3600">
              <a:lnSpc>
                <a:spcPct val="90000"/>
              </a:lnSpc>
              <a:spcBef>
                <a:spcPts val="950"/>
              </a:spcBef>
              <a:buFont typeface="Arial" panose="020B0604020202020204" pitchFamily="34" charset="0"/>
              <a:buChar char="•"/>
              <a:tabLst>
                <a:tab pos="5540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47700" indent="-215900" defTabSz="863600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tabLst>
                <a:tab pos="5540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79500" indent="-215900" defTabSz="863600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tabLst>
                <a:tab pos="5540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11300" indent="-215900" defTabSz="863600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tabLst>
                <a:tab pos="5540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43100" indent="-215900" defTabSz="863600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tabLst>
                <a:tab pos="5540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00300" indent="-215900" defTabSz="86360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540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57500" indent="-215900" defTabSz="86360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540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14700" indent="-215900" defTabSz="86360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540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71900" indent="-215900" defTabSz="86360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540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45000"/>
              <a:buFont typeface="Arial" panose="020B0604020202020204" pitchFamily="34" charset="0"/>
              <a:buNone/>
            </a:pPr>
            <a:r>
              <a:rPr lang="ru-RU" altLang="ru-RU" sz="4800">
                <a:solidFill>
                  <a:srgbClr val="F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делаем </a:t>
            </a:r>
            <a:r>
              <a:rPr lang="en-US" altLang="ru-RU" sz="4800">
                <a:solidFill>
                  <a:srgbClr val="F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BIM</a:t>
            </a:r>
            <a:r>
              <a:rPr lang="ru-RU" altLang="ru-RU" sz="4800">
                <a:solidFill>
                  <a:srgbClr val="F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800">
                <a:solidFill>
                  <a:srgbClr val="F161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800">
                <a:solidFill>
                  <a:srgbClr val="F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доступным!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30326" y="5241721"/>
            <a:ext cx="3516983" cy="940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401" b="1" dirty="0">
                <a:solidFill>
                  <a:srgbClr val="697C8C"/>
                </a:solidFill>
              </a:rPr>
              <a:t>РАННИЕ ПОСЛЕДОВАТЕЛИ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00" y="1595138"/>
            <a:ext cx="9240882" cy="35067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0327" y="5241722"/>
            <a:ext cx="3516983" cy="940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401" b="1" dirty="0">
                <a:solidFill>
                  <a:srgbClr val="FA6060"/>
                </a:solidFill>
              </a:rPr>
              <a:t>РАННИЕ ПОСЛЕДОВАТЕЛИ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599" y="143744"/>
            <a:ext cx="10428589" cy="74402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 anchor="ctr"/>
          <a:lstStyle/>
          <a:p>
            <a:pPr algn="r" eaLnBrk="1" hangingPunct="1">
              <a:lnSpc>
                <a:spcPct val="8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</a:pPr>
            <a:r>
              <a:rPr lang="ru-RU" sz="40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Проникновение</a:t>
            </a:r>
            <a:r>
              <a:rPr lang="en-US" sz="40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 </a:t>
            </a:r>
            <a:r>
              <a:rPr lang="ru-RU" sz="4000" b="1" dirty="0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технологий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/>
          <a:stretch/>
        </p:blipFill>
        <p:spPr>
          <a:xfrm>
            <a:off x="1816797" y="1603212"/>
            <a:ext cx="8598444" cy="3504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744" y="4012991"/>
            <a:ext cx="2503426" cy="61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1" b="1" dirty="0">
                <a:solidFill>
                  <a:srgbClr val="FA6060"/>
                </a:solidFill>
              </a:rPr>
              <a:t>НОВАТОРЫ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47003" y="3057315"/>
            <a:ext cx="2985271" cy="8733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23" b="1" dirty="0">
                <a:solidFill>
                  <a:srgbClr val="697C8C"/>
                </a:solidFill>
              </a:rPr>
              <a:t>БОЛЬШИНСТВО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48841" y="4207984"/>
            <a:ext cx="1777867" cy="6813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23" b="1" dirty="0">
                <a:solidFill>
                  <a:srgbClr val="697C8C"/>
                </a:solidFill>
              </a:rPr>
              <a:t>РАНЕЕ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67253" y="4203266"/>
            <a:ext cx="2013271" cy="717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23" b="1" dirty="0">
                <a:solidFill>
                  <a:srgbClr val="697C8C"/>
                </a:solidFill>
              </a:rPr>
              <a:t>ПОЗДНЕЕ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61205" y="5241721"/>
            <a:ext cx="3516983" cy="940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401" b="1" dirty="0">
                <a:solidFill>
                  <a:srgbClr val="697C8C"/>
                </a:solidFill>
              </a:rPr>
              <a:t>ОТСТАЮЩИЕ ПОСЛЕДОВАТЕЛИ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35327" y="5636934"/>
            <a:ext cx="1737861" cy="383182"/>
          </a:xfrm>
          <a:prstGeom prst="rect">
            <a:avLst/>
          </a:prstGeom>
          <a:solidFill>
            <a:srgbClr val="697C8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90" b="1" dirty="0">
                <a:solidFill>
                  <a:schemeClr val="bg1"/>
                </a:solidFill>
              </a:rPr>
              <a:t>КРИВАЯ МУРА</a:t>
            </a:r>
            <a:endParaRPr lang="ru-RU" sz="1512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32274" y="1393623"/>
            <a:ext cx="3697584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79" b="1" dirty="0">
                <a:solidFill>
                  <a:srgbClr val="FA6060"/>
                </a:solidFill>
              </a:rPr>
              <a:t>2008 год: </a:t>
            </a:r>
            <a:r>
              <a:rPr lang="ru-RU" sz="3779" b="1" dirty="0">
                <a:solidFill>
                  <a:srgbClr val="697C8C"/>
                </a:solidFill>
              </a:rPr>
              <a:t>5-10%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34443" y="1899475"/>
            <a:ext cx="3797278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79" b="1" dirty="0">
                <a:solidFill>
                  <a:srgbClr val="FA6060"/>
                </a:solidFill>
              </a:rPr>
              <a:t>2018 год: </a:t>
            </a:r>
            <a:r>
              <a:rPr lang="ru-RU" sz="3779" b="1" dirty="0">
                <a:solidFill>
                  <a:srgbClr val="697C8C"/>
                </a:solidFill>
              </a:rPr>
              <a:t>15-20%</a:t>
            </a:r>
          </a:p>
        </p:txBody>
      </p:sp>
    </p:spTree>
    <p:extLst>
      <p:ext uri="{BB962C8B-B14F-4D97-AF65-F5344CB8AC3E}">
        <p14:creationId xmlns:p14="http://schemas.microsoft.com/office/powerpoint/2010/main" val="285899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r="46208"/>
          <a:stretch/>
        </p:blipFill>
        <p:spPr>
          <a:xfrm>
            <a:off x="454315" y="2902235"/>
            <a:ext cx="2743092" cy="2219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20"/>
          <a:stretch/>
        </p:blipFill>
        <p:spPr>
          <a:xfrm>
            <a:off x="6597003" y="2902235"/>
            <a:ext cx="4560921" cy="22195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77750" y="2066480"/>
            <a:ext cx="4425250" cy="1720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45" b="1" dirty="0">
                <a:solidFill>
                  <a:srgbClr val="FA6060"/>
                </a:solidFill>
              </a:rPr>
              <a:t>ОПЫТ КОЛЛЕГ</a:t>
            </a:r>
          </a:p>
          <a:p>
            <a:r>
              <a:rPr lang="ru-RU" sz="2645" b="1" dirty="0">
                <a:solidFill>
                  <a:srgbClr val="FA6060"/>
                </a:solidFill>
              </a:rPr>
              <a:t>ОТРАБОТАННЫЕ МЕТОДИКИ</a:t>
            </a:r>
          </a:p>
          <a:p>
            <a:r>
              <a:rPr lang="ru-RU" sz="2645" b="1" dirty="0">
                <a:solidFill>
                  <a:srgbClr val="FA6060"/>
                </a:solidFill>
              </a:rPr>
              <a:t>ЦЕЛЕСООБРАЗНОСТЬ</a:t>
            </a:r>
          </a:p>
          <a:p>
            <a:r>
              <a:rPr lang="ru-RU" sz="2645" b="1" dirty="0">
                <a:solidFill>
                  <a:srgbClr val="FA6060"/>
                </a:solidFill>
              </a:rPr>
              <a:t>ДОСТУПНОСТЬ ТЕХНОЛОГИИ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76774" y="189957"/>
            <a:ext cx="10781150" cy="68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ctr" anchorCtr="0" compatLnSpc="1">
            <a:prstTxWarp prst="textNoShape">
              <a:avLst/>
            </a:prstTxWarp>
          </a:bodyPr>
          <a:lstStyle>
            <a:lvl1pPr algn="r" defTabSz="863600" eaLnBrk="1" hangingPunct="1">
              <a:lnSpc>
                <a:spcPct val="8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 sz="4000" b="1">
                <a:solidFill>
                  <a:srgbClr val="FA6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defRPr>
            </a:lvl1pPr>
            <a:lvl2pPr defTabSz="863600">
              <a:lnSpc>
                <a:spcPct val="90000"/>
              </a:lnSpc>
              <a:defRPr sz="4100">
                <a:latin typeface="Calibri Light" panose="020F0302020204030204" pitchFamily="34" charset="0"/>
              </a:defRPr>
            </a:lvl2pPr>
            <a:lvl3pPr defTabSz="863600">
              <a:lnSpc>
                <a:spcPct val="90000"/>
              </a:lnSpc>
              <a:defRPr sz="4100">
                <a:latin typeface="Calibri Light" panose="020F0302020204030204" pitchFamily="34" charset="0"/>
              </a:defRPr>
            </a:lvl3pPr>
            <a:lvl4pPr defTabSz="863600">
              <a:lnSpc>
                <a:spcPct val="90000"/>
              </a:lnSpc>
              <a:defRPr sz="4100">
                <a:latin typeface="Calibri Light" panose="020F0302020204030204" pitchFamily="34" charset="0"/>
              </a:defRPr>
            </a:lvl4pPr>
            <a:lvl5pPr defTabSz="863600">
              <a:lnSpc>
                <a:spcPct val="90000"/>
              </a:lnSpc>
              <a:defRPr sz="4100">
                <a:latin typeface="Calibri Light" panose="020F0302020204030204" pitchFamily="34" charset="0"/>
              </a:defRPr>
            </a:lvl5pPr>
            <a:lvl6pPr marL="457200" defTabSz="863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latin typeface="Calibri Light" panose="020F0302020204030204" pitchFamily="34" charset="0"/>
              </a:defRPr>
            </a:lvl6pPr>
            <a:lvl7pPr marL="914400" defTabSz="863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latin typeface="Calibri Light" panose="020F0302020204030204" pitchFamily="34" charset="0"/>
              </a:defRPr>
            </a:lvl7pPr>
            <a:lvl8pPr marL="1371600" defTabSz="863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latin typeface="Calibri Light" panose="020F0302020204030204" pitchFamily="34" charset="0"/>
              </a:defRPr>
            </a:lvl8pPr>
            <a:lvl9pPr marL="1828800" defTabSz="863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latin typeface="Calibri Light" panose="020F0302020204030204" pitchFamily="34" charset="0"/>
              </a:defRPr>
            </a:lvl9pPr>
          </a:lstStyle>
          <a:p>
            <a:r>
              <a:rPr lang="ru-RU" dirty="0"/>
              <a:t>Чего ожидает</a:t>
            </a:r>
            <a:r>
              <a:rPr lang="en-US" dirty="0"/>
              <a:t> </a:t>
            </a:r>
            <a:r>
              <a:rPr lang="ru-RU" dirty="0"/>
              <a:t>большинство?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7751" y="3914096"/>
            <a:ext cx="3046202" cy="906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45" b="1" dirty="0">
                <a:solidFill>
                  <a:srgbClr val="697C8C"/>
                </a:solidFill>
              </a:rPr>
              <a:t>ИНСТРУМЕНТЫ ИНОГО КЛАССА?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95255" y="5192439"/>
            <a:ext cx="8108437" cy="412292"/>
          </a:xfrm>
          <a:prstGeom prst="rect">
            <a:avLst/>
          </a:prstGeom>
          <a:solidFill>
            <a:srgbClr val="697C8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79" b="1" dirty="0">
                <a:solidFill>
                  <a:schemeClr val="bg1"/>
                </a:solidFill>
              </a:rPr>
              <a:t>от ранних последователей к массовому использованию</a:t>
            </a:r>
          </a:p>
        </p:txBody>
      </p:sp>
    </p:spTree>
    <p:extLst>
      <p:ext uri="{BB962C8B-B14F-4D97-AF65-F5344CB8AC3E}">
        <p14:creationId xmlns:p14="http://schemas.microsoft.com/office/powerpoint/2010/main" val="1549517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5" name="Группа 7">
            <a:extLst>
              <a:ext uri="{FF2B5EF4-FFF2-40B4-BE49-F238E27FC236}">
                <a16:creationId xmlns:a16="http://schemas.microsoft.com/office/drawing/2014/main" id="{FDCDEDDA-FEB1-43F0-A95B-05D5D7AC615D}"/>
              </a:ext>
            </a:extLst>
          </p:cNvPr>
          <p:cNvGrpSpPr>
            <a:grpSpLocks/>
          </p:cNvGrpSpPr>
          <p:nvPr/>
        </p:nvGrpSpPr>
        <p:grpSpPr bwMode="auto">
          <a:xfrm>
            <a:off x="223899" y="36"/>
            <a:ext cx="2008165" cy="1054088"/>
            <a:chOff x="7443" y="-1"/>
            <a:chExt cx="2008385" cy="1054225"/>
          </a:xfrm>
        </p:grpSpPr>
        <p:sp>
          <p:nvSpPr>
            <p:cNvPr id="7179" name="Прямоугольник 8">
              <a:extLst>
                <a:ext uri="{FF2B5EF4-FFF2-40B4-BE49-F238E27FC236}">
                  <a16:creationId xmlns:a16="http://schemas.microsoft.com/office/drawing/2014/main" id="{25FB81E6-0087-4B59-9EA6-F4BBCD940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9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altLang="ru-RU">
                <a:solidFill>
                  <a:prstClr val="black"/>
                </a:solidFill>
              </a:endParaRPr>
            </a:p>
          </p:txBody>
        </p:sp>
        <p:pic>
          <p:nvPicPr>
            <p:cNvPr id="7180" name="Рисунок 9">
              <a:extLst>
                <a:ext uri="{FF2B5EF4-FFF2-40B4-BE49-F238E27FC236}">
                  <a16:creationId xmlns:a16="http://schemas.microsoft.com/office/drawing/2014/main" id="{C4BBAACD-32BF-4C4F-B459-4650499A6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0" name="Text Box 2">
            <a:extLst>
              <a:ext uri="{FF2B5EF4-FFF2-40B4-BE49-F238E27FC236}">
                <a16:creationId xmlns:a16="http://schemas.microsoft.com/office/drawing/2014/main" id="{EC1647B6-5D0C-4FDD-A076-E9766CD4B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668" y="147672"/>
            <a:ext cx="9986972" cy="8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409">
              <a:lnSpc>
                <a:spcPct val="79000"/>
              </a:lnSpc>
              <a:buClr>
                <a:srgbClr val="000000"/>
              </a:buClr>
              <a:buSzPct val="100000"/>
              <a:tabLst>
                <a:tab pos="0" algn="l"/>
                <a:tab pos="447680" algn="l"/>
                <a:tab pos="896947" algn="l"/>
                <a:tab pos="1346213" algn="l"/>
                <a:tab pos="1795480" algn="l"/>
                <a:tab pos="2244746" algn="l"/>
                <a:tab pos="2694013" algn="l"/>
                <a:tab pos="3143280" algn="l"/>
                <a:tab pos="3592547" algn="l"/>
                <a:tab pos="4041814" algn="l"/>
                <a:tab pos="4491081" algn="l"/>
                <a:tab pos="4940347" algn="l"/>
                <a:tab pos="5389614" algn="l"/>
                <a:tab pos="5838880" algn="l"/>
                <a:tab pos="6288147" algn="l"/>
                <a:tab pos="6737415" algn="l"/>
                <a:tab pos="7186682" algn="l"/>
                <a:tab pos="7635948" algn="l"/>
                <a:tab pos="8085215" algn="l"/>
                <a:tab pos="8534481" algn="l"/>
                <a:tab pos="8983748" algn="l"/>
              </a:tabLst>
            </a:pPr>
            <a:r>
              <a:rPr lang="ru-RU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Стандартизация </a:t>
            </a:r>
            <a:r>
              <a:rPr lang="en-US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BIM</a:t>
            </a:r>
            <a:r>
              <a:rPr lang="ru-RU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для позднего большинства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AA93B991-7846-48D1-9290-78DAFDE59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" y="1645615"/>
            <a:ext cx="11407650" cy="35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9" tIns="68113" rIns="89999" bIns="44999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ПК5 ТК465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Рабочая группа Аналитического центра правительства РФ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Открытый экспертный совет при Минстрой РФ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Работа с региональными министерствами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Работа с региональными экспертизами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Работа с ФАУ «ФЦС» </a:t>
            </a:r>
          </a:p>
        </p:txBody>
      </p:sp>
      <p:sp>
        <p:nvSpPr>
          <p:cNvPr id="7176" name="Прямоугольник 10">
            <a:extLst>
              <a:ext uri="{FF2B5EF4-FFF2-40B4-BE49-F238E27FC236}">
                <a16:creationId xmlns:a16="http://schemas.microsoft.com/office/drawing/2014/main" id="{F8A0BCF1-6F40-4161-ACE4-EFA82462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7914" y="5616549"/>
            <a:ext cx="1152512" cy="8588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7177" name="Прямоугольник 3">
            <a:extLst>
              <a:ext uri="{FF2B5EF4-FFF2-40B4-BE49-F238E27FC236}">
                <a16:creationId xmlns:a16="http://schemas.microsoft.com/office/drawing/2014/main" id="{C8B0EE30-A30D-4ABC-9008-7140A73CA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" y="6048345"/>
            <a:ext cx="8424771" cy="4032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03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EC1647B6-5D0C-4FDD-A076-E9766CD4B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28" y="147672"/>
            <a:ext cx="6872212" cy="54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409">
              <a:lnSpc>
                <a:spcPct val="79000"/>
              </a:lnSpc>
              <a:buClr>
                <a:srgbClr val="000000"/>
              </a:buClr>
              <a:buSzPct val="100000"/>
              <a:tabLst>
                <a:tab pos="0" algn="l"/>
                <a:tab pos="447680" algn="l"/>
                <a:tab pos="896947" algn="l"/>
                <a:tab pos="1346213" algn="l"/>
                <a:tab pos="1795480" algn="l"/>
                <a:tab pos="2244746" algn="l"/>
                <a:tab pos="2694013" algn="l"/>
                <a:tab pos="3143280" algn="l"/>
                <a:tab pos="3592547" algn="l"/>
                <a:tab pos="4041814" algn="l"/>
                <a:tab pos="4491081" algn="l"/>
                <a:tab pos="4940347" algn="l"/>
                <a:tab pos="5389614" algn="l"/>
                <a:tab pos="5838880" algn="l"/>
                <a:tab pos="6288147" algn="l"/>
                <a:tab pos="6737415" algn="l"/>
                <a:tab pos="7186682" algn="l"/>
                <a:tab pos="7635948" algn="l"/>
                <a:tab pos="8085215" algn="l"/>
                <a:tab pos="8534481" algn="l"/>
                <a:tab pos="8983748" algn="l"/>
              </a:tabLst>
            </a:pPr>
            <a:r>
              <a:rPr lang="en-US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BIM </a:t>
            </a:r>
            <a:r>
              <a:rPr lang="ru-RU" altLang="ru-RU" sz="3200" b="1" dirty="0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всея Руси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AA93B991-7846-48D1-9290-78DAFDE59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45" y="1654324"/>
            <a:ext cx="11407650" cy="292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9" tIns="68113" rIns="89999" bIns="44999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Подготовлена новая редакция Концепции 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 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в РФ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Изменения в Градостроительном кодексе РФ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Изменения в структуре ТК465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Новые ГОСТ и СП</a:t>
            </a: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Госэкспертиза в 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BIM</a:t>
            </a: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en-US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  <a:p>
            <a:pPr marL="431804" indent="-323853" defTabSz="914409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449267" algn="l"/>
                <a:tab pos="898533" algn="l"/>
                <a:tab pos="1347800" algn="l"/>
                <a:tab pos="1797068" algn="l"/>
                <a:tab pos="2246335" algn="l"/>
                <a:tab pos="2695601" algn="l"/>
                <a:tab pos="3144868" algn="l"/>
                <a:tab pos="3594134" algn="l"/>
                <a:tab pos="4043401" algn="l"/>
                <a:tab pos="4492667" algn="l"/>
                <a:tab pos="4941935" algn="l"/>
                <a:tab pos="5391202" algn="l"/>
                <a:tab pos="5840469" algn="l"/>
                <a:tab pos="6289735" algn="l"/>
                <a:tab pos="6739002" algn="l"/>
                <a:tab pos="7188268" algn="l"/>
                <a:tab pos="7637535" algn="l"/>
                <a:tab pos="8086802" algn="l"/>
                <a:tab pos="8536070" algn="l"/>
                <a:tab pos="8985336" algn="l"/>
                <a:tab pos="9434603" algn="l"/>
                <a:tab pos="9883869" algn="l"/>
                <a:tab pos="10333136" algn="l"/>
                <a:tab pos="10782402" algn="l"/>
                <a:tab pos="11231670" algn="l"/>
              </a:tabLst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grpSp>
        <p:nvGrpSpPr>
          <p:cNvPr id="7175" name="Группа 7">
            <a:extLst>
              <a:ext uri="{FF2B5EF4-FFF2-40B4-BE49-F238E27FC236}">
                <a16:creationId xmlns:a16="http://schemas.microsoft.com/office/drawing/2014/main" id="{FDCDEDDA-FEB1-43F0-A95B-05D5D7AC615D}"/>
              </a:ext>
            </a:extLst>
          </p:cNvPr>
          <p:cNvGrpSpPr>
            <a:grpSpLocks/>
          </p:cNvGrpSpPr>
          <p:nvPr/>
        </p:nvGrpSpPr>
        <p:grpSpPr bwMode="auto">
          <a:xfrm>
            <a:off x="223899" y="36"/>
            <a:ext cx="2008165" cy="1054088"/>
            <a:chOff x="7443" y="-1"/>
            <a:chExt cx="2008385" cy="1054225"/>
          </a:xfrm>
        </p:grpSpPr>
        <p:sp>
          <p:nvSpPr>
            <p:cNvPr id="7179" name="Прямоугольник 8">
              <a:extLst>
                <a:ext uri="{FF2B5EF4-FFF2-40B4-BE49-F238E27FC236}">
                  <a16:creationId xmlns:a16="http://schemas.microsoft.com/office/drawing/2014/main" id="{25FB81E6-0087-4B59-9EA6-F4BBCD940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8" y="-1"/>
              <a:ext cx="2005210" cy="100783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9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altLang="ru-RU">
                <a:solidFill>
                  <a:prstClr val="black"/>
                </a:solidFill>
              </a:endParaRPr>
            </a:p>
          </p:txBody>
        </p:sp>
        <p:pic>
          <p:nvPicPr>
            <p:cNvPr id="7180" name="Рисунок 9">
              <a:extLst>
                <a:ext uri="{FF2B5EF4-FFF2-40B4-BE49-F238E27FC236}">
                  <a16:creationId xmlns:a16="http://schemas.microsoft.com/office/drawing/2014/main" id="{C4BBAACD-32BF-4C4F-B459-4650499A6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" y="0"/>
              <a:ext cx="848713" cy="10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6" name="Прямоугольник 10">
            <a:extLst>
              <a:ext uri="{FF2B5EF4-FFF2-40B4-BE49-F238E27FC236}">
                <a16:creationId xmlns:a16="http://schemas.microsoft.com/office/drawing/2014/main" id="{F8A0BCF1-6F40-4161-ACE4-EFA82462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7914" y="5616549"/>
            <a:ext cx="1152512" cy="8588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7177" name="Прямоугольник 3">
            <a:extLst>
              <a:ext uri="{FF2B5EF4-FFF2-40B4-BE49-F238E27FC236}">
                <a16:creationId xmlns:a16="http://schemas.microsoft.com/office/drawing/2014/main" id="{C8B0EE30-A30D-4ABC-9008-7140A73CA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" y="6048345"/>
            <a:ext cx="8424771" cy="4032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9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125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15425</TotalTime>
  <Words>4586</Words>
  <Application>Microsoft Office PowerPoint</Application>
  <PresentationFormat>Произвольный</PresentationFormat>
  <Paragraphs>701</Paragraphs>
  <Slides>55</Slides>
  <Notes>44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Проникновение технологий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Новый импульс от президента РФ</vt:lpstr>
      <vt:lpstr>Проект поправок в градостроительный кодекс РФ</vt:lpstr>
      <vt:lpstr>Новый старый подкомитет по стандартизации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Недвижимость: реализация, аренда, эксплуатация («1С:Девелопмент 2» / «1С:Риэлтор» и Renga)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Максим Шибанов</dc:creator>
  <cp:keywords/>
  <dc:description/>
  <cp:lastModifiedBy>Макс Нечипоренко</cp:lastModifiedBy>
  <cp:revision>350</cp:revision>
  <cp:lastPrinted>2019-07-03T14:59:10Z</cp:lastPrinted>
  <dcterms:created xsi:type="dcterms:W3CDTF">2015-12-21T08:27:40Z</dcterms:created>
  <dcterms:modified xsi:type="dcterms:W3CDTF">2019-10-21T05:32:04Z</dcterms:modified>
</cp:coreProperties>
</file>