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412" r:id="rId4"/>
    <p:sldId id="263" r:id="rId5"/>
    <p:sldId id="418" r:id="rId6"/>
    <p:sldId id="419" r:id="rId7"/>
    <p:sldId id="269" r:id="rId8"/>
    <p:sldId id="426" r:id="rId9"/>
    <p:sldId id="428" r:id="rId10"/>
    <p:sldId id="429" r:id="rId11"/>
    <p:sldId id="281" r:id="rId12"/>
    <p:sldId id="430" r:id="rId13"/>
    <p:sldId id="432" r:id="rId14"/>
    <p:sldId id="438" r:id="rId15"/>
    <p:sldId id="442" r:id="rId16"/>
    <p:sldId id="444" r:id="rId17"/>
    <p:sldId id="449" r:id="rId18"/>
    <p:sldId id="453" r:id="rId19"/>
    <p:sldId id="454" r:id="rId20"/>
    <p:sldId id="458" r:id="rId21"/>
    <p:sldId id="459" r:id="rId22"/>
    <p:sldId id="460" r:id="rId23"/>
    <p:sldId id="472" r:id="rId24"/>
    <p:sldId id="487" r:id="rId25"/>
    <p:sldId id="486" r:id="rId26"/>
    <p:sldId id="448" r:id="rId27"/>
  </p:sldIdLst>
  <p:sldSz cx="12192000" cy="6858000"/>
  <p:notesSz cx="67833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4660"/>
  </p:normalViewPr>
  <p:slideViewPr>
    <p:cSldViewPr>
      <p:cViewPr varScale="1">
        <p:scale>
          <a:sx n="83" d="100"/>
          <a:sy n="83" d="100"/>
        </p:scale>
        <p:origin x="64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Calibri"/>
              </a:rPr>
              <a:t>Для правки формата примечаний щёлкните мышью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Calibri"/>
              </a:rPr>
              <a:t>&lt;верхний колонтитул&gt;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lang="ru-RU" sz="1400" b="0" strike="noStrike" spc="-1">
                <a:latin typeface="Calibri"/>
              </a:defRPr>
            </a:lvl1pPr>
          </a:lstStyle>
          <a:p>
            <a:pPr algn="r"/>
            <a:r>
              <a:rPr lang="ru-RU" sz="1400" b="0" strike="noStrike" spc="-1">
                <a:latin typeface="Calibri"/>
              </a:rPr>
              <a:t>&lt;дата/время&gt;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Calibri"/>
              </a:defRPr>
            </a:lvl1pPr>
          </a:lstStyle>
          <a:p>
            <a:r>
              <a:rPr lang="ru-RU" sz="1400" b="0" strike="noStrike" spc="-1">
                <a:latin typeface="Calibri"/>
              </a:rPr>
              <a:t>&lt;нижний колонтитул&gt;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lang="ru-RU" sz="1400" b="0" strike="noStrike" spc="-1">
                <a:latin typeface="Calibri"/>
              </a:defRPr>
            </a:lvl1pPr>
          </a:lstStyle>
          <a:p>
            <a:pPr algn="r"/>
            <a:fld id="{70FC03BF-B286-4FC9-927C-4CC170830A7D}" type="slidenum">
              <a:rPr lang="ru-RU" sz="1400" b="0" strike="noStrike" spc="-1">
                <a:latin typeface="Calibri"/>
              </a:rPr>
              <a:t>‹#›</a:t>
            </a:fld>
            <a:endParaRPr lang="ru-RU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68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1241425"/>
            <a:ext cx="5954712" cy="3349625"/>
          </a:xfrm>
          <a:prstGeom prst="rect">
            <a:avLst/>
          </a:prstGeom>
        </p:spPr>
      </p:sp>
      <p:sp>
        <p:nvSpPr>
          <p:cNvPr id="2644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Calibri"/>
            </a:endParaRPr>
          </a:p>
        </p:txBody>
      </p:sp>
      <p:sp>
        <p:nvSpPr>
          <p:cNvPr id="2645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11378FD-73C3-4F32-B79E-DBA18ED8D4D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60" y="1241280"/>
            <a:ext cx="5954400" cy="3349440"/>
          </a:xfrm>
          <a:prstGeom prst="rect">
            <a:avLst/>
          </a:prstGeom>
        </p:spPr>
      </p:sp>
      <p:sp>
        <p:nvSpPr>
          <p:cNvPr id="2802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Calibri"/>
              </a:rPr>
              <a:t>На основе данных, содержащихся в ЕФЭНД с помощью подсистемы «Контроль актуальности ссылочных документов» проводится аналитическая работа, позволяющая определить НД, которые требуют актуализации.</a:t>
            </a:r>
          </a:p>
        </p:txBody>
      </p:sp>
      <p:sp>
        <p:nvSpPr>
          <p:cNvPr id="2803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1888B09-377D-4047-9354-2F6B09E4D9F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60" y="1241280"/>
            <a:ext cx="5954400" cy="3349440"/>
          </a:xfrm>
          <a:prstGeom prst="rect">
            <a:avLst/>
          </a:prstGeom>
        </p:spPr>
      </p:sp>
      <p:sp>
        <p:nvSpPr>
          <p:cNvPr id="2811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Данный функциональный блок позволяет отслеживать работу пользователей в СУ НТД и контролировать права доступа к ней с целью профилактики, расследования и устранения инцидентов нарушения информационной безопасности.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Возможности подсистемы:</a:t>
            </a:r>
            <a:endParaRPr lang="ru-RU" sz="12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Мониторинг работы пользователей в системе</a:t>
            </a:r>
            <a:endParaRPr lang="ru-RU" sz="20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Выявление попыток несанкционированного доступа сотрудников к документам и сервисам системы</a:t>
            </a:r>
            <a:endParaRPr lang="ru-RU" sz="20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Фиксация действий операторов с документами внутреннего фонда </a:t>
            </a:r>
            <a:endParaRPr lang="ru-RU" sz="20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Выявление причин отказа в доступе к системе</a:t>
            </a:r>
            <a:endParaRPr lang="ru-RU" sz="20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Мониторинг прав доступа пользователей к системе </a:t>
            </a:r>
            <a:endParaRPr lang="ru-RU" sz="20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Calibri"/>
            </a:endParaRPr>
          </a:p>
        </p:txBody>
      </p:sp>
      <p:sp>
        <p:nvSpPr>
          <p:cNvPr id="2812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F76CFCD-BF47-4611-A99F-665CF84E57A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98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60" y="1241280"/>
            <a:ext cx="5954400" cy="3349440"/>
          </a:xfrm>
          <a:prstGeom prst="rect">
            <a:avLst/>
          </a:prstGeom>
        </p:spPr>
      </p:sp>
      <p:sp>
        <p:nvSpPr>
          <p:cNvPr id="2820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Calibri"/>
              </a:rPr>
              <a:t>Подсистема «Техэксперт: Планирование разработки нормативных документов» позволяет автоматизировать процесс создания планов по разработке документов, а также вести контроль и учет исполнения этих планов.</a:t>
            </a:r>
          </a:p>
        </p:txBody>
      </p:sp>
      <p:sp>
        <p:nvSpPr>
          <p:cNvPr id="2821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09D2EF4-6A3F-4984-B499-3E31587D2E6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ru-RU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414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60" y="1241280"/>
            <a:ext cx="5954400" cy="3349440"/>
          </a:xfrm>
          <a:prstGeom prst="rect">
            <a:avLst/>
          </a:prstGeom>
        </p:spPr>
      </p:sp>
      <p:sp>
        <p:nvSpPr>
          <p:cNvPr id="2823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Подсистема «Конструктор НД» создана для автоматизации процессов, связанных с разработкой новых или актуализацией существующих документов. 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Она позволят: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 соблюсти требования к структуре, оформлению, содержанию НД, принятые на предприятии за счет использования шаблонов, настроенных под требования к конкретному виду документа, и автоматизированных проверок разработанного документа; 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 использовать унифицированную терминологическую базу при создании проекта документа; 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устанавливать ссылки на другие документы (включая ссылки на конкретные пункты) и контролировать актуальность ссылочных документов; 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 создавать редакции документов; 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 создавать изменения к документам;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 Подготовить и отправить документы на следующие этапы - обсуждение и согласование;</a:t>
            </a:r>
            <a:endParaRPr lang="ru-RU" sz="1200" b="0" strike="noStrike" spc="-1"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опубликовать согласованные и утвержденные документы в единый фонд с автоматизированным обновлением словаря терминов и определений и изменением статуса связанных документов (например, при утверждении НД, вводимого взамен). </a:t>
            </a:r>
            <a:endParaRPr lang="ru-RU" sz="1200" b="0" strike="noStrike" spc="-1"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Создавать и размещать в едином фонде документы в формате нового поколения 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SMARTdoc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, на основе которого пользователь может формировать требования и 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SMART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-стандарты из внутренних документов.</a:t>
            </a:r>
            <a:endParaRPr lang="ru-RU" sz="1200" b="0" strike="noStrike" spc="-1">
              <a:latin typeface="Calibri"/>
            </a:endParaRPr>
          </a:p>
        </p:txBody>
      </p:sp>
      <p:sp>
        <p:nvSpPr>
          <p:cNvPr id="2824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B3F58D52-D65C-4F2A-9950-859324FD8EBB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22</a:t>
            </a:fld>
            <a:endParaRPr lang="ru-RU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648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60" y="1241280"/>
            <a:ext cx="5954400" cy="3349440"/>
          </a:xfrm>
          <a:prstGeom prst="rect">
            <a:avLst/>
          </a:prstGeom>
        </p:spPr>
      </p:sp>
      <p:sp>
        <p:nvSpPr>
          <p:cNvPr id="2844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Подсистема «Обсуждение нормативных документов»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позволяет организовать единое информационное пространство и автоматизировать процесс экспертного обсуждения  проектов документов, который предваряет этап официального согласования проекта в СЭД, а также процесс обсуждения действующих документов, например перед их актуализацией.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Calibri"/>
            </a:endParaRPr>
          </a:p>
        </p:txBody>
      </p:sp>
      <p:sp>
        <p:nvSpPr>
          <p:cNvPr id="2845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F28B39A-7AF9-4A66-B9E0-617BEA1F3A7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ru-RU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147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20" y="1347840"/>
            <a:ext cx="6462360" cy="3636720"/>
          </a:xfrm>
          <a:prstGeom prst="rect">
            <a:avLst/>
          </a:prstGeom>
        </p:spPr>
      </p:sp>
      <p:sp>
        <p:nvSpPr>
          <p:cNvPr id="2928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Calibri"/>
            </a:endParaRPr>
          </a:p>
        </p:txBody>
      </p:sp>
      <p:sp>
        <p:nvSpPr>
          <p:cNvPr id="2929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AFF31DE-DEB2-45DD-A69C-F60459510365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ru-RU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99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60" y="1241280"/>
            <a:ext cx="5954400" cy="3349440"/>
          </a:xfrm>
          <a:prstGeom prst="rect">
            <a:avLst/>
          </a:prstGeom>
        </p:spPr>
      </p:sp>
      <p:sp>
        <p:nvSpPr>
          <p:cNvPr id="2898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Calibri"/>
            </a:endParaRPr>
          </a:p>
        </p:txBody>
      </p:sp>
      <p:sp>
        <p:nvSpPr>
          <p:cNvPr id="2899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236D19C-1820-48D4-BC8C-E9E85E472DD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ru-RU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876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ED4D5-17FF-43D5-A664-C3C421CA10D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4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1241425"/>
            <a:ext cx="5954712" cy="3349625"/>
          </a:xfrm>
          <a:prstGeom prst="rect">
            <a:avLst/>
          </a:prstGeom>
        </p:spPr>
      </p:sp>
      <p:sp>
        <p:nvSpPr>
          <p:cNvPr id="2650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</a:rPr>
              <a:t>Миссия компании: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Обеспечиваем профессионалов интеллектуальными системами, информацией и документами, поддерживающими цифровую трансформацию предприятий и отраслей.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</a:rPr>
              <a:t>Основные компетенции: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— поддержание и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развитие собственной цифровой платформы (ЦП) «Техэксперт» для автоматизации всех бизнес-процессов, связанных с нормативной и технической документацией, управления нормативными требованиями и производственной безопасностью;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— разработка на базе ЦП «Техэксперт» решений, закрывающих потребности разных заказчиков, и интеграция этих решений как друг с другом, так с другим программным обеспечением;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— внедрение продуктов ЦП «Техэксперт» по модульному принципу, подбор наилучших технологических и архитектурных решений для конкретного заказчика;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— разработка требований к цифровому документу нового типа — 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SMART-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стандарту — на уровне национальной стандартизации в рамках ПТК 711 «Умные 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(SMART)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стандарты»;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— реализация 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SMART-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стандартов на ЦП «Техэксперт» с опорой на: 1) разработанные ПТК 711 предварительные национальные стандарты; 2) международный и зарубежный опыт 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SMART-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стандартизации; 3) конкретные потребности российских промышленных предприятий, выявленные в процессе внедрения и использования продуктов под брендами «Кодекс» и «Техэксперт».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В рамках цифровой платформы «Техэксперт» эксперты АО «Кодекс» развивают:</a:t>
            </a:r>
            <a:endParaRPr lang="ru-RU" sz="20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+mn-ea"/>
              </a:rPr>
              <a:t>— интеллектуальные поисковые технологии  на базе собственного алгоритма;</a:t>
            </a:r>
            <a:endParaRPr lang="ru-RU" sz="20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+mn-ea"/>
              </a:rPr>
              <a:t>— собственные форматы баз данных, наиболее подходящих для работы с неструктурированными текстами;</a:t>
            </a:r>
            <a:endParaRPr lang="ru-RU" sz="20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+mn-ea"/>
              </a:rPr>
              <a:t>— сервисы для анализа текстов нормативных и технических документов, </a:t>
            </a:r>
            <a:r>
              <a:rPr lang="ru-RU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включая сравнительную аналитику и выявление дублирования, противоречий и т. д.;</a:t>
            </a:r>
            <a:endParaRPr lang="ru-RU" sz="20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— программные решения и методологию для работы с нормативными требованиями вместо целых документов (Реестры нормативных требований, системы для формирования таких Реестров, Системы управления требованиями, аналогичные </a:t>
            </a:r>
            <a:r>
              <a:rPr lang="en-US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IBM Rational DOORS, </a:t>
            </a:r>
            <a:r>
              <a:rPr lang="ru-RU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и т. д.</a:t>
            </a:r>
            <a:r>
              <a:rPr lang="en-US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lang="ru-RU" sz="2000" b="0" strike="noStrike" spc="-1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ru-RU" sz="2000" b="0" strike="noStrike" spc="-1">
              <a:latin typeface="Calibri"/>
            </a:endParaRPr>
          </a:p>
        </p:txBody>
      </p:sp>
      <p:sp>
        <p:nvSpPr>
          <p:cNvPr id="2651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968C874-B271-46CD-B4E7-09C426F720B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762000"/>
            <a:ext cx="6691313" cy="3765550"/>
          </a:xfrm>
          <a:prstGeom prst="rect">
            <a:avLst/>
          </a:prstGeom>
        </p:spPr>
      </p:sp>
      <p:sp>
        <p:nvSpPr>
          <p:cNvPr id="2662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solidFill>
                  <a:srgbClr val="262626"/>
                </a:solidFill>
                <a:latin typeface="Calibri"/>
              </a:rPr>
              <a:t>АО «Кодекс» и ФГБУ «Институт стандартизации» являются базовыми организациями проектного</a:t>
            </a:r>
            <a:r>
              <a:rPr lang="en-US" sz="2000" b="0" strike="noStrike" spc="-1">
                <a:solidFill>
                  <a:srgbClr val="262626"/>
                </a:solidFill>
                <a:latin typeface="Calibri"/>
              </a:rPr>
              <a:t> </a:t>
            </a:r>
            <a:r>
              <a:rPr lang="ru-RU" sz="2000" b="0" strike="noStrike" spc="-1">
                <a:solidFill>
                  <a:srgbClr val="262626"/>
                </a:solidFill>
                <a:latin typeface="Calibri"/>
              </a:rPr>
              <a:t>технического комитета по стандартизации (ПТК</a:t>
            </a:r>
            <a:r>
              <a:rPr lang="en-US" sz="2000" b="0" strike="noStrike" spc="-1">
                <a:solidFill>
                  <a:srgbClr val="262626"/>
                </a:solidFill>
                <a:latin typeface="Calibri"/>
              </a:rPr>
              <a:t> </a:t>
            </a:r>
            <a:r>
              <a:rPr lang="ru-RU" sz="2000" b="0" strike="noStrike" spc="-1">
                <a:solidFill>
                  <a:srgbClr val="262626"/>
                </a:solidFill>
                <a:latin typeface="Calibri"/>
              </a:rPr>
              <a:t>711) «Умные (SMART) стандарты».</a:t>
            </a:r>
            <a:r>
              <a:rPr lang="en-US" sz="2000" b="0" strike="noStrike" spc="-1">
                <a:solidFill>
                  <a:srgbClr val="262626"/>
                </a:solidFill>
                <a:latin typeface="Calibri"/>
              </a:rPr>
              <a:t> </a:t>
            </a:r>
            <a:r>
              <a:rPr lang="ru-RU" sz="2000" b="0" strike="noStrike" spc="-1">
                <a:solidFill>
                  <a:srgbClr val="262626"/>
                </a:solidFill>
                <a:latin typeface="Calibri"/>
              </a:rPr>
              <a:t>ПТК 711 был создан под эгидой Росстандарта в 2021 году. Возглавил комитет генеральный директор АО «Кодекс» Сергей Тихомиров, функции секретариата взял на себя ФГБУ «Институт стандартизации». На старте в ПТК вошли 26 организаций, на конец 2021 года их было уже 30, а к середине 2022 года — 35. Среди членов комитета — крупные промышленные предприятия, отраслевые объединения, научные институции и лидеры IT-сектора.</a:t>
            </a:r>
            <a:endParaRPr lang="ru-RU" sz="20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t/>
            </a:r>
            <a:br/>
            <a:r>
              <a:rPr lang="ru-RU" sz="2000" b="0" strike="noStrike" spc="-1">
                <a:solidFill>
                  <a:srgbClr val="262626"/>
                </a:solidFill>
                <a:latin typeface="Calibri"/>
              </a:rPr>
              <a:t>Цель ПТК 711 — разработать требования к </a:t>
            </a:r>
            <a:r>
              <a:rPr lang="en-US" sz="2000" b="0" strike="noStrike" spc="-1">
                <a:solidFill>
                  <a:srgbClr val="262626"/>
                </a:solidFill>
                <a:latin typeface="Calibri"/>
              </a:rPr>
              <a:t>SMART-</a:t>
            </a:r>
            <a:r>
              <a:rPr lang="ru-RU" sz="2000" b="0" strike="noStrike" spc="-1">
                <a:solidFill>
                  <a:srgbClr val="262626"/>
                </a:solidFill>
                <a:latin typeface="Calibri"/>
              </a:rPr>
              <a:t>стандарту — новому представлению документов по стандартизации, понятному и человеку, и машине, и способствовать внедрению </a:t>
            </a:r>
            <a:r>
              <a:rPr lang="en-US" sz="2000" b="0" strike="noStrike" spc="-1">
                <a:solidFill>
                  <a:srgbClr val="262626"/>
                </a:solidFill>
                <a:latin typeface="Calibri"/>
              </a:rPr>
              <a:t>SMART-</a:t>
            </a:r>
            <a:r>
              <a:rPr lang="ru-RU" sz="2000" b="0" strike="noStrike" spc="-1">
                <a:solidFill>
                  <a:srgbClr val="262626"/>
                </a:solidFill>
                <a:latin typeface="Calibri"/>
              </a:rPr>
              <a:t>стандартов во всех отраслях экономики, в первую очередь в промышленности.</a:t>
            </a:r>
            <a:endParaRPr lang="ru-RU" sz="20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solidFill>
                  <a:srgbClr val="262626"/>
                </a:solidFill>
                <a:latin typeface="Calibri"/>
              </a:rPr>
              <a:t>Среди задач ПТК 711:</a:t>
            </a:r>
            <a:endParaRPr lang="ru-RU" sz="20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>
                <a:solidFill>
                  <a:srgbClr val="262626"/>
                </a:solidFill>
                <a:latin typeface="Calibri"/>
              </a:rPr>
              <a:t>1) Выработка терминологии, требований и архитектуры с учетом баланса человеко- и машиночитаемого содержания для российских SMART-стандартов.</a:t>
            </a:r>
            <a:endParaRPr lang="ru-RU" sz="20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solidFill>
                  <a:srgbClr val="262626"/>
                </a:solidFill>
                <a:latin typeface="Calibri"/>
              </a:rPr>
              <a:t>2) Разработка предварительных национальных стандартов на SMART-стандарты, рекомендации по внесению изменений в основополагающие национальные стандарты для успешного внедрения SMART-стандартов в России.</a:t>
            </a:r>
            <a:endParaRPr lang="ru-RU" sz="20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>
                <a:solidFill>
                  <a:srgbClr val="262626"/>
                </a:solidFill>
                <a:latin typeface="Calibri"/>
              </a:rPr>
              <a:t>3) </a:t>
            </a:r>
            <a:r>
              <a:rPr lang="ru-RU" sz="2000" b="0" strike="noStrike" spc="-12">
                <a:solidFill>
                  <a:srgbClr val="262626"/>
                </a:solidFill>
                <a:latin typeface="Calibri"/>
              </a:rPr>
              <a:t>Взаимодействие по вопросам SMART-стандартов с международными экспертами ИСО и МЭК, смежными техническими комитетами, гармонизация технологических решений.</a:t>
            </a:r>
            <a:endParaRPr lang="ru-RU" sz="20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</a:pPr>
            <a:endParaRPr lang="ru-RU" sz="20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000" b="0" strike="noStrike" spc="-12">
                <a:solidFill>
                  <a:srgbClr val="262626"/>
                </a:solidFill>
                <a:latin typeface="Calibri"/>
              </a:rPr>
              <a:t>Работа ПТК 711 чрезвычайно важна для цифровой трансформации Российской экономики, поскольку именно 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SMART-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стандарты  должны сыграть ключевую роль в этом процессе.</a:t>
            </a:r>
            <a:endParaRPr lang="ru-RU" sz="20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ru-RU" sz="2000" b="0" strike="noStrike" spc="-1">
              <a:latin typeface="Calibri"/>
            </a:endParaRPr>
          </a:p>
        </p:txBody>
      </p:sp>
      <p:sp>
        <p:nvSpPr>
          <p:cNvPr id="2663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17C4B8-80C8-450C-B241-92AD280E9355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ru-RU" sz="14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1840" y="809640"/>
            <a:ext cx="7192440" cy="4046040"/>
          </a:xfrm>
          <a:prstGeom prst="rect">
            <a:avLst/>
          </a:prstGeom>
        </p:spPr>
      </p:sp>
      <p:sp>
        <p:nvSpPr>
          <p:cNvPr id="2727" name="PlaceHolder 2"/>
          <p:cNvSpPr>
            <a:spLocks noGrp="1"/>
          </p:cNvSpPr>
          <p:nvPr>
            <p:ph type="body"/>
          </p:nvPr>
        </p:nvSpPr>
        <p:spPr>
          <a:xfrm>
            <a:off x="672840" y="5127840"/>
            <a:ext cx="5384520" cy="485712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ru-RU" sz="2000" b="0" strike="noStrike" spc="-1">
              <a:latin typeface="Calibri"/>
            </a:endParaRPr>
          </a:p>
        </p:txBody>
      </p:sp>
      <p:sp>
        <p:nvSpPr>
          <p:cNvPr id="2728" name="CustomShape 3"/>
          <p:cNvSpPr/>
          <p:nvPr/>
        </p:nvSpPr>
        <p:spPr>
          <a:xfrm>
            <a:off x="3813120" y="10253880"/>
            <a:ext cx="291636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28D630D9-FEF5-4EE5-9B05-2D73D42BFBB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1241425"/>
            <a:ext cx="5954712" cy="3349625"/>
          </a:xfrm>
          <a:prstGeom prst="rect">
            <a:avLst/>
          </a:prstGeom>
        </p:spPr>
      </p:sp>
      <p:sp>
        <p:nvSpPr>
          <p:cNvPr id="2760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 помощью подсистемы СУ НТД 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«Техэксперт: Цифровые кабинеты»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документы единого фонда документации предприятия можно систематизировать в списки в соответствии с процессами, задачами подразделений или даже сотрудников и сформировать персонализированные страницы системы - цифровые кабинеты. Изменения в составе документации цифрового кабинета (например, документ изменился, документ был удален, появился новый документ) будут отслеживаться и предлагаться пользователю для ознакомления. 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latin typeface="Calibri"/>
            </a:endParaRPr>
          </a:p>
        </p:txBody>
      </p:sp>
      <p:sp>
        <p:nvSpPr>
          <p:cNvPr id="2761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EA6D74B-96AD-453B-9655-D6DDF1E2258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400" y="1341360"/>
            <a:ext cx="6424200" cy="3614400"/>
          </a:xfrm>
          <a:prstGeom prst="rect">
            <a:avLst/>
          </a:prstGeom>
        </p:spPr>
      </p:sp>
      <p:sp>
        <p:nvSpPr>
          <p:cNvPr id="2766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 целью минимизации рисков, возникающих по причине человеческого фактора, и ускорения бизнес-процессов, компании стремятся 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автоматизировать процедуру доведения управляющей документации до сотрудников.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При этом, они сталкиваются с рядом сложностей: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Фонд предприятия, даже если доступ к нему осуществляется через «единое окно» (единый источник информации), может насчитывать большое количество документов. Сотрудникам приходится тратить время на поиск нужных документов. 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Не все сотрудники обладают достаточной осведомленностью (экспертностью) в части исчерпывающего перечня документов, регулирующих бизнес-процесс. В результате даже если через «единое окно» найдены документы, задействованные в этом бизнес-процессе, этих документов может быть недостаточно.  В особенности, с такой проблемой сталкиваются новые сотрудники. 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Сотрудники могут использовать неактуальную документацию и соответственно использовать в своей работе неактуальные требования к процессу: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 документация не актуализируется своевременно (не автоматизирован процесс плановой актуализации документации, нет инструмента для отслеживания устаревания документации, трудоемок процесс проверки актуальности);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 до сотрудников не всегда доводится информация об изменении в перечне управляющей документации (например, если в перечне появился новый документ, если документ удален из перечня, если документ из перечня изменился).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Не обеспечена достаточная защита информации от несанкционированного доступа, что повышает риски потери или некорректного изменения документации.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Данные сложности сказываются на согласованности действий сотрудников, скорости и корректности выполнения задач в рамках бизнес-процессов, что может негативным образом сказаться на эффективности и производительности предприятия и привести к дополнительным издержкам.</a:t>
            </a:r>
            <a:endParaRPr lang="ru-RU" sz="1200" b="0" strike="noStrike" spc="-1">
              <a:latin typeface="Calibri"/>
            </a:endParaRPr>
          </a:p>
        </p:txBody>
      </p:sp>
      <p:sp>
        <p:nvSpPr>
          <p:cNvPr id="2767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BAFF4339-CC11-4C9D-9AC2-4FA41B444C50}" type="slidenum">
              <a:rPr lang="bg-BG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9</a:t>
            </a:fld>
            <a:endParaRPr lang="ru-RU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60" y="1241280"/>
            <a:ext cx="5954400" cy="3349440"/>
          </a:xfrm>
          <a:prstGeom prst="rect">
            <a:avLst/>
          </a:prstGeom>
        </p:spPr>
      </p:sp>
      <p:sp>
        <p:nvSpPr>
          <p:cNvPr id="2769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Программное решение «Техэксперт: Цифровые кабинеты»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помогает организовать индивидуальное рабочее пространство (цифровой кабинет) со всеми необходимыми документами. Внедрение решения позволит адресно обеспечить всех сотрудников полной и актуальной документацией в рамках их обязанностей и задач, повысить точность выполнения требований к процессам и улучшить исполнительскую дисциплину. 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Кроме того, подсистема поможет наглядно продемонстрировать проверяющим органам и аудиторам, что все необходимые документы предоставлены сотрудникам, а их актуальность находится под контролем.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Возможности подсистемы   «Техэксперт: Цифровые кабинеты»: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1. Систематизирует регламентирующие документы в реестры (с фиксированным составом документации или автоматически обновляемые в соответствии с заданными критериями);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2. Позволяет создать цифровой кабинет, наполненный созданными реестрами документов, а также ссылками на внешние ресурсы;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3. Уведомляет об изменениях в реестрах;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4. Позволяет проверить актуальность документов, входящих в реестр (при наличии модуля СУНТД «Техэксперт: Контроль актуальности ссылочной документации»);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5. Уведомляет о необходимости ознакомиться с нужными документами (при наличии модуля СУНТД «Техэксперт: Контроль оборота НД. Ознакомление»);</a:t>
            </a:r>
            <a:endParaRPr lang="ru-RU" sz="12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6. Уведомляет о необходимости актуализировать нужные документы (при наличии модуля СУНТД «Техэксперт: Контроль оборота НД. Актуализация»).</a:t>
            </a:r>
            <a:endParaRPr lang="ru-RU" sz="1200" b="0" strike="noStrike" spc="-1">
              <a:latin typeface="Calibri"/>
            </a:endParaRPr>
          </a:p>
        </p:txBody>
      </p:sp>
      <p:sp>
        <p:nvSpPr>
          <p:cNvPr id="2770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0727161-E4A0-48FC-B3D8-CECDE732202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1241425"/>
            <a:ext cx="5954712" cy="3349625"/>
          </a:xfrm>
          <a:prstGeom prst="rect">
            <a:avLst/>
          </a:prstGeom>
        </p:spPr>
      </p:sp>
      <p:sp>
        <p:nvSpPr>
          <p:cNvPr id="2712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Calibri"/>
            </a:endParaRPr>
          </a:p>
        </p:txBody>
      </p:sp>
      <p:sp>
        <p:nvSpPr>
          <p:cNvPr id="2713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83399FF-C308-4E66-9A06-135EA66ECFB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60" y="1241280"/>
            <a:ext cx="5954400" cy="3349440"/>
          </a:xfrm>
          <a:prstGeom prst="rect">
            <a:avLst/>
          </a:prstGeom>
        </p:spPr>
      </p:sp>
      <p:sp>
        <p:nvSpPr>
          <p:cNvPr id="2784" name="PlaceHolder 2"/>
          <p:cNvSpPr>
            <a:spLocks noGrp="1"/>
          </p:cNvSpPr>
          <p:nvPr>
            <p:ph type="body"/>
          </p:nvPr>
        </p:nvSpPr>
        <p:spPr>
          <a:xfrm>
            <a:off x="678240" y="4777200"/>
            <a:ext cx="542628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Calibri"/>
              </a:rPr>
              <a:t>Для автоматизации процесса контроля оборота НД на предприятии создана одноименная подсистема. С ее помощью можно гибко настроить для пользователей разграничение прав на печать и сохранение документов, назначить ответственных за документ и держателей подлинников, организовать процедуру выдачи и контроля оборота учтенных копий на предприятии, а также процедуру ознакомления пользователей с документами.</a:t>
            </a:r>
          </a:p>
        </p:txBody>
      </p:sp>
      <p:sp>
        <p:nvSpPr>
          <p:cNvPr id="2785" name="TextShape 3"/>
          <p:cNvSpPr txBox="1"/>
          <p:nvPr/>
        </p:nvSpPr>
        <p:spPr>
          <a:xfrm>
            <a:off x="3842280" y="9428760"/>
            <a:ext cx="293904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19CB37D-04E8-4A1E-804D-28AD8B17B86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/>
          <a:lstStyle/>
          <a:p>
            <a:fld id="{94C266D5-D52E-473F-ABA9-A2DB94323F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/>
          <a:lstStyle/>
          <a:p>
            <a:fld id="{9EC6F300-ECC1-46B7-98C6-E9462C7E91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6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7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odeks3984@mail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hyperlink" Target="http://www.kaliningrad.cntd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3"/>
          <a:srcRect t="23974" r="30899"/>
          <a:stretch/>
        </p:blipFill>
        <p:spPr>
          <a:xfrm>
            <a:off x="6474960" y="-9000"/>
            <a:ext cx="5716800" cy="4192920"/>
          </a:xfrm>
          <a:prstGeom prst="rect">
            <a:avLst/>
          </a:prstGeom>
          <a:ln>
            <a:noFill/>
          </a:ln>
        </p:spPr>
      </p:pic>
      <p:pic>
        <p:nvPicPr>
          <p:cNvPr id="121" name="Picture 3"/>
          <p:cNvPicPr/>
          <p:nvPr/>
        </p:nvPicPr>
        <p:blipFill>
          <a:blip r:embed="rId4"/>
          <a:srcRect l="18765" t="14989" r="19379"/>
          <a:stretch/>
        </p:blipFill>
        <p:spPr>
          <a:xfrm>
            <a:off x="1640520" y="-9000"/>
            <a:ext cx="4608720" cy="422280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6"/>
          <p:cNvPicPr/>
          <p:nvPr/>
        </p:nvPicPr>
        <p:blipFill>
          <a:blip r:embed="rId5"/>
          <a:stretch/>
        </p:blipFill>
        <p:spPr>
          <a:xfrm>
            <a:off x="0" y="512280"/>
            <a:ext cx="12191760" cy="6866640"/>
          </a:xfrm>
          <a:prstGeom prst="rect">
            <a:avLst/>
          </a:prstGeom>
          <a:ln>
            <a:noFill/>
          </a:ln>
        </p:spPr>
      </p:pic>
      <p:pic>
        <p:nvPicPr>
          <p:cNvPr id="123" name="Picture 2" descr="\\Design-1\Материалы\Фирменный стиль\К ТЕ\Logo K+TE_white.png"/>
          <p:cNvPicPr/>
          <p:nvPr/>
        </p:nvPicPr>
        <p:blipFill>
          <a:blip r:embed="rId6"/>
          <a:stretch/>
        </p:blipFill>
        <p:spPr>
          <a:xfrm>
            <a:off x="476280" y="5534280"/>
            <a:ext cx="3024360" cy="106128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-352440" y="3869640"/>
            <a:ext cx="13020480" cy="1495440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solidFill>
              <a:srgbClr val="EE7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695160" y="3945600"/>
            <a:ext cx="1022040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СИСТЕМА УПРАВЛЕНИЯ НОРМАТИВНОЙ</a:t>
            </a:r>
            <a:endParaRPr lang="ru-RU" sz="40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И ТЕХНИЧЕСКОЙ ДОКУМЕНТАЦИЕЙ</a:t>
            </a:r>
            <a:endParaRPr lang="ru-RU" sz="4000" b="0" strike="noStrike" spc="-1" dirty="0">
              <a:latin typeface="Calibri"/>
            </a:endParaRPr>
          </a:p>
        </p:txBody>
      </p:sp>
      <p:grpSp>
        <p:nvGrpSpPr>
          <p:cNvPr id="126" name="Group 3"/>
          <p:cNvGrpSpPr/>
          <p:nvPr/>
        </p:nvGrpSpPr>
        <p:grpSpPr>
          <a:xfrm>
            <a:off x="3602880" y="5809680"/>
            <a:ext cx="5765040" cy="726840"/>
            <a:chOff x="3602880" y="5809680"/>
            <a:chExt cx="5765040" cy="726840"/>
          </a:xfrm>
        </p:grpSpPr>
        <p:sp>
          <p:nvSpPr>
            <p:cNvPr id="127" name="CustomShape 4"/>
            <p:cNvSpPr/>
            <p:nvPr/>
          </p:nvSpPr>
          <p:spPr>
            <a:xfrm>
              <a:off x="3864600" y="5886000"/>
              <a:ext cx="5503320" cy="5833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600" b="0" strike="noStrike" spc="-1" dirty="0" smtClean="0">
                  <a:solidFill>
                    <a:srgbClr val="FFFFFF"/>
                  </a:solidFill>
                  <a:latin typeface="Calibri"/>
                  <a:ea typeface="DejaVu Sans"/>
                </a:rPr>
                <a:t>Наталия </a:t>
              </a:r>
              <a:r>
                <a:rPr lang="ru-RU" sz="1600" b="0" strike="noStrike" spc="-1" dirty="0" err="1" smtClean="0">
                  <a:solidFill>
                    <a:srgbClr val="FFFFFF"/>
                  </a:solidFill>
                  <a:latin typeface="Calibri"/>
                  <a:ea typeface="DejaVu Sans"/>
                </a:rPr>
                <a:t>Косак</a:t>
              </a:r>
              <a:r>
                <a:rPr lang="ru-RU" sz="1600" b="0" strike="noStrike" spc="-1" dirty="0" smtClean="0">
                  <a:solidFill>
                    <a:srgbClr val="FFFFFF"/>
                  </a:solidFill>
                  <a:latin typeface="Calibri"/>
                  <a:ea typeface="DejaVu Sans"/>
                </a:rPr>
                <a:t>,</a:t>
              </a:r>
              <a:endParaRPr lang="ru-RU" sz="16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 dirty="0" err="1" smtClean="0">
                  <a:solidFill>
                    <a:srgbClr val="FFFFFF"/>
                  </a:solidFill>
                  <a:latin typeface="Calibri"/>
                  <a:ea typeface="DejaVu Sans"/>
                </a:rPr>
                <a:t>ИП«Поляков</a:t>
              </a:r>
              <a:r>
                <a:rPr lang="ru-RU" sz="1600" b="0" strike="noStrike" spc="-1" dirty="0" smtClean="0">
                  <a:solidFill>
                    <a:srgbClr val="FFFFFF"/>
                  </a:solidFill>
                  <a:latin typeface="Calibri"/>
                  <a:ea typeface="DejaVu Sans"/>
                </a:rPr>
                <a:t>»</a:t>
              </a:r>
              <a:endParaRPr lang="ru-RU" sz="1600" b="0" strike="noStrike" spc="-1" dirty="0">
                <a:latin typeface="Calibri"/>
              </a:endParaRPr>
            </a:p>
          </p:txBody>
        </p:sp>
        <p:sp>
          <p:nvSpPr>
            <p:cNvPr id="128" name="Line 5"/>
            <p:cNvSpPr/>
            <p:nvPr/>
          </p:nvSpPr>
          <p:spPr>
            <a:xfrm flipV="1">
              <a:off x="3602880" y="5809680"/>
              <a:ext cx="3600" cy="726840"/>
            </a:xfrm>
            <a:prstGeom prst="line">
              <a:avLst/>
            </a:prstGeom>
            <a:ln w="28440">
              <a:solidFill>
                <a:srgbClr val="F742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p15="http://schemas.microsoft.com/office/powerpoint/2012/main">
      <p:transition spd="slow"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Picture 2" descr="\\Design-1\элементы для презентаций\Программные Решения\Презентация ИСУПБ_Подложки-15.png"/>
          <p:cNvPicPr/>
          <p:nvPr/>
        </p:nvPicPr>
        <p:blipFill>
          <a:blip r:embed="rId3">
            <a:grayscl/>
          </a:blip>
          <a:srcRect r="309"/>
          <a:stretch/>
        </p:blipFill>
        <p:spPr>
          <a:xfrm>
            <a:off x="5567400" y="954000"/>
            <a:ext cx="6624360" cy="5903640"/>
          </a:xfrm>
          <a:prstGeom prst="rect">
            <a:avLst/>
          </a:prstGeom>
          <a:ln>
            <a:noFill/>
          </a:ln>
        </p:spPr>
      </p:pic>
      <p:grpSp>
        <p:nvGrpSpPr>
          <p:cNvPr id="1184" name="Group 1"/>
          <p:cNvGrpSpPr/>
          <p:nvPr/>
        </p:nvGrpSpPr>
        <p:grpSpPr>
          <a:xfrm>
            <a:off x="0" y="176040"/>
            <a:ext cx="12114720" cy="575640"/>
            <a:chOff x="0" y="176040"/>
            <a:chExt cx="12114720" cy="575640"/>
          </a:xfrm>
        </p:grpSpPr>
        <p:sp>
          <p:nvSpPr>
            <p:cNvPr id="1185" name="CustomShape 2"/>
            <p:cNvSpPr/>
            <p:nvPr/>
          </p:nvSpPr>
          <p:spPr>
            <a:xfrm>
              <a:off x="0" y="176040"/>
              <a:ext cx="11919600" cy="575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6" name="CustomShape 3"/>
            <p:cNvSpPr/>
            <p:nvPr/>
          </p:nvSpPr>
          <p:spPr>
            <a:xfrm>
              <a:off x="11854800" y="176040"/>
              <a:ext cx="64800" cy="575640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          </a:t>
              </a:r>
              <a:endParaRPr lang="ru-RU" sz="1800" b="0" strike="noStrike" spc="-1">
                <a:latin typeface="Calibri"/>
              </a:endParaRPr>
            </a:p>
          </p:txBody>
        </p:sp>
        <p:pic>
          <p:nvPicPr>
            <p:cNvPr id="1187" name="Picture 5"/>
            <p:cNvPicPr/>
            <p:nvPr/>
          </p:nvPicPr>
          <p:blipFill>
            <a:blip r:embed="rId4"/>
            <a:stretch/>
          </p:blipFill>
          <p:spPr>
            <a:xfrm>
              <a:off x="11883240" y="176040"/>
              <a:ext cx="231480" cy="575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88" name="CustomShape 4"/>
            <p:cNvSpPr/>
            <p:nvPr/>
          </p:nvSpPr>
          <p:spPr>
            <a:xfrm>
              <a:off x="3220200" y="272880"/>
              <a:ext cx="86346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ПОДСИСТЕМА «ТЕХЭКСПЕРТ: ЦИФРОВЫЕ КАБИНЕТЫ»</a:t>
              </a:r>
              <a:endParaRPr lang="ru-RU" sz="1800" b="0" strike="noStrike" spc="-1">
                <a:latin typeface="Calibri"/>
              </a:endParaRPr>
            </a:p>
          </p:txBody>
        </p:sp>
      </p:grpSp>
      <p:grpSp>
        <p:nvGrpSpPr>
          <p:cNvPr id="1189" name="Group 5"/>
          <p:cNvGrpSpPr/>
          <p:nvPr/>
        </p:nvGrpSpPr>
        <p:grpSpPr>
          <a:xfrm>
            <a:off x="833760" y="752040"/>
            <a:ext cx="10524240" cy="5369400"/>
            <a:chOff x="833760" y="752040"/>
            <a:chExt cx="10524240" cy="5369400"/>
          </a:xfrm>
        </p:grpSpPr>
        <p:pic>
          <p:nvPicPr>
            <p:cNvPr id="1190" name="Рисунок 50"/>
            <p:cNvPicPr/>
            <p:nvPr/>
          </p:nvPicPr>
          <p:blipFill>
            <a:blip r:embed="rId5"/>
            <a:stretch/>
          </p:blipFill>
          <p:spPr>
            <a:xfrm>
              <a:off x="833760" y="752040"/>
              <a:ext cx="10524240" cy="5369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1" name="Рисунок 51"/>
            <p:cNvPicPr/>
            <p:nvPr/>
          </p:nvPicPr>
          <p:blipFill>
            <a:blip r:embed="rId6"/>
            <a:srcRect l="24016" t="19332" r="8439" b="15979"/>
            <a:stretch/>
          </p:blipFill>
          <p:spPr>
            <a:xfrm>
              <a:off x="2340000" y="1223640"/>
              <a:ext cx="7497360" cy="4159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92" name="CustomShape 6"/>
            <p:cNvSpPr/>
            <p:nvPr/>
          </p:nvSpPr>
          <p:spPr>
            <a:xfrm>
              <a:off x="9588600" y="2745000"/>
              <a:ext cx="248760" cy="695880"/>
            </a:xfrm>
            <a:prstGeom prst="roundRect">
              <a:avLst>
                <a:gd name="adj" fmla="val 5343"/>
              </a:avLst>
            </a:prstGeom>
            <a:solidFill>
              <a:srgbClr val="F74211">
                <a:alpha val="5000"/>
              </a:srgbClr>
            </a:solidFill>
            <a:ln>
              <a:solidFill>
                <a:srgbClr val="F7421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3" name="CustomShape 7"/>
            <p:cNvSpPr/>
            <p:nvPr/>
          </p:nvSpPr>
          <p:spPr>
            <a:xfrm>
              <a:off x="6909840" y="1847160"/>
              <a:ext cx="2920680" cy="828360"/>
            </a:xfrm>
            <a:prstGeom prst="roundRect">
              <a:avLst>
                <a:gd name="adj" fmla="val 5343"/>
              </a:avLst>
            </a:prstGeom>
            <a:solidFill>
              <a:srgbClr val="F74211">
                <a:alpha val="5000"/>
              </a:srgbClr>
            </a:solidFill>
            <a:ln>
              <a:solidFill>
                <a:srgbClr val="F7421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194" name="Group 8"/>
            <p:cNvGrpSpPr/>
            <p:nvPr/>
          </p:nvGrpSpPr>
          <p:grpSpPr>
            <a:xfrm>
              <a:off x="8948160" y="1783080"/>
              <a:ext cx="1171080" cy="639720"/>
              <a:chOff x="8948160" y="1783080"/>
              <a:chExt cx="1171080" cy="639720"/>
            </a:xfrm>
          </p:grpSpPr>
          <p:sp>
            <p:nvSpPr>
              <p:cNvPr id="1195" name="CustomShape 9"/>
              <p:cNvSpPr/>
              <p:nvPr/>
            </p:nvSpPr>
            <p:spPr>
              <a:xfrm>
                <a:off x="8948160" y="1783080"/>
                <a:ext cx="1171080" cy="639720"/>
              </a:xfrm>
              <a:prstGeom prst="roundRect">
                <a:avLst>
                  <a:gd name="adj" fmla="val 16667"/>
                </a:avLst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96" name="CustomShape 10"/>
              <p:cNvSpPr/>
              <p:nvPr/>
            </p:nvSpPr>
            <p:spPr>
              <a:xfrm>
                <a:off x="8982000" y="1820160"/>
                <a:ext cx="1103040" cy="54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Связи с другими цифровыми кабинетами</a:t>
                </a:r>
                <a:endParaRPr lang="ru-RU" sz="1000" b="0" strike="noStrike" spc="-1">
                  <a:latin typeface="Calibri"/>
                </a:endParaRPr>
              </a:p>
            </p:txBody>
          </p:sp>
        </p:grpSp>
        <p:grpSp>
          <p:nvGrpSpPr>
            <p:cNvPr id="1197" name="Group 11"/>
            <p:cNvGrpSpPr/>
            <p:nvPr/>
          </p:nvGrpSpPr>
          <p:grpSpPr>
            <a:xfrm>
              <a:off x="7990920" y="3333600"/>
              <a:ext cx="2316600" cy="334080"/>
              <a:chOff x="7990920" y="3333600"/>
              <a:chExt cx="2316600" cy="334080"/>
            </a:xfrm>
          </p:grpSpPr>
          <p:sp>
            <p:nvSpPr>
              <p:cNvPr id="1198" name="CustomShape 12"/>
              <p:cNvSpPr/>
              <p:nvPr/>
            </p:nvSpPr>
            <p:spPr>
              <a:xfrm>
                <a:off x="7990920" y="3333600"/>
                <a:ext cx="2316600" cy="334080"/>
              </a:xfrm>
              <a:prstGeom prst="roundRect">
                <a:avLst>
                  <a:gd name="adj" fmla="val 16667"/>
                </a:avLst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99" name="CustomShape 13"/>
              <p:cNvSpPr/>
              <p:nvPr/>
            </p:nvSpPr>
            <p:spPr>
              <a:xfrm>
                <a:off x="8005320" y="3375000"/>
                <a:ext cx="2284560" cy="242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Вызов проверки актуальности списка</a:t>
                </a:r>
                <a:endParaRPr lang="ru-RU" sz="1000" b="0" strike="noStrike" spc="-1">
                  <a:latin typeface="Calibri"/>
                </a:endParaRPr>
              </a:p>
            </p:txBody>
          </p:sp>
        </p:grpSp>
        <p:sp>
          <p:nvSpPr>
            <p:cNvPr id="1200" name="CustomShape 14"/>
            <p:cNvSpPr/>
            <p:nvPr/>
          </p:nvSpPr>
          <p:spPr>
            <a:xfrm>
              <a:off x="6909840" y="4856040"/>
              <a:ext cx="3044880" cy="496440"/>
            </a:xfrm>
            <a:prstGeom prst="roundRect">
              <a:avLst>
                <a:gd name="adj" fmla="val 5343"/>
              </a:avLst>
            </a:prstGeom>
            <a:solidFill>
              <a:srgbClr val="F74211">
                <a:alpha val="5000"/>
              </a:srgbClr>
            </a:solidFill>
            <a:ln>
              <a:solidFill>
                <a:srgbClr val="F7421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201" name="Group 15"/>
            <p:cNvGrpSpPr/>
            <p:nvPr/>
          </p:nvGrpSpPr>
          <p:grpSpPr>
            <a:xfrm>
              <a:off x="8698320" y="4743360"/>
              <a:ext cx="1589400" cy="496440"/>
              <a:chOff x="8698320" y="4743360"/>
              <a:chExt cx="1589400" cy="496440"/>
            </a:xfrm>
          </p:grpSpPr>
          <p:sp>
            <p:nvSpPr>
              <p:cNvPr id="1202" name="CustomShape 16"/>
              <p:cNvSpPr/>
              <p:nvPr/>
            </p:nvSpPr>
            <p:spPr>
              <a:xfrm>
                <a:off x="8698320" y="4743360"/>
                <a:ext cx="1589400" cy="496440"/>
              </a:xfrm>
              <a:prstGeom prst="roundRect">
                <a:avLst>
                  <a:gd name="adj" fmla="val 16667"/>
                </a:avLst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03" name="CustomShape 17"/>
              <p:cNvSpPr/>
              <p:nvPr/>
            </p:nvSpPr>
            <p:spPr>
              <a:xfrm>
                <a:off x="8727480" y="4794480"/>
                <a:ext cx="1532160" cy="394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Переход на внешние </a:t>
                </a:r>
                <a:endParaRPr lang="ru-RU" sz="1000" b="0" strike="noStrike" spc="-1">
                  <a:latin typeface="Calibri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0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источники информации </a:t>
                </a:r>
                <a:endParaRPr lang="ru-RU" sz="1000" b="0" strike="noStrike" spc="-1">
                  <a:latin typeface="Calibri"/>
                </a:endParaRPr>
              </a:p>
            </p:txBody>
          </p:sp>
        </p:grpSp>
        <p:sp>
          <p:nvSpPr>
            <p:cNvPr id="1204" name="CustomShape 18"/>
            <p:cNvSpPr/>
            <p:nvPr/>
          </p:nvSpPr>
          <p:spPr>
            <a:xfrm>
              <a:off x="3875400" y="1797120"/>
              <a:ext cx="2956680" cy="864720"/>
            </a:xfrm>
            <a:prstGeom prst="roundRect">
              <a:avLst>
                <a:gd name="adj" fmla="val 5343"/>
              </a:avLst>
            </a:prstGeom>
            <a:solidFill>
              <a:srgbClr val="F74211">
                <a:alpha val="5000"/>
              </a:srgbClr>
            </a:solidFill>
            <a:ln>
              <a:solidFill>
                <a:srgbClr val="F7421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205" name="Group 19"/>
            <p:cNvGrpSpPr/>
            <p:nvPr/>
          </p:nvGrpSpPr>
          <p:grpSpPr>
            <a:xfrm>
              <a:off x="5807160" y="1783080"/>
              <a:ext cx="1432080" cy="668880"/>
              <a:chOff x="5807160" y="1783080"/>
              <a:chExt cx="1432080" cy="668880"/>
            </a:xfrm>
          </p:grpSpPr>
          <p:sp>
            <p:nvSpPr>
              <p:cNvPr id="1206" name="CustomShape 20"/>
              <p:cNvSpPr/>
              <p:nvPr/>
            </p:nvSpPr>
            <p:spPr>
              <a:xfrm>
                <a:off x="5807160" y="1783080"/>
                <a:ext cx="1432080" cy="668880"/>
              </a:xfrm>
              <a:prstGeom prst="roundRect">
                <a:avLst>
                  <a:gd name="adj" fmla="val 16667"/>
                </a:avLst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07" name="CustomShape 21"/>
              <p:cNvSpPr/>
              <p:nvPr/>
            </p:nvSpPr>
            <p:spPr>
              <a:xfrm>
                <a:off x="5847840" y="1836360"/>
                <a:ext cx="1348560" cy="54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Реестры документов с обозначением </a:t>
                </a:r>
                <a:r>
                  <a:t/>
                </a:r>
                <a:br/>
                <a:r>
                  <a:rPr lang="ru-RU" sz="10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статуса действия</a:t>
                </a:r>
                <a:endParaRPr lang="ru-RU" sz="1000" b="0" strike="noStrike" spc="-1">
                  <a:latin typeface="Calibri"/>
                </a:endParaRPr>
              </a:p>
            </p:txBody>
          </p:sp>
        </p:grpSp>
        <p:sp>
          <p:nvSpPr>
            <p:cNvPr id="1208" name="CustomShape 22"/>
            <p:cNvSpPr/>
            <p:nvPr/>
          </p:nvSpPr>
          <p:spPr>
            <a:xfrm>
              <a:off x="3895560" y="2784600"/>
              <a:ext cx="2916360" cy="1402560"/>
            </a:xfrm>
            <a:prstGeom prst="roundRect">
              <a:avLst>
                <a:gd name="adj" fmla="val 5343"/>
              </a:avLst>
            </a:prstGeom>
            <a:solidFill>
              <a:srgbClr val="F74211">
                <a:alpha val="5000"/>
              </a:srgbClr>
            </a:solidFill>
            <a:ln>
              <a:solidFill>
                <a:srgbClr val="F7421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209" name="Group 23"/>
            <p:cNvGrpSpPr/>
            <p:nvPr/>
          </p:nvGrpSpPr>
          <p:grpSpPr>
            <a:xfrm>
              <a:off x="5322600" y="3904200"/>
              <a:ext cx="1499400" cy="450000"/>
              <a:chOff x="5322600" y="3904200"/>
              <a:chExt cx="1499400" cy="450000"/>
            </a:xfrm>
          </p:grpSpPr>
          <p:sp>
            <p:nvSpPr>
              <p:cNvPr id="1210" name="CustomShape 24"/>
              <p:cNvSpPr/>
              <p:nvPr/>
            </p:nvSpPr>
            <p:spPr>
              <a:xfrm>
                <a:off x="5322600" y="3904200"/>
                <a:ext cx="1499400" cy="450000"/>
              </a:xfrm>
              <a:prstGeom prst="roundRect">
                <a:avLst>
                  <a:gd name="adj" fmla="val 16667"/>
                </a:avLst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11" name="CustomShape 25"/>
              <p:cNvSpPr/>
              <p:nvPr/>
            </p:nvSpPr>
            <p:spPr>
              <a:xfrm>
                <a:off x="5344920" y="3925800"/>
                <a:ext cx="1420200" cy="394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Важные блоки можно выделить цветом</a:t>
                </a:r>
                <a:endParaRPr lang="ru-RU" sz="1000" b="0" strike="noStrike" spc="-1">
                  <a:latin typeface="Calibri"/>
                </a:endParaRPr>
              </a:p>
            </p:txBody>
          </p:sp>
        </p:grpSp>
      </p:grpSp>
      <p:grpSp>
        <p:nvGrpSpPr>
          <p:cNvPr id="1212" name="Group 26"/>
          <p:cNvGrpSpPr/>
          <p:nvPr/>
        </p:nvGrpSpPr>
        <p:grpSpPr>
          <a:xfrm>
            <a:off x="2554200" y="5856840"/>
            <a:ext cx="10006200" cy="702360"/>
            <a:chOff x="2554200" y="5856840"/>
            <a:chExt cx="10006200" cy="702360"/>
          </a:xfrm>
        </p:grpSpPr>
        <p:grpSp>
          <p:nvGrpSpPr>
            <p:cNvPr id="1213" name="Group 27"/>
            <p:cNvGrpSpPr/>
            <p:nvPr/>
          </p:nvGrpSpPr>
          <p:grpSpPr>
            <a:xfrm>
              <a:off x="3085200" y="5923080"/>
              <a:ext cx="9475200" cy="589680"/>
              <a:chOff x="3085200" y="5923080"/>
              <a:chExt cx="9475200" cy="589680"/>
            </a:xfrm>
          </p:grpSpPr>
          <p:sp>
            <p:nvSpPr>
              <p:cNvPr id="1214" name="CustomShape 28"/>
              <p:cNvSpPr/>
              <p:nvPr/>
            </p:nvSpPr>
            <p:spPr>
              <a:xfrm>
                <a:off x="3085200" y="5923080"/>
                <a:ext cx="9475200" cy="589680"/>
              </a:xfrm>
              <a:prstGeom prst="roundRect">
                <a:avLst>
                  <a:gd name="adj" fmla="val 16667"/>
                </a:avLst>
              </a:prstGeom>
              <a:solidFill>
                <a:srgbClr val="F74211">
                  <a:alpha val="9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15" name="CustomShape 29"/>
              <p:cNvSpPr/>
              <p:nvPr/>
            </p:nvSpPr>
            <p:spPr>
              <a:xfrm>
                <a:off x="3308760" y="6042600"/>
                <a:ext cx="852048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Позволяет каждому специалисту работать в своём информационном пространстве</a:t>
                </a:r>
                <a:endParaRPr lang="ru-RU" sz="1800" b="0" strike="noStrike" spc="-1">
                  <a:latin typeface="Calibri"/>
                </a:endParaRPr>
              </a:p>
            </p:txBody>
          </p:sp>
        </p:grpSp>
        <p:pic>
          <p:nvPicPr>
            <p:cNvPr id="1216" name="Picture 2"/>
            <p:cNvPicPr/>
            <p:nvPr/>
          </p:nvPicPr>
          <p:blipFill>
            <a:blip r:embed="rId7"/>
            <a:srcRect l="-34331" t="77599" r="-19222" b="-1909"/>
            <a:stretch/>
          </p:blipFill>
          <p:spPr>
            <a:xfrm rot="10800000">
              <a:off x="2554200" y="5856840"/>
              <a:ext cx="551880" cy="7023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20251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3" name="CustomShape 3"/>
          <p:cNvSpPr/>
          <p:nvPr/>
        </p:nvSpPr>
        <p:spPr>
          <a:xfrm>
            <a:off x="3190588" y="1509840"/>
            <a:ext cx="5770275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74211"/>
                </a:solidFill>
                <a:latin typeface="Calibri"/>
                <a:ea typeface="DejaVu Sans"/>
              </a:rPr>
              <a:t>ТЕХЭКСПЕРТ</a:t>
            </a:r>
            <a:r>
              <a:rPr lang="ru-RU" sz="3200" b="1" strike="noStrike" spc="-1" dirty="0" smtClean="0">
                <a:solidFill>
                  <a:srgbClr val="F74211"/>
                </a:solidFill>
                <a:latin typeface="Calibri"/>
                <a:ea typeface="DejaVu Sans"/>
              </a:rPr>
              <a:t> Контроль оборота </a:t>
            </a:r>
            <a:endParaRPr lang="ru-RU" sz="3200" b="1" strike="noStrike" spc="-1" dirty="0">
              <a:latin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" name="Рисунок 13"/>
          <p:cNvPicPr/>
          <p:nvPr/>
        </p:nvPicPr>
        <p:blipFill>
          <a:blip r:embed="rId3">
            <a:extLst/>
          </a:blip>
          <a:srcRect t="5018" b="29288"/>
          <a:stretch/>
        </p:blipFill>
        <p:spPr>
          <a:xfrm>
            <a:off x="-720" y="0"/>
            <a:ext cx="12191400" cy="4505040"/>
          </a:xfrm>
          <a:prstGeom prst="rect">
            <a:avLst/>
          </a:prstGeom>
          <a:ln>
            <a:noFill/>
          </a:ln>
        </p:spPr>
      </p:pic>
      <p:sp>
        <p:nvSpPr>
          <p:cNvPr id="1300" name="CustomShape 1"/>
          <p:cNvSpPr/>
          <p:nvPr/>
        </p:nvSpPr>
        <p:spPr>
          <a:xfrm>
            <a:off x="0" y="3996000"/>
            <a:ext cx="12191760" cy="2861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1" name="Рисунок 15"/>
          <p:cNvPicPr/>
          <p:nvPr/>
        </p:nvPicPr>
        <p:blipFill>
          <a:blip r:embed="rId4">
            <a:extLst/>
          </a:blip>
          <a:stretch/>
        </p:blipFill>
        <p:spPr>
          <a:xfrm>
            <a:off x="1681560" y="-3960"/>
            <a:ext cx="10509840" cy="6073200"/>
          </a:xfrm>
          <a:prstGeom prst="rect">
            <a:avLst/>
          </a:prstGeom>
          <a:ln>
            <a:noFill/>
          </a:ln>
        </p:spPr>
      </p:pic>
      <p:sp>
        <p:nvSpPr>
          <p:cNvPr id="1302" name="CustomShape 2"/>
          <p:cNvSpPr/>
          <p:nvPr/>
        </p:nvSpPr>
        <p:spPr>
          <a:xfrm>
            <a:off x="-360" y="3996000"/>
            <a:ext cx="12191760" cy="618120"/>
          </a:xfrm>
          <a:prstGeom prst="rect">
            <a:avLst/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3" name="CustomShape 3"/>
          <p:cNvSpPr/>
          <p:nvPr/>
        </p:nvSpPr>
        <p:spPr>
          <a:xfrm>
            <a:off x="553680" y="5090400"/>
            <a:ext cx="5468400" cy="98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Разграничение прав на печать, сохранение НД;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Контроль оборота НД, учет бумажных копий НД на предприятии;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304" name="CustomShape 4"/>
          <p:cNvSpPr/>
          <p:nvPr/>
        </p:nvSpPr>
        <p:spPr>
          <a:xfrm>
            <a:off x="4294440" y="4118040"/>
            <a:ext cx="36025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АВТОМАТИЗИРУЕМЫЕ ЗАДАЧИ</a:t>
            </a:r>
            <a:endParaRPr lang="ru-RU" sz="2000" b="0" strike="noStrike" spc="-1">
              <a:latin typeface="Calibri"/>
            </a:endParaRPr>
          </a:p>
        </p:txBody>
      </p:sp>
      <p:grpSp>
        <p:nvGrpSpPr>
          <p:cNvPr id="1305" name="Group 5"/>
          <p:cNvGrpSpPr/>
          <p:nvPr/>
        </p:nvGrpSpPr>
        <p:grpSpPr>
          <a:xfrm>
            <a:off x="-1440" y="126000"/>
            <a:ext cx="12110760" cy="575640"/>
            <a:chOff x="-1440" y="126000"/>
            <a:chExt cx="12110760" cy="575640"/>
          </a:xfrm>
        </p:grpSpPr>
        <p:grpSp>
          <p:nvGrpSpPr>
            <p:cNvPr id="1306" name="Group 6"/>
            <p:cNvGrpSpPr/>
            <p:nvPr/>
          </p:nvGrpSpPr>
          <p:grpSpPr>
            <a:xfrm>
              <a:off x="-1440" y="126000"/>
              <a:ext cx="11912400" cy="575640"/>
              <a:chOff x="-1440" y="126000"/>
              <a:chExt cx="11912400" cy="575640"/>
            </a:xfrm>
          </p:grpSpPr>
          <p:sp>
            <p:nvSpPr>
              <p:cNvPr id="1307" name="CustomShape 7"/>
              <p:cNvSpPr/>
              <p:nvPr/>
            </p:nvSpPr>
            <p:spPr>
              <a:xfrm>
                <a:off x="-1440" y="180000"/>
                <a:ext cx="11847240" cy="46764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08" name="CustomShape 8"/>
              <p:cNvSpPr/>
              <p:nvPr/>
            </p:nvSpPr>
            <p:spPr>
              <a:xfrm>
                <a:off x="11846160" y="126000"/>
                <a:ext cx="64800" cy="57564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1309" name="CustomShape 9"/>
              <p:cNvSpPr/>
              <p:nvPr/>
            </p:nvSpPr>
            <p:spPr>
              <a:xfrm>
                <a:off x="3019320" y="243720"/>
                <a:ext cx="8726040" cy="31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  <a:tabLst>
                    <a:tab pos="0" algn="l"/>
                  </a:tabLst>
                </a:pPr>
                <a:r>
                  <a:rPr lang="ru-RU" sz="1800" b="1" strike="noStrike" spc="-1">
                    <a:solidFill>
                      <a:srgbClr val="FF1A1A"/>
                    </a:solidFill>
                    <a:latin typeface="Calibri"/>
                    <a:ea typeface="DejaVu Sans"/>
                  </a:rPr>
                  <a:t>ПОДСИСТЕМА «ТЕХЭКСПЕРТ: КОНТРОЛЬ ОБОРОТА НОРМАТИВНЫХ ДОКУМЕНТОВ»</a:t>
                </a:r>
                <a:endParaRPr lang="ru-RU" sz="1800" b="0" strike="noStrike" spc="-1">
                  <a:latin typeface="Calibri"/>
                </a:endParaRPr>
              </a:p>
            </p:txBody>
          </p:sp>
        </p:grpSp>
        <p:pic>
          <p:nvPicPr>
            <p:cNvPr id="1310" name="Picture 5"/>
            <p:cNvPicPr/>
            <p:nvPr/>
          </p:nvPicPr>
          <p:blipFill>
            <a:blip r:embed="rId5"/>
            <a:stretch/>
          </p:blipFill>
          <p:spPr>
            <a:xfrm>
              <a:off x="11877840" y="126000"/>
              <a:ext cx="231480" cy="575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11" name="CustomShape 10"/>
          <p:cNvSpPr/>
          <p:nvPr/>
        </p:nvSpPr>
        <p:spPr>
          <a:xfrm>
            <a:off x="6095160" y="5090400"/>
            <a:ext cx="5375160" cy="70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Ознакомление с НД на предприятии;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Контроль сроков плановой актуализации НД</a:t>
            </a:r>
            <a:endParaRPr lang="ru-RU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686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Picture 2" descr="\\Design-1\элементы для презентаций\Программные Решения\Презентация ИСУПБ_Подложки-15.png"/>
          <p:cNvPicPr/>
          <p:nvPr/>
        </p:nvPicPr>
        <p:blipFill>
          <a:blip r:embed="rId2">
            <a:grayscl/>
          </a:blip>
          <a:srcRect r="309"/>
          <a:stretch/>
        </p:blipFill>
        <p:spPr>
          <a:xfrm>
            <a:off x="5567400" y="954000"/>
            <a:ext cx="6624360" cy="5903640"/>
          </a:xfrm>
          <a:prstGeom prst="rect">
            <a:avLst/>
          </a:prstGeom>
          <a:ln>
            <a:noFill/>
          </a:ln>
        </p:spPr>
      </p:pic>
      <p:grpSp>
        <p:nvGrpSpPr>
          <p:cNvPr id="1328" name="Group 1"/>
          <p:cNvGrpSpPr/>
          <p:nvPr/>
        </p:nvGrpSpPr>
        <p:grpSpPr>
          <a:xfrm>
            <a:off x="0" y="176040"/>
            <a:ext cx="12095640" cy="575640"/>
            <a:chOff x="0" y="176040"/>
            <a:chExt cx="12095640" cy="575640"/>
          </a:xfrm>
        </p:grpSpPr>
        <p:sp>
          <p:nvSpPr>
            <p:cNvPr id="1329" name="CustomShape 2"/>
            <p:cNvSpPr/>
            <p:nvPr/>
          </p:nvSpPr>
          <p:spPr>
            <a:xfrm>
              <a:off x="0" y="176040"/>
              <a:ext cx="11900520" cy="575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0" name="CustomShape 3"/>
            <p:cNvSpPr/>
            <p:nvPr/>
          </p:nvSpPr>
          <p:spPr>
            <a:xfrm>
              <a:off x="11835720" y="176040"/>
              <a:ext cx="64800" cy="575640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          </a:t>
              </a:r>
              <a:endParaRPr lang="ru-RU" sz="1800" b="0" strike="noStrike" spc="-1">
                <a:latin typeface="Calibri"/>
              </a:endParaRPr>
            </a:p>
          </p:txBody>
        </p:sp>
        <p:pic>
          <p:nvPicPr>
            <p:cNvPr id="1331" name="Picture 5"/>
            <p:cNvPicPr/>
            <p:nvPr/>
          </p:nvPicPr>
          <p:blipFill>
            <a:blip r:embed="rId3"/>
            <a:stretch/>
          </p:blipFill>
          <p:spPr>
            <a:xfrm>
              <a:off x="11864160" y="176040"/>
              <a:ext cx="231480" cy="575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32" name="CustomShape 4"/>
            <p:cNvSpPr/>
            <p:nvPr/>
          </p:nvSpPr>
          <p:spPr>
            <a:xfrm>
              <a:off x="3201120" y="272880"/>
              <a:ext cx="86346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800" b="1" strike="noStrike" spc="-1" dirty="0">
                  <a:solidFill>
                    <a:srgbClr val="FF1A1A"/>
                  </a:solidFill>
                  <a:latin typeface="Calibri"/>
                  <a:ea typeface="DejaVu Sans"/>
                </a:rPr>
                <a:t>ПОДСИСТЕМА «ТЕХЭКСПЕРТ: КОНТРОЛЬ ОБОРОТА НД: УЧЕТ КОПИЙ»</a:t>
              </a:r>
              <a:endParaRPr lang="ru-RU" sz="1800" b="0" strike="noStrike" spc="-1" dirty="0">
                <a:latin typeface="Calibri"/>
              </a:endParaRPr>
            </a:p>
          </p:txBody>
        </p:sp>
      </p:grpSp>
      <p:grpSp>
        <p:nvGrpSpPr>
          <p:cNvPr id="1333" name="Group 5"/>
          <p:cNvGrpSpPr/>
          <p:nvPr/>
        </p:nvGrpSpPr>
        <p:grpSpPr>
          <a:xfrm>
            <a:off x="1184040" y="1215720"/>
            <a:ext cx="10166760" cy="5060160"/>
            <a:chOff x="1184040" y="1215720"/>
            <a:chExt cx="10166760" cy="5060160"/>
          </a:xfrm>
        </p:grpSpPr>
        <p:sp>
          <p:nvSpPr>
            <p:cNvPr id="1334" name="CustomShape 6"/>
            <p:cNvSpPr/>
            <p:nvPr/>
          </p:nvSpPr>
          <p:spPr>
            <a:xfrm>
              <a:off x="3525120" y="5318280"/>
              <a:ext cx="39682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>
                  <a:solidFill>
                    <a:srgbClr val="404040"/>
                  </a:solidFill>
                  <a:latin typeface="Calibri"/>
                  <a:ea typeface="DejaVu Sans"/>
                </a:rPr>
                <a:t>Оптимизация и ускорение работы отделов стандартизации</a:t>
              </a:r>
              <a:endParaRPr lang="ru-RU" sz="1800" b="0" strike="noStrike" spc="-1" dirty="0">
                <a:latin typeface="Calibri"/>
              </a:endParaRPr>
            </a:p>
          </p:txBody>
        </p:sp>
        <p:pic>
          <p:nvPicPr>
            <p:cNvPr id="1335" name="Рисунок 9"/>
            <p:cNvPicPr/>
            <p:nvPr/>
          </p:nvPicPr>
          <p:blipFill>
            <a:blip r:embed="rId4"/>
            <a:stretch/>
          </p:blipFill>
          <p:spPr>
            <a:xfrm>
              <a:off x="1184040" y="1535760"/>
              <a:ext cx="4119480" cy="4740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36" name="CustomShape 7"/>
            <p:cNvSpPr/>
            <p:nvPr/>
          </p:nvSpPr>
          <p:spPr>
            <a:xfrm>
              <a:off x="1331640" y="1215720"/>
              <a:ext cx="35272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1" strike="noStrike" spc="-1" dirty="0">
                  <a:solidFill>
                    <a:srgbClr val="44546A"/>
                  </a:solidFill>
                  <a:latin typeface="Calibri"/>
                  <a:ea typeface="DejaVu Sans"/>
                </a:rPr>
                <a:t>РЕШАЕМЫЕ </a:t>
              </a:r>
              <a:r>
                <a:rPr dirty="0"/>
                <a:t/>
              </a:r>
              <a:br>
                <a:rPr dirty="0"/>
              </a:br>
              <a:r>
                <a:rPr lang="ru-RU" sz="1800" b="1" strike="noStrike" spc="-1" dirty="0">
                  <a:solidFill>
                    <a:srgbClr val="44546A"/>
                  </a:solidFill>
                  <a:latin typeface="Calibri"/>
                  <a:ea typeface="DejaVu Sans"/>
                </a:rPr>
                <a:t>ЗАДАЧИ:</a:t>
              </a:r>
              <a:endParaRPr lang="ru-RU" sz="1800" b="0" strike="noStrike" spc="-1" dirty="0">
                <a:latin typeface="Calibri"/>
              </a:endParaRPr>
            </a:p>
          </p:txBody>
        </p:sp>
        <p:sp>
          <p:nvSpPr>
            <p:cNvPr id="1337" name="CustomShape 8"/>
            <p:cNvSpPr/>
            <p:nvPr/>
          </p:nvSpPr>
          <p:spPr>
            <a:xfrm>
              <a:off x="5247720" y="1929600"/>
              <a:ext cx="535680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>
                  <a:solidFill>
                    <a:srgbClr val="404040"/>
                  </a:solidFill>
                  <a:latin typeface="Calibri"/>
                  <a:ea typeface="DejaVu Sans"/>
                </a:rPr>
                <a:t>Контроль процесса оборота бумажных копий НД с целью снижения риска использования устаревших НД на рабочих местах сотрудников </a:t>
              </a:r>
              <a:endParaRPr lang="ru-RU" sz="1800" b="0" strike="noStrike" spc="-1" dirty="0">
                <a:latin typeface="Calibri"/>
              </a:endParaRPr>
            </a:p>
          </p:txBody>
        </p:sp>
        <p:sp>
          <p:nvSpPr>
            <p:cNvPr id="1338" name="CustomShape 9"/>
            <p:cNvSpPr/>
            <p:nvPr/>
          </p:nvSpPr>
          <p:spPr>
            <a:xfrm>
              <a:off x="5247720" y="3920400"/>
              <a:ext cx="610308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>
                  <a:solidFill>
                    <a:srgbClr val="404040"/>
                  </a:solidFill>
                  <a:latin typeface="Calibri"/>
                  <a:ea typeface="DejaVu Sans"/>
                </a:rPr>
                <a:t>Переход к работе с НД в электронном виде и использование бумажных копии только в ситуациях, </a:t>
              </a:r>
              <a:r>
                <a:rPr dirty="0"/>
                <a:t/>
              </a:r>
              <a:br>
                <a:rPr dirty="0"/>
              </a:br>
              <a:r>
                <a:rPr lang="ru-RU" sz="1800" b="0" strike="noStrike" spc="-1" dirty="0">
                  <a:solidFill>
                    <a:srgbClr val="404040"/>
                  </a:solidFill>
                  <a:latin typeface="Calibri"/>
                  <a:ea typeface="DejaVu Sans"/>
                </a:rPr>
                <a:t>когда это действительно необходимо для выполнения задач</a:t>
              </a:r>
              <a:endParaRPr lang="ru-RU" sz="1800" b="0" strike="noStrike" spc="-1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733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" name="Picture 2" descr="\\Design-1\элементы для презентаций\Программные Решения\Презентация ИСУПБ_Подложки-15.png"/>
          <p:cNvPicPr/>
          <p:nvPr/>
        </p:nvPicPr>
        <p:blipFill>
          <a:blip r:embed="rId2">
            <a:grayscl/>
          </a:blip>
          <a:srcRect r="309"/>
          <a:stretch/>
        </p:blipFill>
        <p:spPr>
          <a:xfrm>
            <a:off x="5567400" y="954000"/>
            <a:ext cx="6624360" cy="5903640"/>
          </a:xfrm>
          <a:prstGeom prst="rect">
            <a:avLst/>
          </a:prstGeom>
          <a:ln>
            <a:noFill/>
          </a:ln>
        </p:spPr>
      </p:pic>
      <p:grpSp>
        <p:nvGrpSpPr>
          <p:cNvPr id="1424" name="Group 1"/>
          <p:cNvGrpSpPr/>
          <p:nvPr/>
        </p:nvGrpSpPr>
        <p:grpSpPr>
          <a:xfrm>
            <a:off x="551384" y="176040"/>
            <a:ext cx="11909880" cy="672480"/>
            <a:chOff x="551384" y="176040"/>
            <a:chExt cx="11909880" cy="672480"/>
          </a:xfrm>
        </p:grpSpPr>
        <p:sp>
          <p:nvSpPr>
            <p:cNvPr id="1425" name="CustomShape 2"/>
            <p:cNvSpPr/>
            <p:nvPr/>
          </p:nvSpPr>
          <p:spPr>
            <a:xfrm>
              <a:off x="551384" y="272880"/>
              <a:ext cx="11909880" cy="575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6" name="CustomShape 3"/>
            <p:cNvSpPr/>
            <p:nvPr/>
          </p:nvSpPr>
          <p:spPr>
            <a:xfrm>
              <a:off x="11845440" y="176040"/>
              <a:ext cx="64800" cy="575640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          </a:t>
              </a:r>
              <a:endParaRPr lang="ru-RU" sz="1800" b="0" strike="noStrike" spc="-1">
                <a:latin typeface="Calibri"/>
              </a:endParaRPr>
            </a:p>
          </p:txBody>
        </p:sp>
        <p:pic>
          <p:nvPicPr>
            <p:cNvPr id="1427" name="Picture 5"/>
            <p:cNvPicPr/>
            <p:nvPr/>
          </p:nvPicPr>
          <p:blipFill>
            <a:blip r:embed="rId3"/>
            <a:stretch/>
          </p:blipFill>
          <p:spPr>
            <a:xfrm>
              <a:off x="11873880" y="176040"/>
              <a:ext cx="231480" cy="575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28" name="CustomShape 4"/>
            <p:cNvSpPr/>
            <p:nvPr/>
          </p:nvSpPr>
          <p:spPr>
            <a:xfrm>
              <a:off x="3210480" y="272880"/>
              <a:ext cx="86346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ru-RU" sz="1800" b="1" strike="noStrike" spc="-1" dirty="0">
                  <a:solidFill>
                    <a:srgbClr val="FF0000"/>
                  </a:solidFill>
                  <a:latin typeface="Calibri"/>
                  <a:ea typeface="DejaVu Sans"/>
                </a:rPr>
                <a:t>ТЕХЭКСПЕРТ: КОНТРОЛЬ ОБОРОТА НД. ОЗНАКОМЛЕНИЕ</a:t>
              </a:r>
              <a:endParaRPr lang="ru-RU" sz="1800" b="0" strike="noStrike" spc="-1" dirty="0">
                <a:latin typeface="Calibri"/>
              </a:endParaRPr>
            </a:p>
          </p:txBody>
        </p:sp>
      </p:grpSp>
      <p:grpSp>
        <p:nvGrpSpPr>
          <p:cNvPr id="1429" name="Group 5"/>
          <p:cNvGrpSpPr/>
          <p:nvPr/>
        </p:nvGrpSpPr>
        <p:grpSpPr>
          <a:xfrm>
            <a:off x="6249240" y="3903120"/>
            <a:ext cx="4881960" cy="1492920"/>
            <a:chOff x="6249240" y="3903120"/>
            <a:chExt cx="4881960" cy="1492920"/>
          </a:xfrm>
        </p:grpSpPr>
        <p:sp>
          <p:nvSpPr>
            <p:cNvPr id="1430" name="CustomShape 6"/>
            <p:cNvSpPr/>
            <p:nvPr/>
          </p:nvSpPr>
          <p:spPr>
            <a:xfrm>
              <a:off x="7738920" y="4166280"/>
              <a:ext cx="3392280" cy="1187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>
                  <a:solidFill>
                    <a:srgbClr val="404040"/>
                  </a:solidFill>
                  <a:latin typeface="Calibri"/>
                  <a:ea typeface="DejaVu Sans"/>
                </a:rPr>
                <a:t>Уведомление о появлении в едином фонде нормативных документов, закупленных по заявкам подразделений</a:t>
              </a:r>
              <a:endParaRPr lang="ru-RU" sz="1800" b="0" strike="noStrike" spc="-1" dirty="0">
                <a:latin typeface="Calibri"/>
              </a:endParaRPr>
            </a:p>
          </p:txBody>
        </p:sp>
        <p:pic>
          <p:nvPicPr>
            <p:cNvPr id="1431" name="Рисунок 9"/>
            <p:cNvPicPr/>
            <p:nvPr/>
          </p:nvPicPr>
          <p:blipFill>
            <a:blip r:embed="rId4"/>
            <a:stretch/>
          </p:blipFill>
          <p:spPr>
            <a:xfrm>
              <a:off x="6249240" y="3903120"/>
              <a:ext cx="1343880" cy="1492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32" name="Group 7"/>
          <p:cNvGrpSpPr/>
          <p:nvPr/>
        </p:nvGrpSpPr>
        <p:grpSpPr>
          <a:xfrm>
            <a:off x="1085760" y="1708200"/>
            <a:ext cx="4992120" cy="1492920"/>
            <a:chOff x="1085760" y="1708200"/>
            <a:chExt cx="4992120" cy="1492920"/>
          </a:xfrm>
        </p:grpSpPr>
        <p:pic>
          <p:nvPicPr>
            <p:cNvPr id="1433" name="Рисунок 11"/>
            <p:cNvPicPr/>
            <p:nvPr/>
          </p:nvPicPr>
          <p:blipFill>
            <a:blip r:embed="rId5"/>
            <a:stretch/>
          </p:blipFill>
          <p:spPr>
            <a:xfrm>
              <a:off x="1085760" y="1708200"/>
              <a:ext cx="1343880" cy="1492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34" name="CustomShape 8"/>
            <p:cNvSpPr/>
            <p:nvPr/>
          </p:nvSpPr>
          <p:spPr>
            <a:xfrm>
              <a:off x="2600280" y="1962360"/>
              <a:ext cx="3477600" cy="1187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>
                  <a:solidFill>
                    <a:srgbClr val="404040"/>
                  </a:solidFill>
                  <a:latin typeface="Calibri"/>
                  <a:ea typeface="DejaVu Sans"/>
                </a:rPr>
                <a:t>Ознакомление новых сотрудников с обязательными для исполнения локальными нормативными актами</a:t>
              </a:r>
              <a:endParaRPr lang="ru-RU" sz="1800" b="0" strike="noStrike" spc="-1" dirty="0">
                <a:latin typeface="Calibri"/>
              </a:endParaRPr>
            </a:p>
          </p:txBody>
        </p:sp>
      </p:grpSp>
      <p:grpSp>
        <p:nvGrpSpPr>
          <p:cNvPr id="1435" name="Group 9"/>
          <p:cNvGrpSpPr/>
          <p:nvPr/>
        </p:nvGrpSpPr>
        <p:grpSpPr>
          <a:xfrm>
            <a:off x="6249240" y="1716840"/>
            <a:ext cx="5383440" cy="1492920"/>
            <a:chOff x="6249240" y="1716840"/>
            <a:chExt cx="5383440" cy="1492920"/>
          </a:xfrm>
        </p:grpSpPr>
        <p:pic>
          <p:nvPicPr>
            <p:cNvPr id="1436" name="Рисунок 14"/>
            <p:cNvPicPr/>
            <p:nvPr/>
          </p:nvPicPr>
          <p:blipFill>
            <a:blip r:embed="rId6"/>
            <a:stretch/>
          </p:blipFill>
          <p:spPr>
            <a:xfrm>
              <a:off x="6249240" y="1716840"/>
              <a:ext cx="1343880" cy="1492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37" name="CustomShape 10"/>
            <p:cNvSpPr/>
            <p:nvPr/>
          </p:nvSpPr>
          <p:spPr>
            <a:xfrm>
              <a:off x="7738920" y="1962360"/>
              <a:ext cx="3893760" cy="1187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>
                  <a:solidFill>
                    <a:srgbClr val="404040"/>
                  </a:solidFill>
                  <a:latin typeface="Calibri"/>
                  <a:ea typeface="DejaVu Sans"/>
                </a:rPr>
                <a:t>Ознакомление сотрудников с новыми/измененными документами, обязательными к применению</a:t>
              </a:r>
              <a:endParaRPr lang="ru-RU" sz="1800" b="0" strike="noStrike" spc="-1" dirty="0">
                <a:latin typeface="Calibri"/>
              </a:endParaRPr>
            </a:p>
          </p:txBody>
        </p:sp>
      </p:grpSp>
      <p:grpSp>
        <p:nvGrpSpPr>
          <p:cNvPr id="1438" name="Group 11"/>
          <p:cNvGrpSpPr/>
          <p:nvPr/>
        </p:nvGrpSpPr>
        <p:grpSpPr>
          <a:xfrm>
            <a:off x="1085760" y="3892320"/>
            <a:ext cx="4739040" cy="1492920"/>
            <a:chOff x="1085760" y="3892320"/>
            <a:chExt cx="4739040" cy="1492920"/>
          </a:xfrm>
        </p:grpSpPr>
        <p:pic>
          <p:nvPicPr>
            <p:cNvPr id="1439" name="Рисунок 17"/>
            <p:cNvPicPr/>
            <p:nvPr/>
          </p:nvPicPr>
          <p:blipFill>
            <a:blip r:embed="rId7"/>
            <a:stretch/>
          </p:blipFill>
          <p:spPr>
            <a:xfrm>
              <a:off x="1085760" y="3892320"/>
              <a:ext cx="1343880" cy="1492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40" name="CustomShape 12"/>
            <p:cNvSpPr/>
            <p:nvPr/>
          </p:nvSpPr>
          <p:spPr>
            <a:xfrm>
              <a:off x="2600280" y="4166280"/>
              <a:ext cx="322452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>
                  <a:solidFill>
                    <a:srgbClr val="404040"/>
                  </a:solidFill>
                  <a:latin typeface="Calibri"/>
                  <a:ea typeface="DejaVu Sans"/>
                </a:rPr>
                <a:t>Уведомление о появлении/</a:t>
              </a:r>
              <a:r>
                <a:rPr dirty="0"/>
                <a:t/>
              </a:r>
              <a:br>
                <a:rPr dirty="0"/>
              </a:br>
              <a:r>
                <a:rPr lang="ru-RU" sz="1800" b="0" strike="noStrike" spc="-1" dirty="0">
                  <a:solidFill>
                    <a:srgbClr val="404040"/>
                  </a:solidFill>
                  <a:latin typeface="Calibri"/>
                  <a:ea typeface="DejaVu Sans"/>
                </a:rPr>
                <a:t>вступлении в действие важных нормативных документов</a:t>
              </a:r>
              <a:endParaRPr lang="ru-RU" sz="1800" b="0" strike="noStrike" spc="-1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87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" name="Picture 2" descr="\\Design-1\элементы для презентаций\Программные Решения\Презентация ИСУПБ_Подложки-15.png"/>
          <p:cNvPicPr/>
          <p:nvPr/>
        </p:nvPicPr>
        <p:blipFill>
          <a:blip r:embed="rId2">
            <a:grayscl/>
          </a:blip>
          <a:srcRect r="309"/>
          <a:stretch/>
        </p:blipFill>
        <p:spPr>
          <a:xfrm>
            <a:off x="5567400" y="954000"/>
            <a:ext cx="6624360" cy="5903640"/>
          </a:xfrm>
          <a:prstGeom prst="rect">
            <a:avLst/>
          </a:prstGeom>
          <a:ln>
            <a:noFill/>
          </a:ln>
        </p:spPr>
      </p:pic>
      <p:grpSp>
        <p:nvGrpSpPr>
          <p:cNvPr id="1487" name="Group 1"/>
          <p:cNvGrpSpPr/>
          <p:nvPr/>
        </p:nvGrpSpPr>
        <p:grpSpPr>
          <a:xfrm>
            <a:off x="0" y="176040"/>
            <a:ext cx="12124080" cy="575640"/>
            <a:chOff x="0" y="176040"/>
            <a:chExt cx="12124080" cy="575640"/>
          </a:xfrm>
        </p:grpSpPr>
        <p:sp>
          <p:nvSpPr>
            <p:cNvPr id="1488" name="CustomShape 2"/>
            <p:cNvSpPr/>
            <p:nvPr/>
          </p:nvSpPr>
          <p:spPr>
            <a:xfrm>
              <a:off x="0" y="176040"/>
              <a:ext cx="11928960" cy="575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9" name="CustomShape 3"/>
            <p:cNvSpPr/>
            <p:nvPr/>
          </p:nvSpPr>
          <p:spPr>
            <a:xfrm>
              <a:off x="11864520" y="176040"/>
              <a:ext cx="64800" cy="575640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          </a:t>
              </a:r>
              <a:endParaRPr lang="ru-RU" sz="1800" b="0" strike="noStrike" spc="-1">
                <a:latin typeface="Calibri"/>
              </a:endParaRPr>
            </a:p>
          </p:txBody>
        </p:sp>
        <p:pic>
          <p:nvPicPr>
            <p:cNvPr id="1490" name="Picture 5"/>
            <p:cNvPicPr/>
            <p:nvPr/>
          </p:nvPicPr>
          <p:blipFill>
            <a:blip r:embed="rId3"/>
            <a:stretch/>
          </p:blipFill>
          <p:spPr>
            <a:xfrm>
              <a:off x="11892600" y="176040"/>
              <a:ext cx="231480" cy="575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91" name="CustomShape 4"/>
            <p:cNvSpPr/>
            <p:nvPr/>
          </p:nvSpPr>
          <p:spPr>
            <a:xfrm>
              <a:off x="3229560" y="272880"/>
              <a:ext cx="86346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ТЕХЭКСПЕРТ: КОНТРОЛЬ ОБОРОТА НД. АКТУАЛИЗАЦИЯ</a:t>
              </a:r>
              <a:endParaRPr lang="ru-RU" sz="1800" b="0" strike="noStrike" spc="-1">
                <a:latin typeface="Calibri"/>
              </a:endParaRPr>
            </a:p>
          </p:txBody>
        </p:sp>
      </p:grpSp>
      <p:sp>
        <p:nvSpPr>
          <p:cNvPr id="1492" name="CustomShape 5"/>
          <p:cNvSpPr/>
          <p:nvPr/>
        </p:nvSpPr>
        <p:spPr>
          <a:xfrm>
            <a:off x="1790280" y="933120"/>
            <a:ext cx="9144000" cy="5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1137"/>
              </a:spcBef>
            </a:pPr>
            <a:r>
              <a:rPr lang="ru-RU" sz="1600" b="0" strike="noStrike" spc="-1" dirty="0">
                <a:solidFill>
                  <a:srgbClr val="333F4F"/>
                </a:solidFill>
                <a:latin typeface="Calibri"/>
                <a:ea typeface="DejaVu Sans"/>
              </a:rPr>
              <a:t>Функциональность контроля сроков плановой актуализации НД позволяет сформировать списки НД, назначить на каждый ответственного за актуализацию, организовать рассылку с напоминанием</a:t>
            </a:r>
            <a:endParaRPr lang="ru-RU" sz="1600" b="0" strike="noStrike" spc="-1" dirty="0">
              <a:latin typeface="Calibri"/>
            </a:endParaRPr>
          </a:p>
        </p:txBody>
      </p:sp>
      <p:grpSp>
        <p:nvGrpSpPr>
          <p:cNvPr id="1493" name="Group 6"/>
          <p:cNvGrpSpPr/>
          <p:nvPr/>
        </p:nvGrpSpPr>
        <p:grpSpPr>
          <a:xfrm>
            <a:off x="987120" y="1449000"/>
            <a:ext cx="10217880" cy="5408640"/>
            <a:chOff x="987120" y="1449000"/>
            <a:chExt cx="10217880" cy="5408640"/>
          </a:xfrm>
        </p:grpSpPr>
        <p:pic>
          <p:nvPicPr>
            <p:cNvPr id="1494" name="Рисунок 35"/>
            <p:cNvPicPr/>
            <p:nvPr/>
          </p:nvPicPr>
          <p:blipFill>
            <a:blip r:embed="rId4"/>
            <a:srcRect l="10009" r="10190" b="22254"/>
            <a:stretch/>
          </p:blipFill>
          <p:spPr>
            <a:xfrm>
              <a:off x="987120" y="1449000"/>
              <a:ext cx="10217880" cy="5408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95" name="Рисунок 1"/>
            <p:cNvPicPr/>
            <p:nvPr/>
          </p:nvPicPr>
          <p:blipFill>
            <a:blip r:embed="rId5"/>
            <a:stretch/>
          </p:blipFill>
          <p:spPr>
            <a:xfrm>
              <a:off x="1534320" y="2053800"/>
              <a:ext cx="9149400" cy="4502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96" name="CustomShape 7"/>
            <p:cNvSpPr/>
            <p:nvPr/>
          </p:nvSpPr>
          <p:spPr>
            <a:xfrm>
              <a:off x="1534320" y="6045120"/>
              <a:ext cx="9230400" cy="812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97" name="CustomShape 8"/>
          <p:cNvSpPr/>
          <p:nvPr/>
        </p:nvSpPr>
        <p:spPr>
          <a:xfrm>
            <a:off x="4001040" y="3177360"/>
            <a:ext cx="7041960" cy="3508560"/>
          </a:xfrm>
          <a:prstGeom prst="roundRect">
            <a:avLst>
              <a:gd name="adj" fmla="val 7312"/>
            </a:avLst>
          </a:prstGeom>
          <a:blipFill rotWithShape="0">
            <a:blip r:embed="rId6"/>
            <a:srcRect/>
            <a:stretch/>
          </a:blipFill>
          <a:ln w="19080">
            <a:solidFill>
              <a:srgbClr val="F7421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8" name="CustomShape 9"/>
          <p:cNvSpPr/>
          <p:nvPr/>
        </p:nvSpPr>
        <p:spPr>
          <a:xfrm>
            <a:off x="3791880" y="4893840"/>
            <a:ext cx="399960" cy="399960"/>
          </a:xfrm>
          <a:prstGeom prst="ellipse">
            <a:avLst/>
          </a:prstGeom>
          <a:solidFill>
            <a:srgbClr val="F74211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96201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" name="Рисунок 15"/>
          <p:cNvPicPr/>
          <p:nvPr/>
        </p:nvPicPr>
        <p:blipFill>
          <a:blip r:embed="rId3">
            <a:extLst/>
          </a:blip>
          <a:srcRect t="5018" b="29288"/>
          <a:stretch/>
        </p:blipFill>
        <p:spPr>
          <a:xfrm>
            <a:off x="-720" y="0"/>
            <a:ext cx="12191400" cy="4505040"/>
          </a:xfrm>
          <a:prstGeom prst="rect">
            <a:avLst/>
          </a:prstGeom>
          <a:ln>
            <a:noFill/>
          </a:ln>
        </p:spPr>
      </p:pic>
      <p:sp>
        <p:nvSpPr>
          <p:cNvPr id="1513" name="CustomShape 1"/>
          <p:cNvSpPr/>
          <p:nvPr/>
        </p:nvSpPr>
        <p:spPr>
          <a:xfrm>
            <a:off x="0" y="4559400"/>
            <a:ext cx="12191760" cy="2298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14" name="Рисунок 17"/>
          <p:cNvPicPr/>
          <p:nvPr/>
        </p:nvPicPr>
        <p:blipFill>
          <a:blip r:embed="rId4">
            <a:extLst/>
          </a:blip>
          <a:stretch/>
        </p:blipFill>
        <p:spPr>
          <a:xfrm>
            <a:off x="1681560" y="-3960"/>
            <a:ext cx="10509840" cy="6073200"/>
          </a:xfrm>
          <a:prstGeom prst="rect">
            <a:avLst/>
          </a:prstGeom>
          <a:ln>
            <a:noFill/>
          </a:ln>
        </p:spPr>
      </p:pic>
      <p:sp>
        <p:nvSpPr>
          <p:cNvPr id="1515" name="CustomShape 2"/>
          <p:cNvSpPr/>
          <p:nvPr/>
        </p:nvSpPr>
        <p:spPr>
          <a:xfrm>
            <a:off x="-360" y="4443120"/>
            <a:ext cx="12191760" cy="618120"/>
          </a:xfrm>
          <a:prstGeom prst="rect">
            <a:avLst/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6" name="CustomShape 3"/>
          <p:cNvSpPr/>
          <p:nvPr/>
        </p:nvSpPr>
        <p:spPr>
          <a:xfrm>
            <a:off x="679680" y="5449680"/>
            <a:ext cx="754344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spcAft>
                <a:spcPts val="11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Анализ документов на наличие неактуальных ссылок </a:t>
            </a:r>
            <a:endParaRPr lang="ru-RU" sz="1800" b="0" strike="noStrike" spc="-1" dirty="0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11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Поиск документов, которые являются заменой неактуальным </a:t>
            </a:r>
            <a:endParaRPr lang="ru-RU" sz="1800" b="0" strike="noStrike" spc="-1" dirty="0">
              <a:latin typeface="Calibri"/>
            </a:endParaRPr>
          </a:p>
        </p:txBody>
      </p:sp>
      <p:sp>
        <p:nvSpPr>
          <p:cNvPr id="1517" name="CustomShape 4"/>
          <p:cNvSpPr/>
          <p:nvPr/>
        </p:nvSpPr>
        <p:spPr>
          <a:xfrm>
            <a:off x="4467600" y="4572000"/>
            <a:ext cx="3256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АВТОМАТИЗИРУЕМЫЕ ЗАДАЧИ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1518" name="Group 5"/>
          <p:cNvGrpSpPr/>
          <p:nvPr/>
        </p:nvGrpSpPr>
        <p:grpSpPr>
          <a:xfrm>
            <a:off x="0" y="202320"/>
            <a:ext cx="12099960" cy="575640"/>
            <a:chOff x="0" y="202320"/>
            <a:chExt cx="12099960" cy="575640"/>
          </a:xfrm>
        </p:grpSpPr>
        <p:grpSp>
          <p:nvGrpSpPr>
            <p:cNvPr id="1519" name="Group 6"/>
            <p:cNvGrpSpPr/>
            <p:nvPr/>
          </p:nvGrpSpPr>
          <p:grpSpPr>
            <a:xfrm>
              <a:off x="0" y="202320"/>
              <a:ext cx="11901600" cy="575640"/>
              <a:chOff x="0" y="202320"/>
              <a:chExt cx="11901600" cy="575640"/>
            </a:xfrm>
          </p:grpSpPr>
          <p:sp>
            <p:nvSpPr>
              <p:cNvPr id="1520" name="CustomShape 7"/>
              <p:cNvSpPr/>
              <p:nvPr/>
            </p:nvSpPr>
            <p:spPr>
              <a:xfrm>
                <a:off x="0" y="256320"/>
                <a:ext cx="11836440" cy="46764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21" name="CustomShape 8"/>
              <p:cNvSpPr/>
              <p:nvPr/>
            </p:nvSpPr>
            <p:spPr>
              <a:xfrm>
                <a:off x="11836800" y="202320"/>
                <a:ext cx="64800" cy="57564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1522" name="CustomShape 9"/>
              <p:cNvSpPr/>
              <p:nvPr/>
            </p:nvSpPr>
            <p:spPr>
              <a:xfrm>
                <a:off x="3009960" y="319680"/>
                <a:ext cx="8726040" cy="31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  <a:tabLst>
                    <a:tab pos="0" algn="l"/>
                  </a:tabLst>
                </a:pPr>
                <a:r>
                  <a:rPr lang="ru-RU" sz="1800" b="1" strike="noStrike" spc="-1" dirty="0">
                    <a:solidFill>
                      <a:srgbClr val="FF1A1A"/>
                    </a:solidFill>
                    <a:latin typeface="Calibri"/>
                    <a:ea typeface="DejaVu Sans"/>
                  </a:rPr>
                  <a:t>ПОДСИСТЕМА «ТЕХЭКСПЕРТ: КОНТРОЛЬ АКТУАЛЬНОСТИ ССЫЛОЧНЫХ ДОКУМЕНТОВ»</a:t>
                </a:r>
                <a:endParaRPr lang="ru-RU" sz="1800" b="0" strike="noStrike" spc="-1" dirty="0">
                  <a:latin typeface="Calibri"/>
                </a:endParaRPr>
              </a:p>
            </p:txBody>
          </p:sp>
        </p:grpSp>
        <p:pic>
          <p:nvPicPr>
            <p:cNvPr id="1523" name="Picture 5"/>
            <p:cNvPicPr/>
            <p:nvPr/>
          </p:nvPicPr>
          <p:blipFill>
            <a:blip r:embed="rId5"/>
            <a:stretch/>
          </p:blipFill>
          <p:spPr>
            <a:xfrm>
              <a:off x="11868480" y="202320"/>
              <a:ext cx="231480" cy="5756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5461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Рисунок 13"/>
          <p:cNvPicPr/>
          <p:nvPr/>
        </p:nvPicPr>
        <p:blipFill>
          <a:blip r:embed="rId3">
            <a:extLst/>
          </a:blip>
          <a:srcRect t="5018" b="29288"/>
          <a:stretch/>
        </p:blipFill>
        <p:spPr>
          <a:xfrm>
            <a:off x="-720" y="0"/>
            <a:ext cx="12191400" cy="4505040"/>
          </a:xfrm>
          <a:prstGeom prst="rect">
            <a:avLst/>
          </a:prstGeom>
          <a:ln>
            <a:noFill/>
          </a:ln>
        </p:spPr>
      </p:pic>
      <p:sp>
        <p:nvSpPr>
          <p:cNvPr id="1576" name="CustomShape 1"/>
          <p:cNvSpPr/>
          <p:nvPr/>
        </p:nvSpPr>
        <p:spPr>
          <a:xfrm>
            <a:off x="0" y="3690360"/>
            <a:ext cx="12191760" cy="3167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77" name="Рисунок 16"/>
          <p:cNvPicPr/>
          <p:nvPr/>
        </p:nvPicPr>
        <p:blipFill>
          <a:blip r:embed="rId4">
            <a:extLst/>
          </a:blip>
          <a:stretch/>
        </p:blipFill>
        <p:spPr>
          <a:xfrm>
            <a:off x="1681560" y="-3960"/>
            <a:ext cx="10509840" cy="6073200"/>
          </a:xfrm>
          <a:prstGeom prst="rect">
            <a:avLst/>
          </a:prstGeom>
          <a:ln>
            <a:noFill/>
          </a:ln>
        </p:spPr>
      </p:pic>
      <p:sp>
        <p:nvSpPr>
          <p:cNvPr id="1578" name="CustomShape 2"/>
          <p:cNvSpPr/>
          <p:nvPr/>
        </p:nvSpPr>
        <p:spPr>
          <a:xfrm>
            <a:off x="-360" y="3690360"/>
            <a:ext cx="12191760" cy="618120"/>
          </a:xfrm>
          <a:prstGeom prst="rect">
            <a:avLst/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9" name="CustomShape 3"/>
          <p:cNvSpPr/>
          <p:nvPr/>
        </p:nvSpPr>
        <p:spPr>
          <a:xfrm>
            <a:off x="714600" y="4645080"/>
            <a:ext cx="10509840" cy="176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Мониторинг работы пользователей в системе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Выявление попыток несанкционированного доступа сотрудников к документам и сервисам системы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Фиксация действий операторов с документами внутреннего фонда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Выявление причин отказа в доступе к системе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Мониторинг прав доступа пользователей к системе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580" name="CustomShape 4"/>
          <p:cNvSpPr/>
          <p:nvPr/>
        </p:nvSpPr>
        <p:spPr>
          <a:xfrm>
            <a:off x="4467600" y="3820320"/>
            <a:ext cx="3256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АВТОМАТИЗИРУЕМЫЕ ЗАДАЧИ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1581" name="Group 5"/>
          <p:cNvGrpSpPr/>
          <p:nvPr/>
        </p:nvGrpSpPr>
        <p:grpSpPr>
          <a:xfrm>
            <a:off x="0" y="126000"/>
            <a:ext cx="12109320" cy="575640"/>
            <a:chOff x="0" y="126000"/>
            <a:chExt cx="12109320" cy="575640"/>
          </a:xfrm>
        </p:grpSpPr>
        <p:grpSp>
          <p:nvGrpSpPr>
            <p:cNvPr id="1582" name="Group 6"/>
            <p:cNvGrpSpPr/>
            <p:nvPr/>
          </p:nvGrpSpPr>
          <p:grpSpPr>
            <a:xfrm>
              <a:off x="0" y="126000"/>
              <a:ext cx="11910960" cy="575640"/>
              <a:chOff x="0" y="126000"/>
              <a:chExt cx="11910960" cy="575640"/>
            </a:xfrm>
          </p:grpSpPr>
          <p:sp>
            <p:nvSpPr>
              <p:cNvPr id="1583" name="CustomShape 7"/>
              <p:cNvSpPr/>
              <p:nvPr/>
            </p:nvSpPr>
            <p:spPr>
              <a:xfrm>
                <a:off x="0" y="180000"/>
                <a:ext cx="11845800" cy="46764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84" name="CustomShape 8"/>
              <p:cNvSpPr/>
              <p:nvPr/>
            </p:nvSpPr>
            <p:spPr>
              <a:xfrm>
                <a:off x="11846160" y="126000"/>
                <a:ext cx="64800" cy="57564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1585" name="CustomShape 9"/>
              <p:cNvSpPr/>
              <p:nvPr/>
            </p:nvSpPr>
            <p:spPr>
              <a:xfrm>
                <a:off x="1127880" y="243720"/>
                <a:ext cx="10617840" cy="31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  <a:tabLst>
                    <a:tab pos="0" algn="l"/>
                  </a:tabLst>
                </a:pPr>
                <a:r>
                  <a:rPr lang="ru-RU" sz="1800" b="1" strike="noStrike" spc="-1" dirty="0">
                    <a:solidFill>
                      <a:srgbClr val="FF1A1A"/>
                    </a:solidFill>
                    <a:latin typeface="Calibri"/>
                    <a:ea typeface="DejaVu Sans"/>
                  </a:rPr>
                  <a:t>ПОДСИСТЕМА «ТЕХЭКСПЕРТ: МОНИТОРИНГ СИСТЕМЫ. АУДИТ СОБЫТИЙ БЕЗОПАСНОСТИ»</a:t>
                </a:r>
                <a:endParaRPr lang="ru-RU" sz="1800" b="0" strike="noStrike" spc="-1" dirty="0">
                  <a:latin typeface="Calibri"/>
                </a:endParaRPr>
              </a:p>
            </p:txBody>
          </p:sp>
        </p:grpSp>
        <p:pic>
          <p:nvPicPr>
            <p:cNvPr id="1586" name="Picture 5"/>
            <p:cNvPicPr/>
            <p:nvPr/>
          </p:nvPicPr>
          <p:blipFill>
            <a:blip r:embed="rId5"/>
            <a:stretch/>
          </p:blipFill>
          <p:spPr>
            <a:xfrm>
              <a:off x="11877840" y="126000"/>
              <a:ext cx="231480" cy="5756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95562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2" name="Picture 2" descr="\\Design-1\элементы для презентаций\Программные Решения\Презентация ИСУПБ_Подложки-15.png"/>
          <p:cNvPicPr/>
          <p:nvPr/>
        </p:nvPicPr>
        <p:blipFill>
          <a:blip r:embed="rId2">
            <a:grayscl/>
          </a:blip>
          <a:srcRect r="309"/>
          <a:stretch/>
        </p:blipFill>
        <p:spPr>
          <a:xfrm>
            <a:off x="5567400" y="954000"/>
            <a:ext cx="6624360" cy="5903640"/>
          </a:xfrm>
          <a:prstGeom prst="rect">
            <a:avLst/>
          </a:prstGeom>
          <a:ln>
            <a:noFill/>
          </a:ln>
        </p:spPr>
      </p:pic>
      <p:grpSp>
        <p:nvGrpSpPr>
          <p:cNvPr id="1623" name="Group 1"/>
          <p:cNvGrpSpPr/>
          <p:nvPr/>
        </p:nvGrpSpPr>
        <p:grpSpPr>
          <a:xfrm>
            <a:off x="0" y="176040"/>
            <a:ext cx="12095640" cy="575640"/>
            <a:chOff x="0" y="176040"/>
            <a:chExt cx="12095640" cy="575640"/>
          </a:xfrm>
        </p:grpSpPr>
        <p:sp>
          <p:nvSpPr>
            <p:cNvPr id="1624" name="CustomShape 2"/>
            <p:cNvSpPr/>
            <p:nvPr/>
          </p:nvSpPr>
          <p:spPr>
            <a:xfrm>
              <a:off x="0" y="176040"/>
              <a:ext cx="11900520" cy="575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5" name="CustomShape 3"/>
            <p:cNvSpPr/>
            <p:nvPr/>
          </p:nvSpPr>
          <p:spPr>
            <a:xfrm>
              <a:off x="11835720" y="176040"/>
              <a:ext cx="64800" cy="575640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          </a:t>
              </a:r>
              <a:endParaRPr lang="ru-RU" sz="1800" b="0" strike="noStrike" spc="-1">
                <a:latin typeface="Calibri"/>
              </a:endParaRPr>
            </a:p>
          </p:txBody>
        </p:sp>
        <p:pic>
          <p:nvPicPr>
            <p:cNvPr id="1626" name="Picture 5"/>
            <p:cNvPicPr/>
            <p:nvPr/>
          </p:nvPicPr>
          <p:blipFill>
            <a:blip r:embed="rId3"/>
            <a:stretch/>
          </p:blipFill>
          <p:spPr>
            <a:xfrm>
              <a:off x="11864160" y="176040"/>
              <a:ext cx="231480" cy="575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27" name="CustomShape 4"/>
            <p:cNvSpPr/>
            <p:nvPr/>
          </p:nvSpPr>
          <p:spPr>
            <a:xfrm>
              <a:off x="1310760" y="272880"/>
              <a:ext cx="105246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800" b="1" strike="noStrike" spc="-1">
                  <a:solidFill>
                    <a:srgbClr val="FF1A1A"/>
                  </a:solidFill>
                  <a:latin typeface="Calibri"/>
                  <a:ea typeface="DejaVu Sans"/>
                </a:rPr>
                <a:t>ПОДСИСТЕМА «ТЕХЭКСПЕРТ: МОНИТОРИНГ СИСТЕМЫ. АУДИТ СОБЫТИЙ БЕЗОПАСНОСТИ»</a:t>
              </a:r>
              <a:endParaRPr lang="ru-RU" sz="1800" b="0" strike="noStrike" spc="-1">
                <a:latin typeface="Calibri"/>
              </a:endParaRPr>
            </a:p>
          </p:txBody>
        </p:sp>
      </p:grpSp>
      <p:sp>
        <p:nvSpPr>
          <p:cNvPr id="1628" name="CustomShape 5"/>
          <p:cNvSpPr/>
          <p:nvPr/>
        </p:nvSpPr>
        <p:spPr>
          <a:xfrm>
            <a:off x="1310760" y="1015920"/>
            <a:ext cx="3527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44546A"/>
                </a:solidFill>
                <a:latin typeface="Calibri"/>
                <a:ea typeface="DejaVu Sans"/>
              </a:rPr>
              <a:t>ЭФФЕКТ ОТ ВНЕДРЕНИЯ: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1629" name="Group 6"/>
          <p:cNvGrpSpPr/>
          <p:nvPr/>
        </p:nvGrpSpPr>
        <p:grpSpPr>
          <a:xfrm>
            <a:off x="1312560" y="1591560"/>
            <a:ext cx="8181360" cy="4740120"/>
            <a:chOff x="1312560" y="1591560"/>
            <a:chExt cx="8181360" cy="4740120"/>
          </a:xfrm>
        </p:grpSpPr>
        <p:sp>
          <p:nvSpPr>
            <p:cNvPr id="1630" name="CustomShape 7"/>
            <p:cNvSpPr/>
            <p:nvPr/>
          </p:nvSpPr>
          <p:spPr>
            <a:xfrm>
              <a:off x="3651840" y="5318280"/>
              <a:ext cx="443520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333F4F"/>
                  </a:solidFill>
                  <a:latin typeface="Calibri"/>
                  <a:ea typeface="DejaVu Sans"/>
                </a:rPr>
                <a:t>Снижение количества инцидентов информационной безопасности за счет повышения качества их профилактики.</a:t>
              </a:r>
              <a:endParaRPr lang="ru-RU" sz="1800" b="0" strike="noStrike" spc="-1">
                <a:latin typeface="Calibri"/>
              </a:endParaRPr>
            </a:p>
          </p:txBody>
        </p:sp>
        <p:sp>
          <p:nvSpPr>
            <p:cNvPr id="1631" name="CustomShape 8"/>
            <p:cNvSpPr/>
            <p:nvPr/>
          </p:nvSpPr>
          <p:spPr>
            <a:xfrm>
              <a:off x="5374440" y="1985760"/>
              <a:ext cx="353160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333F4F"/>
                  </a:solidFill>
                  <a:latin typeface="Calibri"/>
                  <a:ea typeface="DejaVu Sans"/>
                </a:rPr>
                <a:t>Снижение риска нарушения конфиденциальности информации.</a:t>
              </a:r>
              <a:endParaRPr lang="ru-RU" sz="1800" b="0" strike="noStrike" spc="-1">
                <a:latin typeface="Calibri"/>
              </a:endParaRPr>
            </a:p>
          </p:txBody>
        </p:sp>
        <p:sp>
          <p:nvSpPr>
            <p:cNvPr id="1632" name="CustomShape 9"/>
            <p:cNvSpPr/>
            <p:nvPr/>
          </p:nvSpPr>
          <p:spPr>
            <a:xfrm>
              <a:off x="5374440" y="3886560"/>
              <a:ext cx="411948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333F4F"/>
                  </a:solidFill>
                  <a:latin typeface="Calibri"/>
                  <a:ea typeface="DejaVu Sans"/>
                </a:rPr>
                <a:t>Уменьшение времени, затрачиваемого на расследование инцидентов информационной безопасности.</a:t>
              </a:r>
              <a:endParaRPr lang="ru-RU" sz="1800" b="0" strike="noStrike" spc="-1">
                <a:latin typeface="Calibri"/>
              </a:endParaRPr>
            </a:p>
          </p:txBody>
        </p:sp>
        <p:grpSp>
          <p:nvGrpSpPr>
            <p:cNvPr id="1633" name="Group 10"/>
            <p:cNvGrpSpPr/>
            <p:nvPr/>
          </p:nvGrpSpPr>
          <p:grpSpPr>
            <a:xfrm>
              <a:off x="1312560" y="1591560"/>
              <a:ext cx="4119480" cy="4740120"/>
              <a:chOff x="1312560" y="1591560"/>
              <a:chExt cx="4119480" cy="4740120"/>
            </a:xfrm>
          </p:grpSpPr>
          <p:pic>
            <p:nvPicPr>
              <p:cNvPr id="1634" name="Рисунок 7"/>
              <p:cNvPicPr/>
              <p:nvPr/>
            </p:nvPicPr>
            <p:blipFill>
              <a:blip r:embed="rId4"/>
              <a:stretch/>
            </p:blipFill>
            <p:spPr>
              <a:xfrm>
                <a:off x="1312560" y="1591560"/>
                <a:ext cx="4119480" cy="47401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635" name="CustomShape 11"/>
              <p:cNvSpPr/>
              <p:nvPr/>
            </p:nvSpPr>
            <p:spPr>
              <a:xfrm>
                <a:off x="4055040" y="1960920"/>
                <a:ext cx="990000" cy="9874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36" name="CustomShape 12"/>
              <p:cNvSpPr/>
              <p:nvPr/>
            </p:nvSpPr>
            <p:spPr>
              <a:xfrm>
                <a:off x="4055040" y="3961800"/>
                <a:ext cx="990000" cy="9874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37" name="CustomShape 13"/>
              <p:cNvSpPr/>
              <p:nvPr/>
            </p:nvSpPr>
            <p:spPr>
              <a:xfrm>
                <a:off x="2437200" y="4949640"/>
                <a:ext cx="990000" cy="9874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1638" name="Рисунок 11"/>
              <p:cNvPicPr/>
              <p:nvPr/>
            </p:nvPicPr>
            <p:blipFill>
              <a:blip r:embed="rId5"/>
              <a:stretch/>
            </p:blipFill>
            <p:spPr>
              <a:xfrm>
                <a:off x="3861000" y="1787760"/>
                <a:ext cx="1349640" cy="13449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39" name="Рисунок 17"/>
              <p:cNvPicPr/>
              <p:nvPr/>
            </p:nvPicPr>
            <p:blipFill>
              <a:blip r:embed="rId6"/>
              <a:stretch/>
            </p:blipFill>
            <p:spPr>
              <a:xfrm>
                <a:off x="3840480" y="3717000"/>
                <a:ext cx="1419480" cy="14144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40" name="Рисунок 18"/>
              <p:cNvPicPr/>
              <p:nvPr/>
            </p:nvPicPr>
            <p:blipFill>
              <a:blip r:embed="rId7"/>
              <a:stretch/>
            </p:blipFill>
            <p:spPr>
              <a:xfrm>
                <a:off x="2239200" y="4776480"/>
                <a:ext cx="1334160" cy="1334160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691777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" name="Рисунок 1"/>
          <p:cNvPicPr/>
          <p:nvPr/>
        </p:nvPicPr>
        <p:blipFill>
          <a:blip r:embed="rId2">
            <a:extLst/>
          </a:blip>
          <a:srcRect t="5018" b="29288"/>
          <a:stretch/>
        </p:blipFill>
        <p:spPr>
          <a:xfrm>
            <a:off x="-720" y="0"/>
            <a:ext cx="12191400" cy="4505040"/>
          </a:xfrm>
          <a:prstGeom prst="rect">
            <a:avLst/>
          </a:prstGeom>
          <a:ln>
            <a:noFill/>
          </a:ln>
        </p:spPr>
      </p:pic>
      <p:sp>
        <p:nvSpPr>
          <p:cNvPr id="1642" name="CustomShape 1"/>
          <p:cNvSpPr/>
          <p:nvPr/>
        </p:nvSpPr>
        <p:spPr>
          <a:xfrm>
            <a:off x="0" y="3499560"/>
            <a:ext cx="12191760" cy="3357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43" name="Рисунок 3"/>
          <p:cNvPicPr/>
          <p:nvPr/>
        </p:nvPicPr>
        <p:blipFill>
          <a:blip r:embed="rId3">
            <a:extLst/>
          </a:blip>
          <a:stretch/>
        </p:blipFill>
        <p:spPr>
          <a:xfrm>
            <a:off x="1681560" y="-3960"/>
            <a:ext cx="10509840" cy="6073200"/>
          </a:xfrm>
          <a:prstGeom prst="rect">
            <a:avLst/>
          </a:prstGeom>
          <a:ln>
            <a:noFill/>
          </a:ln>
        </p:spPr>
      </p:pic>
      <p:sp>
        <p:nvSpPr>
          <p:cNvPr id="1644" name="CustomShape 2"/>
          <p:cNvSpPr/>
          <p:nvPr/>
        </p:nvSpPr>
        <p:spPr>
          <a:xfrm>
            <a:off x="-360" y="3499920"/>
            <a:ext cx="12191760" cy="618120"/>
          </a:xfrm>
          <a:prstGeom prst="rect">
            <a:avLst/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5" name="CustomShape 3"/>
          <p:cNvSpPr/>
          <p:nvPr/>
        </p:nvSpPr>
        <p:spPr>
          <a:xfrm>
            <a:off x="714600" y="4454640"/>
            <a:ext cx="9109800" cy="19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Отчетность о работе пользователей с документами в разрезе операций просмотра, печати и выгрузки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Отчетность по востребованности документов (в т.ч. закупленных по заявкам)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Отчетность по количеству пользователей, работающих в системе, и активности их работы с документами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Отчетность о неудачных поисковых запросах в системе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646" name="CustomShape 4"/>
          <p:cNvSpPr/>
          <p:nvPr/>
        </p:nvSpPr>
        <p:spPr>
          <a:xfrm>
            <a:off x="4467600" y="3629880"/>
            <a:ext cx="3256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АВТОМАТИЗИРУЕМЫЕ ЗАДАЧИ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1647" name="Group 5"/>
          <p:cNvGrpSpPr/>
          <p:nvPr/>
        </p:nvGrpSpPr>
        <p:grpSpPr>
          <a:xfrm>
            <a:off x="0" y="126000"/>
            <a:ext cx="12109320" cy="575640"/>
            <a:chOff x="0" y="126000"/>
            <a:chExt cx="12109320" cy="575640"/>
          </a:xfrm>
        </p:grpSpPr>
        <p:grpSp>
          <p:nvGrpSpPr>
            <p:cNvPr id="1648" name="Group 6"/>
            <p:cNvGrpSpPr/>
            <p:nvPr/>
          </p:nvGrpSpPr>
          <p:grpSpPr>
            <a:xfrm>
              <a:off x="0" y="126000"/>
              <a:ext cx="11910960" cy="575640"/>
              <a:chOff x="0" y="126000"/>
              <a:chExt cx="11910960" cy="575640"/>
            </a:xfrm>
          </p:grpSpPr>
          <p:sp>
            <p:nvSpPr>
              <p:cNvPr id="1649" name="CustomShape 7"/>
              <p:cNvSpPr/>
              <p:nvPr/>
            </p:nvSpPr>
            <p:spPr>
              <a:xfrm>
                <a:off x="0" y="180000"/>
                <a:ext cx="11845800" cy="46764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50" name="CustomShape 8"/>
              <p:cNvSpPr/>
              <p:nvPr/>
            </p:nvSpPr>
            <p:spPr>
              <a:xfrm>
                <a:off x="11846160" y="126000"/>
                <a:ext cx="64800" cy="57564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1651" name="CustomShape 9"/>
              <p:cNvSpPr/>
              <p:nvPr/>
            </p:nvSpPr>
            <p:spPr>
              <a:xfrm>
                <a:off x="1127880" y="243720"/>
                <a:ext cx="10617840" cy="31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  <a:tabLst>
                    <a:tab pos="0" algn="l"/>
                  </a:tabLst>
                </a:pPr>
                <a:r>
                  <a:rPr lang="ru-RU" sz="1800" b="1" strike="noStrike" spc="-1">
                    <a:solidFill>
                      <a:srgbClr val="FF1A1A"/>
                    </a:solidFill>
                    <a:latin typeface="Calibri"/>
                    <a:ea typeface="DejaVu Sans"/>
                  </a:rPr>
                  <a:t>ПОДСИСТЕМА «ТЕХЭКСПЕРТ: МОНИТОРИНГ СИСТЕМЫ. АУДИТ ДЕЙСТВИЙ ПОЛЬЗОВАТЕЛЕЙ»</a:t>
                </a:r>
                <a:endParaRPr lang="ru-RU" sz="1800" b="0" strike="noStrike" spc="-1">
                  <a:latin typeface="Calibri"/>
                </a:endParaRPr>
              </a:p>
            </p:txBody>
          </p:sp>
        </p:grpSp>
        <p:pic>
          <p:nvPicPr>
            <p:cNvPr id="1652" name="Picture 5"/>
            <p:cNvPicPr/>
            <p:nvPr/>
          </p:nvPicPr>
          <p:blipFill>
            <a:blip r:embed="rId4"/>
            <a:stretch/>
          </p:blipFill>
          <p:spPr>
            <a:xfrm>
              <a:off x="11877840" y="126000"/>
              <a:ext cx="231480" cy="5756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3737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/>
          <p:cNvPicPr/>
          <p:nvPr/>
        </p:nvPicPr>
        <p:blipFill>
          <a:blip r:embed="rId3"/>
          <a:srcRect t="8704" b="35"/>
          <a:stretch/>
        </p:blipFill>
        <p:spPr>
          <a:xfrm>
            <a:off x="0" y="0"/>
            <a:ext cx="12191760" cy="628236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13"/>
          <p:cNvPicPr/>
          <p:nvPr/>
        </p:nvPicPr>
        <p:blipFill>
          <a:blip r:embed="rId4"/>
          <a:srcRect t="12417"/>
          <a:stretch/>
        </p:blipFill>
        <p:spPr>
          <a:xfrm>
            <a:off x="0" y="5056200"/>
            <a:ext cx="12191760" cy="180144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-268920" y="4547520"/>
            <a:ext cx="11716560" cy="1313640"/>
          </a:xfrm>
          <a:prstGeom prst="roundRect">
            <a:avLst>
              <a:gd name="adj" fmla="val 16667"/>
            </a:avLst>
          </a:prstGeom>
          <a:solidFill>
            <a:srgbClr val="F742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349560" y="4606200"/>
            <a:ext cx="109544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Обеспечиваем профессионалов интеллектуальными системами, </a:t>
            </a:r>
            <a:r>
              <a:rPr dirty="0"/>
              <a:t/>
            </a:r>
            <a:br>
              <a:rPr dirty="0"/>
            </a:br>
            <a:r>
              <a:rPr lang="ru-RU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информацией 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и актуальными  документами.</a:t>
            </a:r>
            <a:endParaRPr lang="ru-RU" sz="2400" b="0" strike="noStrike" spc="-1" dirty="0">
              <a:latin typeface="Calibri"/>
            </a:endParaRPr>
          </a:p>
        </p:txBody>
      </p:sp>
      <p:grpSp>
        <p:nvGrpSpPr>
          <p:cNvPr id="164" name="Group 3"/>
          <p:cNvGrpSpPr/>
          <p:nvPr/>
        </p:nvGrpSpPr>
        <p:grpSpPr>
          <a:xfrm>
            <a:off x="-816768" y="126000"/>
            <a:ext cx="12927528" cy="1466024"/>
            <a:chOff x="-816768" y="126000"/>
            <a:chExt cx="12927528" cy="1466024"/>
          </a:xfrm>
        </p:grpSpPr>
        <p:grpSp>
          <p:nvGrpSpPr>
            <p:cNvPr id="165" name="Group 4"/>
            <p:cNvGrpSpPr/>
            <p:nvPr/>
          </p:nvGrpSpPr>
          <p:grpSpPr>
            <a:xfrm>
              <a:off x="-816768" y="126000"/>
              <a:ext cx="12729168" cy="1466024"/>
              <a:chOff x="-816768" y="126000"/>
              <a:chExt cx="12729168" cy="1466024"/>
            </a:xfrm>
          </p:grpSpPr>
          <p:sp>
            <p:nvSpPr>
              <p:cNvPr id="166" name="CustomShape 5"/>
              <p:cNvSpPr/>
              <p:nvPr/>
            </p:nvSpPr>
            <p:spPr>
              <a:xfrm>
                <a:off x="-816768" y="1124744"/>
                <a:ext cx="11847240" cy="46728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7" name="CustomShape 6"/>
              <p:cNvSpPr/>
              <p:nvPr/>
            </p:nvSpPr>
            <p:spPr>
              <a:xfrm>
                <a:off x="11847960" y="126000"/>
                <a:ext cx="64440" cy="57528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168" name="CustomShape 7"/>
              <p:cNvSpPr/>
              <p:nvPr/>
            </p:nvSpPr>
            <p:spPr>
              <a:xfrm>
                <a:off x="3021120" y="243720"/>
                <a:ext cx="8725680" cy="467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</a:pPr>
                <a:r>
                  <a:rPr lang="ru-RU" sz="1800" b="1" strike="noStrike" spc="-1" dirty="0">
                    <a:solidFill>
                      <a:srgbClr val="FF1A1A"/>
                    </a:solidFill>
                    <a:latin typeface="Calibri"/>
                    <a:ea typeface="DejaVu Sans"/>
                  </a:rPr>
                  <a:t>МИССИЯ КОМПАНИИ</a:t>
                </a:r>
                <a:endParaRPr lang="ru-RU" sz="1800" b="0" strike="noStrike" spc="-1" dirty="0">
                  <a:latin typeface="Calibri"/>
                </a:endParaRPr>
              </a:p>
            </p:txBody>
          </p:sp>
        </p:grpSp>
        <p:pic>
          <p:nvPicPr>
            <p:cNvPr id="169" name="Picture 5"/>
            <p:cNvPicPr/>
            <p:nvPr/>
          </p:nvPicPr>
          <p:blipFill>
            <a:blip r:embed="rId5"/>
            <a:stretch/>
          </p:blipFill>
          <p:spPr>
            <a:xfrm>
              <a:off x="11879640" y="126000"/>
              <a:ext cx="231120" cy="57528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p15="http://schemas.microsoft.com/office/powerpoint/2012/main">
      <p:transition spd="slow"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" name="Picture 2" descr="\\Design-1\элементы для презентаций\Программные Решения\Презентация ИСУПБ_Подложки-15.png"/>
          <p:cNvPicPr/>
          <p:nvPr/>
        </p:nvPicPr>
        <p:blipFill>
          <a:blip r:embed="rId2">
            <a:grayscl/>
          </a:blip>
          <a:srcRect r="309"/>
          <a:stretch/>
        </p:blipFill>
        <p:spPr>
          <a:xfrm>
            <a:off x="5567400" y="954000"/>
            <a:ext cx="6624360" cy="5903640"/>
          </a:xfrm>
          <a:prstGeom prst="rect">
            <a:avLst/>
          </a:prstGeom>
          <a:ln>
            <a:noFill/>
          </a:ln>
        </p:spPr>
      </p:pic>
      <p:grpSp>
        <p:nvGrpSpPr>
          <p:cNvPr id="1690" name="Group 1"/>
          <p:cNvGrpSpPr/>
          <p:nvPr/>
        </p:nvGrpSpPr>
        <p:grpSpPr>
          <a:xfrm>
            <a:off x="0" y="176040"/>
            <a:ext cx="12105360" cy="575640"/>
            <a:chOff x="0" y="176040"/>
            <a:chExt cx="12105360" cy="575640"/>
          </a:xfrm>
        </p:grpSpPr>
        <p:sp>
          <p:nvSpPr>
            <p:cNvPr id="1691" name="CustomShape 2"/>
            <p:cNvSpPr/>
            <p:nvPr/>
          </p:nvSpPr>
          <p:spPr>
            <a:xfrm>
              <a:off x="0" y="176040"/>
              <a:ext cx="11909880" cy="575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2" name="CustomShape 3"/>
            <p:cNvSpPr/>
            <p:nvPr/>
          </p:nvSpPr>
          <p:spPr>
            <a:xfrm>
              <a:off x="11845440" y="176040"/>
              <a:ext cx="64800" cy="575640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          </a:t>
              </a:r>
              <a:endParaRPr lang="ru-RU" sz="1800" b="0" strike="noStrike" spc="-1">
                <a:latin typeface="Calibri"/>
              </a:endParaRPr>
            </a:p>
          </p:txBody>
        </p:sp>
        <p:pic>
          <p:nvPicPr>
            <p:cNvPr id="1693" name="Picture 5"/>
            <p:cNvPicPr/>
            <p:nvPr/>
          </p:nvPicPr>
          <p:blipFill>
            <a:blip r:embed="rId3"/>
            <a:stretch/>
          </p:blipFill>
          <p:spPr>
            <a:xfrm>
              <a:off x="11873880" y="176040"/>
              <a:ext cx="231480" cy="575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94" name="CustomShape 4"/>
            <p:cNvSpPr/>
            <p:nvPr/>
          </p:nvSpPr>
          <p:spPr>
            <a:xfrm>
              <a:off x="2397600" y="272880"/>
              <a:ext cx="94471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800" b="1" strike="noStrike" spc="-1">
                  <a:solidFill>
                    <a:srgbClr val="FF1A1A"/>
                  </a:solidFill>
                  <a:latin typeface="Calibri"/>
                  <a:ea typeface="DejaVu Sans"/>
                </a:rPr>
                <a:t>ПОДСИСТЕМА «ТЕХЭКСПЕРТ: МОНИТОРИНГ СИСТЕМЫ. АУДИТ ДЕЙСТВИЙ ПОЛЬЗОВАТЕЛЕЙ»</a:t>
              </a:r>
              <a:endParaRPr lang="ru-RU" sz="1800" b="0" strike="noStrike" spc="-1">
                <a:latin typeface="Calibri"/>
              </a:endParaRPr>
            </a:p>
          </p:txBody>
        </p:sp>
      </p:grpSp>
      <p:sp>
        <p:nvSpPr>
          <p:cNvPr id="1695" name="CustomShape 5"/>
          <p:cNvSpPr/>
          <p:nvPr/>
        </p:nvSpPr>
        <p:spPr>
          <a:xfrm>
            <a:off x="1371960" y="1016280"/>
            <a:ext cx="3527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44546A"/>
                </a:solidFill>
                <a:latin typeface="Calibri"/>
                <a:ea typeface="DejaVu Sans"/>
              </a:rPr>
              <a:t>ЭФФЕКТ ОТ ВНЕДРЕНИЯ: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1696" name="Group 6"/>
          <p:cNvGrpSpPr/>
          <p:nvPr/>
        </p:nvGrpSpPr>
        <p:grpSpPr>
          <a:xfrm>
            <a:off x="1371960" y="1535760"/>
            <a:ext cx="10267560" cy="4740120"/>
            <a:chOff x="1371960" y="1535760"/>
            <a:chExt cx="10267560" cy="4740120"/>
          </a:xfrm>
        </p:grpSpPr>
        <p:sp>
          <p:nvSpPr>
            <p:cNvPr id="1697" name="CustomShape 7"/>
            <p:cNvSpPr/>
            <p:nvPr/>
          </p:nvSpPr>
          <p:spPr>
            <a:xfrm>
              <a:off x="5432400" y="1965600"/>
              <a:ext cx="396828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333F4F"/>
                  </a:solidFill>
                  <a:latin typeface="Calibri"/>
                  <a:ea typeface="DejaVu Sans"/>
                </a:rPr>
                <a:t>Степень востребованности системы и документов, содержащихся в ней, наглядно демонстрируется.</a:t>
              </a:r>
              <a:endParaRPr lang="ru-RU" sz="1800" b="0" strike="noStrike" spc="-1">
                <a:latin typeface="Calibri"/>
              </a:endParaRPr>
            </a:p>
          </p:txBody>
        </p:sp>
        <p:sp>
          <p:nvSpPr>
            <p:cNvPr id="1698" name="CustomShape 8"/>
            <p:cNvSpPr/>
            <p:nvPr/>
          </p:nvSpPr>
          <p:spPr>
            <a:xfrm>
              <a:off x="5436000" y="3742200"/>
              <a:ext cx="6203520" cy="1187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333F4F"/>
                  </a:solidFill>
                  <a:latin typeface="Calibri"/>
                  <a:ea typeface="DejaVu Sans"/>
                </a:rPr>
                <a:t>На постоянной основе выявляются невостребованные или ненайденные документы, а также сотрудники, не использующие систему, для проведения мероприятий по исправлению ситуации.</a:t>
              </a:r>
              <a:endParaRPr lang="ru-RU" sz="1800" b="0" strike="noStrike" spc="-1">
                <a:latin typeface="Calibri"/>
              </a:endParaRPr>
            </a:p>
          </p:txBody>
        </p:sp>
        <p:sp>
          <p:nvSpPr>
            <p:cNvPr id="1699" name="CustomShape 9"/>
            <p:cNvSpPr/>
            <p:nvPr/>
          </p:nvSpPr>
          <p:spPr>
            <a:xfrm>
              <a:off x="3857760" y="5254200"/>
              <a:ext cx="73432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333F4F"/>
                  </a:solidFill>
                  <a:latin typeface="Calibri"/>
                  <a:ea typeface="DejaVu Sans"/>
                </a:rPr>
                <a:t>Развитие системы происходит на основе объективных данных (как в разрезе документов, так и в разрезе подразделений).</a:t>
              </a:r>
              <a:endParaRPr lang="ru-RU" sz="1800" b="0" strike="noStrike" spc="-1">
                <a:latin typeface="Calibri"/>
              </a:endParaRPr>
            </a:p>
          </p:txBody>
        </p:sp>
        <p:grpSp>
          <p:nvGrpSpPr>
            <p:cNvPr id="1700" name="Group 10"/>
            <p:cNvGrpSpPr/>
            <p:nvPr/>
          </p:nvGrpSpPr>
          <p:grpSpPr>
            <a:xfrm>
              <a:off x="1371960" y="1535760"/>
              <a:ext cx="4119480" cy="4740120"/>
              <a:chOff x="1371960" y="1535760"/>
              <a:chExt cx="4119480" cy="4740120"/>
            </a:xfrm>
          </p:grpSpPr>
          <p:pic>
            <p:nvPicPr>
              <p:cNvPr id="1701" name="Рисунок 9"/>
              <p:cNvPicPr/>
              <p:nvPr/>
            </p:nvPicPr>
            <p:blipFill>
              <a:blip r:embed="rId4"/>
              <a:stretch/>
            </p:blipFill>
            <p:spPr>
              <a:xfrm>
                <a:off x="1371960" y="1535760"/>
                <a:ext cx="4119480" cy="47401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02" name="CustomShape 11"/>
              <p:cNvSpPr/>
              <p:nvPr/>
            </p:nvSpPr>
            <p:spPr>
              <a:xfrm>
                <a:off x="4032360" y="1878120"/>
                <a:ext cx="1123560" cy="10908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03" name="CustomShape 12"/>
              <p:cNvSpPr/>
              <p:nvPr/>
            </p:nvSpPr>
            <p:spPr>
              <a:xfrm>
                <a:off x="4032360" y="3821040"/>
                <a:ext cx="1123560" cy="10908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04" name="CustomShape 13"/>
              <p:cNvSpPr/>
              <p:nvPr/>
            </p:nvSpPr>
            <p:spPr>
              <a:xfrm>
                <a:off x="2413080" y="4830840"/>
                <a:ext cx="1123560" cy="10908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1705" name="Рисунок 17"/>
              <p:cNvPicPr/>
              <p:nvPr/>
            </p:nvPicPr>
            <p:blipFill>
              <a:blip r:embed="rId5"/>
              <a:stretch/>
            </p:blipFill>
            <p:spPr>
              <a:xfrm>
                <a:off x="4298040" y="3996720"/>
                <a:ext cx="630000" cy="7779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06" name="Рисунок 25"/>
              <p:cNvPicPr/>
              <p:nvPr/>
            </p:nvPicPr>
            <p:blipFill>
              <a:blip r:embed="rId6"/>
              <a:stretch/>
            </p:blipFill>
            <p:spPr>
              <a:xfrm>
                <a:off x="3970800" y="1810440"/>
                <a:ext cx="1226160" cy="12261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07" name="Рисунок 8"/>
              <p:cNvPicPr/>
              <p:nvPr/>
            </p:nvPicPr>
            <p:blipFill>
              <a:blip r:embed="rId7"/>
              <a:stretch/>
            </p:blipFill>
            <p:spPr>
              <a:xfrm>
                <a:off x="2302200" y="4718160"/>
                <a:ext cx="1327680" cy="1327680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277516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8" name="Рисунок 1"/>
          <p:cNvPicPr/>
          <p:nvPr/>
        </p:nvPicPr>
        <p:blipFill>
          <a:blip r:embed="rId3">
            <a:extLst/>
          </a:blip>
          <a:srcRect t="5018" b="29288"/>
          <a:stretch/>
        </p:blipFill>
        <p:spPr>
          <a:xfrm>
            <a:off x="-720" y="0"/>
            <a:ext cx="12191400" cy="4505040"/>
          </a:xfrm>
          <a:prstGeom prst="rect">
            <a:avLst/>
          </a:prstGeom>
          <a:ln>
            <a:noFill/>
          </a:ln>
        </p:spPr>
      </p:pic>
      <p:sp>
        <p:nvSpPr>
          <p:cNvPr id="1709" name="CustomShape 1"/>
          <p:cNvSpPr/>
          <p:nvPr/>
        </p:nvSpPr>
        <p:spPr>
          <a:xfrm>
            <a:off x="0" y="3650760"/>
            <a:ext cx="12191760" cy="32068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10" name="Рисунок 3"/>
          <p:cNvPicPr/>
          <p:nvPr/>
        </p:nvPicPr>
        <p:blipFill>
          <a:blip r:embed="rId4">
            <a:extLst/>
          </a:blip>
          <a:stretch/>
        </p:blipFill>
        <p:spPr>
          <a:xfrm>
            <a:off x="1681560" y="-3960"/>
            <a:ext cx="10509840" cy="6073200"/>
          </a:xfrm>
          <a:prstGeom prst="rect">
            <a:avLst/>
          </a:prstGeom>
          <a:ln>
            <a:noFill/>
          </a:ln>
        </p:spPr>
      </p:pic>
      <p:sp>
        <p:nvSpPr>
          <p:cNvPr id="1711" name="CustomShape 2"/>
          <p:cNvSpPr/>
          <p:nvPr/>
        </p:nvSpPr>
        <p:spPr>
          <a:xfrm>
            <a:off x="-360" y="3237840"/>
            <a:ext cx="12191760" cy="618120"/>
          </a:xfrm>
          <a:prstGeom prst="rect">
            <a:avLst/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2" name="CustomShape 3"/>
          <p:cNvSpPr/>
          <p:nvPr/>
        </p:nvSpPr>
        <p:spPr>
          <a:xfrm>
            <a:off x="704160" y="4106160"/>
            <a:ext cx="9531720" cy="239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Создание, согласование, утверждение, хранение и контроль исполнения планов разработки и актуализации НД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Настройка этапов разработки/актуализации НД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Назначение ответственных и сроков, настройка уведомлений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Формирование отчетности по исполнительской дисциплине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Визуализация хода выполнения процессов разработки 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Контроль выхода суммарных сроков этапов за общий срок разработки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713" name="CustomShape 4"/>
          <p:cNvSpPr/>
          <p:nvPr/>
        </p:nvSpPr>
        <p:spPr>
          <a:xfrm>
            <a:off x="4467600" y="3369960"/>
            <a:ext cx="3256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АВТОМАТИЗИРУЕМЫЕ ЗАДАЧИ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1714" name="Group 5"/>
          <p:cNvGrpSpPr/>
          <p:nvPr/>
        </p:nvGrpSpPr>
        <p:grpSpPr>
          <a:xfrm>
            <a:off x="0" y="189360"/>
            <a:ext cx="12109320" cy="575640"/>
            <a:chOff x="0" y="189360"/>
            <a:chExt cx="12109320" cy="575640"/>
          </a:xfrm>
        </p:grpSpPr>
        <p:grpSp>
          <p:nvGrpSpPr>
            <p:cNvPr id="1715" name="Group 6"/>
            <p:cNvGrpSpPr/>
            <p:nvPr/>
          </p:nvGrpSpPr>
          <p:grpSpPr>
            <a:xfrm>
              <a:off x="0" y="189360"/>
              <a:ext cx="11910960" cy="575640"/>
              <a:chOff x="0" y="189360"/>
              <a:chExt cx="11910960" cy="575640"/>
            </a:xfrm>
          </p:grpSpPr>
          <p:sp>
            <p:nvSpPr>
              <p:cNvPr id="1716" name="CustomShape 7"/>
              <p:cNvSpPr/>
              <p:nvPr/>
            </p:nvSpPr>
            <p:spPr>
              <a:xfrm>
                <a:off x="0" y="243360"/>
                <a:ext cx="11845800" cy="46764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17" name="CustomShape 8"/>
              <p:cNvSpPr/>
              <p:nvPr/>
            </p:nvSpPr>
            <p:spPr>
              <a:xfrm>
                <a:off x="11846160" y="189360"/>
                <a:ext cx="64800" cy="57564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1718" name="CustomShape 9"/>
              <p:cNvSpPr/>
              <p:nvPr/>
            </p:nvSpPr>
            <p:spPr>
              <a:xfrm>
                <a:off x="2057400" y="307080"/>
                <a:ext cx="9687960" cy="31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  <a:tabLst>
                    <a:tab pos="0" algn="l"/>
                  </a:tabLst>
                </a:pPr>
                <a:r>
                  <a:rPr lang="ru-RU" sz="1800" b="1" strike="noStrike" spc="-1">
                    <a:solidFill>
                      <a:srgbClr val="FF1A1A"/>
                    </a:solidFill>
                    <a:latin typeface="Calibri"/>
                    <a:ea typeface="DejaVu Sans"/>
                  </a:rPr>
                  <a:t>ПОДСИСТЕМА «ТЕХЭКСПЕРТ: ПЛАНИРОВАНИЕ РАЗРАБОТКИ НОРМАТИВНЫХ ДОКУМЕНТОВ»</a:t>
                </a:r>
                <a:endParaRPr lang="ru-RU" sz="1800" b="0" strike="noStrike" spc="-1">
                  <a:latin typeface="Calibri"/>
                </a:endParaRPr>
              </a:p>
            </p:txBody>
          </p:sp>
        </p:grpSp>
        <p:pic>
          <p:nvPicPr>
            <p:cNvPr id="1719" name="Picture 5"/>
            <p:cNvPicPr/>
            <p:nvPr/>
          </p:nvPicPr>
          <p:blipFill>
            <a:blip r:embed="rId5"/>
            <a:stretch/>
          </p:blipFill>
          <p:spPr>
            <a:xfrm>
              <a:off x="11877840" y="189360"/>
              <a:ext cx="231480" cy="5756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8725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" name="Рисунок 15"/>
          <p:cNvPicPr/>
          <p:nvPr/>
        </p:nvPicPr>
        <p:blipFill>
          <a:blip r:embed="rId3">
            <a:extLst/>
          </a:blip>
          <a:srcRect t="5018" b="29288"/>
          <a:stretch/>
        </p:blipFill>
        <p:spPr>
          <a:xfrm>
            <a:off x="-720" y="0"/>
            <a:ext cx="12191400" cy="4505040"/>
          </a:xfrm>
          <a:prstGeom prst="rect">
            <a:avLst/>
          </a:prstGeom>
          <a:ln>
            <a:noFill/>
          </a:ln>
        </p:spPr>
      </p:pic>
      <p:sp>
        <p:nvSpPr>
          <p:cNvPr id="1721" name="CustomShape 1"/>
          <p:cNvSpPr/>
          <p:nvPr/>
        </p:nvSpPr>
        <p:spPr>
          <a:xfrm>
            <a:off x="0" y="3277800"/>
            <a:ext cx="12191760" cy="3591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22" name="Рисунок 17"/>
          <p:cNvPicPr/>
          <p:nvPr/>
        </p:nvPicPr>
        <p:blipFill>
          <a:blip r:embed="rId4">
            <a:extLst/>
          </a:blip>
          <a:stretch/>
        </p:blipFill>
        <p:spPr>
          <a:xfrm>
            <a:off x="1681560" y="-3960"/>
            <a:ext cx="10509840" cy="6073200"/>
          </a:xfrm>
          <a:prstGeom prst="rect">
            <a:avLst/>
          </a:prstGeom>
          <a:ln>
            <a:noFill/>
          </a:ln>
        </p:spPr>
      </p:pic>
      <p:sp>
        <p:nvSpPr>
          <p:cNvPr id="1723" name="CustomShape 2"/>
          <p:cNvSpPr/>
          <p:nvPr/>
        </p:nvSpPr>
        <p:spPr>
          <a:xfrm>
            <a:off x="0" y="2678400"/>
            <a:ext cx="12191760" cy="618120"/>
          </a:xfrm>
          <a:prstGeom prst="rect">
            <a:avLst/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4" name="CustomShape 3"/>
          <p:cNvSpPr/>
          <p:nvPr/>
        </p:nvSpPr>
        <p:spPr>
          <a:xfrm>
            <a:off x="4467600" y="2810160"/>
            <a:ext cx="3256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АВТОМАТИЗИРУЕМЫЕ ЗАДАЧИ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1725" name="Group 4"/>
          <p:cNvGrpSpPr/>
          <p:nvPr/>
        </p:nvGrpSpPr>
        <p:grpSpPr>
          <a:xfrm>
            <a:off x="0" y="189360"/>
            <a:ext cx="12109320" cy="575640"/>
            <a:chOff x="0" y="189360"/>
            <a:chExt cx="12109320" cy="575640"/>
          </a:xfrm>
        </p:grpSpPr>
        <p:grpSp>
          <p:nvGrpSpPr>
            <p:cNvPr id="1726" name="Group 5"/>
            <p:cNvGrpSpPr/>
            <p:nvPr/>
          </p:nvGrpSpPr>
          <p:grpSpPr>
            <a:xfrm>
              <a:off x="0" y="189360"/>
              <a:ext cx="11910960" cy="575640"/>
              <a:chOff x="0" y="189360"/>
              <a:chExt cx="11910960" cy="575640"/>
            </a:xfrm>
          </p:grpSpPr>
          <p:sp>
            <p:nvSpPr>
              <p:cNvPr id="1727" name="CustomShape 6"/>
              <p:cNvSpPr/>
              <p:nvPr/>
            </p:nvSpPr>
            <p:spPr>
              <a:xfrm>
                <a:off x="0" y="243360"/>
                <a:ext cx="11845800" cy="46764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28" name="CustomShape 7"/>
              <p:cNvSpPr/>
              <p:nvPr/>
            </p:nvSpPr>
            <p:spPr>
              <a:xfrm>
                <a:off x="11846160" y="189360"/>
                <a:ext cx="64800" cy="57564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US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1729" name="CustomShape 8"/>
              <p:cNvSpPr/>
              <p:nvPr/>
            </p:nvSpPr>
            <p:spPr>
              <a:xfrm>
                <a:off x="3019320" y="307080"/>
                <a:ext cx="8726040" cy="31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  <a:tabLst>
                    <a:tab pos="0" algn="l"/>
                  </a:tabLst>
                </a:pPr>
                <a:r>
                  <a:rPr lang="ru-RU" sz="1800" b="1" strike="noStrike" spc="-1">
                    <a:solidFill>
                      <a:srgbClr val="FF1A1A"/>
                    </a:solidFill>
                    <a:latin typeface="Calibri"/>
                    <a:ea typeface="DejaVu Sans"/>
                  </a:rPr>
                  <a:t>ПОДСИСТЕМА «ТЕХЭКСПЕРТ</a:t>
                </a:r>
                <a:r>
                  <a:rPr lang="en-US" sz="1800" b="1" strike="noStrike" spc="-1">
                    <a:solidFill>
                      <a:srgbClr val="FF1A1A"/>
                    </a:solidFill>
                    <a:latin typeface="Calibri"/>
                    <a:ea typeface="DejaVu Sans"/>
                  </a:rPr>
                  <a:t> SMART</a:t>
                </a:r>
                <a:r>
                  <a:rPr lang="ru-RU" sz="1800" b="1" strike="noStrike" spc="-1">
                    <a:solidFill>
                      <a:srgbClr val="FF1A1A"/>
                    </a:solidFill>
                    <a:latin typeface="Calibri"/>
                    <a:ea typeface="DejaVu Sans"/>
                  </a:rPr>
                  <a:t>: КОНСТРУКТОР НОРМАТИВНЫХ ДОКУМЕНТОВ»</a:t>
                </a:r>
                <a:endParaRPr lang="ru-RU" sz="1800" b="0" strike="noStrike" spc="-1">
                  <a:latin typeface="Calibri"/>
                </a:endParaRPr>
              </a:p>
            </p:txBody>
          </p:sp>
        </p:grpSp>
        <p:pic>
          <p:nvPicPr>
            <p:cNvPr id="1730" name="Picture 5"/>
            <p:cNvPicPr/>
            <p:nvPr/>
          </p:nvPicPr>
          <p:blipFill>
            <a:blip r:embed="rId5"/>
            <a:stretch/>
          </p:blipFill>
          <p:spPr>
            <a:xfrm>
              <a:off x="11877840" y="189360"/>
              <a:ext cx="231480" cy="575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31" name="CustomShape 9"/>
          <p:cNvSpPr/>
          <p:nvPr/>
        </p:nvSpPr>
        <p:spPr>
          <a:xfrm>
            <a:off x="342360" y="3608640"/>
            <a:ext cx="5424480" cy="67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7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Calibri"/>
              </a:rPr>
              <a:t>Соблюдение требований нормоконтроля к структуре, оформлению, содержанию НД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732" name="CustomShape 10"/>
          <p:cNvSpPr/>
          <p:nvPr/>
        </p:nvSpPr>
        <p:spPr>
          <a:xfrm>
            <a:off x="342360" y="4544640"/>
            <a:ext cx="50410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Использование унифицированной терминологической базы при создании проекта документа 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733" name="CustomShape 11"/>
          <p:cNvSpPr/>
          <p:nvPr/>
        </p:nvSpPr>
        <p:spPr>
          <a:xfrm>
            <a:off x="6036480" y="4190760"/>
            <a:ext cx="5708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Инициация обсуждения и согласования проекта НД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734" name="CustomShape 12"/>
          <p:cNvSpPr/>
          <p:nvPr/>
        </p:nvSpPr>
        <p:spPr>
          <a:xfrm>
            <a:off x="342360" y="5718600"/>
            <a:ext cx="5428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Установка ссылок на другие документы и контроль актуальности ссылочных документов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735" name="CustomShape 13"/>
          <p:cNvSpPr/>
          <p:nvPr/>
        </p:nvSpPr>
        <p:spPr>
          <a:xfrm>
            <a:off x="6051240" y="3608640"/>
            <a:ext cx="5428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Создание изменений к документам и редакций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736" name="CustomShape 14"/>
          <p:cNvSpPr/>
          <p:nvPr/>
        </p:nvSpPr>
        <p:spPr>
          <a:xfrm>
            <a:off x="6036480" y="5718600"/>
            <a:ext cx="5708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Создание и размещение документов в едином фонде в </a:t>
            </a:r>
            <a:r>
              <a:rPr lang="en-US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SMART-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формате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737" name="CustomShape 15"/>
          <p:cNvSpPr/>
          <p:nvPr/>
        </p:nvSpPr>
        <p:spPr>
          <a:xfrm>
            <a:off x="6036480" y="4891680"/>
            <a:ext cx="5428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Опубликование согласованного и утвержденного НД в единый фонд</a:t>
            </a:r>
            <a:endParaRPr lang="ru-RU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332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4" name="Рисунок 15"/>
          <p:cNvPicPr/>
          <p:nvPr/>
        </p:nvPicPr>
        <p:blipFill>
          <a:blip r:embed="rId3">
            <a:extLst/>
          </a:blip>
          <a:srcRect t="5018" b="29288"/>
          <a:stretch/>
        </p:blipFill>
        <p:spPr>
          <a:xfrm>
            <a:off x="-720" y="0"/>
            <a:ext cx="12191400" cy="4505040"/>
          </a:xfrm>
          <a:prstGeom prst="rect">
            <a:avLst/>
          </a:prstGeom>
          <a:ln>
            <a:noFill/>
          </a:ln>
        </p:spPr>
      </p:pic>
      <p:sp>
        <p:nvSpPr>
          <p:cNvPr id="1935" name="CustomShape 1"/>
          <p:cNvSpPr/>
          <p:nvPr/>
        </p:nvSpPr>
        <p:spPr>
          <a:xfrm>
            <a:off x="0" y="4111560"/>
            <a:ext cx="12191760" cy="2746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36" name="Рисунок 17"/>
          <p:cNvPicPr/>
          <p:nvPr/>
        </p:nvPicPr>
        <p:blipFill>
          <a:blip r:embed="rId4">
            <a:extLst/>
          </a:blip>
          <a:stretch/>
        </p:blipFill>
        <p:spPr>
          <a:xfrm>
            <a:off x="1681560" y="-3960"/>
            <a:ext cx="10509840" cy="6073200"/>
          </a:xfrm>
          <a:prstGeom prst="rect">
            <a:avLst/>
          </a:prstGeom>
          <a:ln>
            <a:noFill/>
          </a:ln>
        </p:spPr>
      </p:pic>
      <p:sp>
        <p:nvSpPr>
          <p:cNvPr id="1937" name="CustomShape 2"/>
          <p:cNvSpPr/>
          <p:nvPr/>
        </p:nvSpPr>
        <p:spPr>
          <a:xfrm>
            <a:off x="0" y="3724560"/>
            <a:ext cx="12191760" cy="618120"/>
          </a:xfrm>
          <a:prstGeom prst="rect">
            <a:avLst/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8" name="CustomShape 3"/>
          <p:cNvSpPr/>
          <p:nvPr/>
        </p:nvSpPr>
        <p:spPr>
          <a:xfrm>
            <a:off x="4464360" y="3808440"/>
            <a:ext cx="3256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АВТОМАТИЗИРУЕМЫЕ ЗАДАЧИ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1939" name="Group 4"/>
          <p:cNvGrpSpPr/>
          <p:nvPr/>
        </p:nvGrpSpPr>
        <p:grpSpPr>
          <a:xfrm>
            <a:off x="0" y="189360"/>
            <a:ext cx="12118680" cy="575640"/>
            <a:chOff x="0" y="189360"/>
            <a:chExt cx="12118680" cy="575640"/>
          </a:xfrm>
        </p:grpSpPr>
        <p:grpSp>
          <p:nvGrpSpPr>
            <p:cNvPr id="1940" name="Group 5"/>
            <p:cNvGrpSpPr/>
            <p:nvPr/>
          </p:nvGrpSpPr>
          <p:grpSpPr>
            <a:xfrm>
              <a:off x="0" y="189360"/>
              <a:ext cx="11920680" cy="575640"/>
              <a:chOff x="0" y="189360"/>
              <a:chExt cx="11920680" cy="575640"/>
            </a:xfrm>
          </p:grpSpPr>
          <p:sp>
            <p:nvSpPr>
              <p:cNvPr id="1941" name="CustomShape 6"/>
              <p:cNvSpPr/>
              <p:nvPr/>
            </p:nvSpPr>
            <p:spPr>
              <a:xfrm>
                <a:off x="0" y="243360"/>
                <a:ext cx="11855520" cy="46764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42" name="CustomShape 7"/>
              <p:cNvSpPr/>
              <p:nvPr/>
            </p:nvSpPr>
            <p:spPr>
              <a:xfrm>
                <a:off x="11855880" y="189360"/>
                <a:ext cx="64800" cy="57564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1943" name="CustomShape 8"/>
              <p:cNvSpPr/>
              <p:nvPr/>
            </p:nvSpPr>
            <p:spPr>
              <a:xfrm>
                <a:off x="3029040" y="307080"/>
                <a:ext cx="8726040" cy="31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  <a:tabLst>
                    <a:tab pos="0" algn="l"/>
                  </a:tabLst>
                </a:pPr>
                <a:r>
                  <a:rPr lang="ru-RU" sz="1800" b="1" strike="noStrike" spc="-1">
                    <a:solidFill>
                      <a:srgbClr val="FF1A1A"/>
                    </a:solidFill>
                    <a:latin typeface="Calibri"/>
                    <a:ea typeface="DejaVu Sans"/>
                  </a:rPr>
                  <a:t>ПОДСИСТЕМА «ТЕХЭКСПЕРТ: ОБСУЖДЕНИЕ НОРМАТИВНЫХ ДОКУМЕНТОВ»</a:t>
                </a:r>
                <a:endParaRPr lang="ru-RU" sz="1800" b="0" strike="noStrike" spc="-1">
                  <a:latin typeface="Calibri"/>
                </a:endParaRPr>
              </a:p>
            </p:txBody>
          </p:sp>
        </p:grpSp>
        <p:pic>
          <p:nvPicPr>
            <p:cNvPr id="1944" name="Picture 5"/>
            <p:cNvPicPr/>
            <p:nvPr/>
          </p:nvPicPr>
          <p:blipFill>
            <a:blip r:embed="rId5"/>
            <a:stretch/>
          </p:blipFill>
          <p:spPr>
            <a:xfrm>
              <a:off x="11887200" y="189360"/>
              <a:ext cx="231480" cy="575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45" name="CustomShape 9"/>
          <p:cNvSpPr/>
          <p:nvPr/>
        </p:nvSpPr>
        <p:spPr>
          <a:xfrm>
            <a:off x="430200" y="4514400"/>
            <a:ext cx="11324880" cy="201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Обсуждение (фиксация отзывов) проектов внутренних нормативных документов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Обсуждение (фиксация отзывов) по внешним и внутренним документам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Принятие решений по отзывам 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Принятие решения по проекту/документу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Аналитика для ответственных как за отдельные документы, так и за управление нормативными документами на предприятии</a:t>
            </a:r>
            <a:endParaRPr lang="ru-RU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559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8" name="Рисунок 25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grpSp>
        <p:nvGrpSpPr>
          <p:cNvPr id="2589" name="Group 1"/>
          <p:cNvGrpSpPr/>
          <p:nvPr/>
        </p:nvGrpSpPr>
        <p:grpSpPr>
          <a:xfrm>
            <a:off x="-104760" y="126000"/>
            <a:ext cx="12223440" cy="575640"/>
            <a:chOff x="-104760" y="126000"/>
            <a:chExt cx="12223440" cy="575640"/>
          </a:xfrm>
        </p:grpSpPr>
        <p:sp>
          <p:nvSpPr>
            <p:cNvPr id="2590" name="CustomShape 2"/>
            <p:cNvSpPr/>
            <p:nvPr/>
          </p:nvSpPr>
          <p:spPr>
            <a:xfrm>
              <a:off x="-104760" y="136080"/>
              <a:ext cx="11960280" cy="56556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1" name="CustomShape 3"/>
            <p:cNvSpPr/>
            <p:nvPr/>
          </p:nvSpPr>
          <p:spPr>
            <a:xfrm>
              <a:off x="11855880" y="126000"/>
              <a:ext cx="64800" cy="575640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          </a:t>
              </a:r>
              <a:endParaRPr lang="ru-RU" sz="1800" b="0" strike="noStrike" spc="-1">
                <a:latin typeface="Calibri"/>
              </a:endParaRPr>
            </a:p>
          </p:txBody>
        </p:sp>
        <p:pic>
          <p:nvPicPr>
            <p:cNvPr id="2592" name="Picture 5"/>
            <p:cNvPicPr/>
            <p:nvPr/>
          </p:nvPicPr>
          <p:blipFill>
            <a:blip r:embed="rId4"/>
            <a:stretch/>
          </p:blipFill>
          <p:spPr>
            <a:xfrm>
              <a:off x="11887200" y="126000"/>
              <a:ext cx="231480" cy="575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93" name="CustomShape 4"/>
          <p:cNvSpPr/>
          <p:nvPr/>
        </p:nvSpPr>
        <p:spPr>
          <a:xfrm>
            <a:off x="3191400" y="234720"/>
            <a:ext cx="8634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ПРЕДЛАГАЕМЫЕ ЭТАПЫ ВЗАИМОДЕЙСТВИЯ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2594" name="Group 5"/>
          <p:cNvGrpSpPr/>
          <p:nvPr/>
        </p:nvGrpSpPr>
        <p:grpSpPr>
          <a:xfrm>
            <a:off x="0" y="0"/>
            <a:ext cx="2144520" cy="6867720"/>
            <a:chOff x="0" y="0"/>
            <a:chExt cx="2144520" cy="6867720"/>
          </a:xfrm>
        </p:grpSpPr>
        <p:sp>
          <p:nvSpPr>
            <p:cNvPr id="2595" name="CustomShape 6"/>
            <p:cNvSpPr/>
            <p:nvPr/>
          </p:nvSpPr>
          <p:spPr>
            <a:xfrm rot="5400000">
              <a:off x="-1532520" y="3190320"/>
              <a:ext cx="6867720" cy="486720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596" name="Рисунок 4"/>
            <p:cNvPicPr/>
            <p:nvPr/>
          </p:nvPicPr>
          <p:blipFill>
            <a:blip r:embed="rId5"/>
            <a:srcRect t="32977" b="23671"/>
            <a:stretch/>
          </p:blipFill>
          <p:spPr>
            <a:xfrm rot="16200000">
              <a:off x="-2436480" y="2437560"/>
              <a:ext cx="6857280" cy="19836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597" name="Group 7"/>
          <p:cNvGrpSpPr/>
          <p:nvPr/>
        </p:nvGrpSpPr>
        <p:grpSpPr>
          <a:xfrm>
            <a:off x="2448000" y="5288040"/>
            <a:ext cx="9859320" cy="1018800"/>
            <a:chOff x="2448000" y="5288040"/>
            <a:chExt cx="9859320" cy="1018800"/>
          </a:xfrm>
        </p:grpSpPr>
        <p:grpSp>
          <p:nvGrpSpPr>
            <p:cNvPr id="2598" name="Group 8"/>
            <p:cNvGrpSpPr/>
            <p:nvPr/>
          </p:nvGrpSpPr>
          <p:grpSpPr>
            <a:xfrm>
              <a:off x="3306240" y="5571000"/>
              <a:ext cx="9001080" cy="453600"/>
              <a:chOff x="3306240" y="5571000"/>
              <a:chExt cx="9001080" cy="453600"/>
            </a:xfrm>
          </p:grpSpPr>
          <p:sp>
            <p:nvSpPr>
              <p:cNvPr id="2599" name="CustomShape 9"/>
              <p:cNvSpPr/>
              <p:nvPr/>
            </p:nvSpPr>
            <p:spPr>
              <a:xfrm rot="16200000">
                <a:off x="7579800" y="1297080"/>
                <a:ext cx="453600" cy="9001080"/>
              </a:xfrm>
              <a:prstGeom prst="roundRect">
                <a:avLst>
                  <a:gd name="adj" fmla="val 15835"/>
                </a:avLst>
              </a:prstGeom>
              <a:solidFill>
                <a:srgbClr val="F1853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00" name="CustomShape 10"/>
              <p:cNvSpPr/>
              <p:nvPr/>
            </p:nvSpPr>
            <p:spPr>
              <a:xfrm>
                <a:off x="3419640" y="5660280"/>
                <a:ext cx="602352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404040"/>
                    </a:solidFill>
                    <a:latin typeface="Calibri"/>
                    <a:ea typeface="DejaVu Sans"/>
                  </a:rPr>
                  <a:t>ОПРЕДЕЛЕНИЕ ЭТАПОВ ВНЕДРЕНИЯ, СРОКОВ, ГРАНИЦ БЮДЖЕТА ПРОЕКТА</a:t>
                </a:r>
                <a:endParaRPr lang="ru-RU" sz="1400" b="0" strike="noStrike" spc="-1">
                  <a:latin typeface="Calibri"/>
                </a:endParaRPr>
              </a:p>
            </p:txBody>
          </p:sp>
        </p:grpSp>
        <p:pic>
          <p:nvPicPr>
            <p:cNvPr id="2601" name="Рисунок 7"/>
            <p:cNvPicPr/>
            <p:nvPr/>
          </p:nvPicPr>
          <p:blipFill>
            <a:blip r:embed="rId6"/>
            <a:stretch/>
          </p:blipFill>
          <p:spPr>
            <a:xfrm>
              <a:off x="2448000" y="5288040"/>
              <a:ext cx="1018800" cy="1018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02" name="Group 11"/>
          <p:cNvGrpSpPr/>
          <p:nvPr/>
        </p:nvGrpSpPr>
        <p:grpSpPr>
          <a:xfrm>
            <a:off x="2446560" y="3160800"/>
            <a:ext cx="9860400" cy="1018800"/>
            <a:chOff x="2446560" y="3160800"/>
            <a:chExt cx="9860400" cy="1018800"/>
          </a:xfrm>
        </p:grpSpPr>
        <p:grpSp>
          <p:nvGrpSpPr>
            <p:cNvPr id="2603" name="Group 12"/>
            <p:cNvGrpSpPr/>
            <p:nvPr/>
          </p:nvGrpSpPr>
          <p:grpSpPr>
            <a:xfrm>
              <a:off x="3306240" y="3443760"/>
              <a:ext cx="9000720" cy="453600"/>
              <a:chOff x="3306240" y="3443760"/>
              <a:chExt cx="9000720" cy="453600"/>
            </a:xfrm>
          </p:grpSpPr>
          <p:sp>
            <p:nvSpPr>
              <p:cNvPr id="2604" name="CustomShape 13"/>
              <p:cNvSpPr/>
              <p:nvPr/>
            </p:nvSpPr>
            <p:spPr>
              <a:xfrm rot="16200000">
                <a:off x="7579800" y="-829440"/>
                <a:ext cx="453600" cy="9000720"/>
              </a:xfrm>
              <a:prstGeom prst="roundRect">
                <a:avLst>
                  <a:gd name="adj" fmla="val 15835"/>
                </a:avLst>
              </a:prstGeom>
              <a:solidFill>
                <a:srgbClr val="F1853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05" name="CustomShape 14"/>
              <p:cNvSpPr/>
              <p:nvPr/>
            </p:nvSpPr>
            <p:spPr>
              <a:xfrm>
                <a:off x="3406320" y="3523320"/>
                <a:ext cx="460476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404040"/>
                    </a:solidFill>
                    <a:latin typeface="Calibri"/>
                    <a:ea typeface="DejaVu Sans"/>
                  </a:rPr>
                  <a:t>РАЗРАБОТКА И ТЕСТИРОВАНИЕ ПРОТОТИПА СУ НТД</a:t>
                </a:r>
                <a:endParaRPr lang="ru-RU" sz="1400" b="0" strike="noStrike" spc="-1">
                  <a:latin typeface="Calibri"/>
                </a:endParaRPr>
              </a:p>
            </p:txBody>
          </p:sp>
        </p:grpSp>
        <p:pic>
          <p:nvPicPr>
            <p:cNvPr id="2606" name="Рисунок 2"/>
            <p:cNvPicPr/>
            <p:nvPr/>
          </p:nvPicPr>
          <p:blipFill>
            <a:blip r:embed="rId7"/>
            <a:stretch/>
          </p:blipFill>
          <p:spPr>
            <a:xfrm>
              <a:off x="2446560" y="3160800"/>
              <a:ext cx="1022040" cy="1018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07" name="Group 15"/>
          <p:cNvGrpSpPr/>
          <p:nvPr/>
        </p:nvGrpSpPr>
        <p:grpSpPr>
          <a:xfrm>
            <a:off x="2448000" y="1033200"/>
            <a:ext cx="9858960" cy="1018800"/>
            <a:chOff x="2448000" y="1033200"/>
            <a:chExt cx="9858960" cy="1018800"/>
          </a:xfrm>
        </p:grpSpPr>
        <p:grpSp>
          <p:nvGrpSpPr>
            <p:cNvPr id="2608" name="Group 16"/>
            <p:cNvGrpSpPr/>
            <p:nvPr/>
          </p:nvGrpSpPr>
          <p:grpSpPr>
            <a:xfrm>
              <a:off x="3306240" y="1316160"/>
              <a:ext cx="9000720" cy="453600"/>
              <a:chOff x="3306240" y="1316160"/>
              <a:chExt cx="9000720" cy="453600"/>
            </a:xfrm>
          </p:grpSpPr>
          <p:sp>
            <p:nvSpPr>
              <p:cNvPr id="2609" name="CustomShape 17"/>
              <p:cNvSpPr/>
              <p:nvPr/>
            </p:nvSpPr>
            <p:spPr>
              <a:xfrm rot="16200000">
                <a:off x="7579800" y="-2957040"/>
                <a:ext cx="453600" cy="9000720"/>
              </a:xfrm>
              <a:prstGeom prst="roundRect">
                <a:avLst>
                  <a:gd name="adj" fmla="val 15835"/>
                </a:avLst>
              </a:prstGeom>
              <a:solidFill>
                <a:srgbClr val="F1853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10" name="CustomShape 18"/>
              <p:cNvSpPr/>
              <p:nvPr/>
            </p:nvSpPr>
            <p:spPr>
              <a:xfrm>
                <a:off x="3419640" y="1405080"/>
                <a:ext cx="863604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404040"/>
                    </a:solidFill>
                    <a:latin typeface="Calibri"/>
                    <a:ea typeface="DejaVu Sans"/>
                  </a:rPr>
                  <a:t>ОБСЛЕДОВАНИЕ ОБЪЕКТОВ АВТОМАТИЗАЦИИ, ВЫЯВЛЕНИЕ АКТУАЛЬНЫХ ПОТРЕБНОСТЕЙ НА ПРЕДПРИЯТИИ</a:t>
                </a:r>
                <a:endParaRPr lang="ru-RU" sz="1400" b="0" strike="noStrike" spc="-1">
                  <a:latin typeface="Calibri"/>
                </a:endParaRPr>
              </a:p>
            </p:txBody>
          </p:sp>
        </p:grpSp>
        <p:pic>
          <p:nvPicPr>
            <p:cNvPr id="2611" name="Рисунок 3"/>
            <p:cNvPicPr/>
            <p:nvPr/>
          </p:nvPicPr>
          <p:blipFill>
            <a:blip r:embed="rId8"/>
            <a:stretch/>
          </p:blipFill>
          <p:spPr>
            <a:xfrm>
              <a:off x="2448000" y="1033200"/>
              <a:ext cx="1018800" cy="1018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12" name="Group 19"/>
          <p:cNvGrpSpPr/>
          <p:nvPr/>
        </p:nvGrpSpPr>
        <p:grpSpPr>
          <a:xfrm>
            <a:off x="2448000" y="2097000"/>
            <a:ext cx="9858960" cy="1018800"/>
            <a:chOff x="2448000" y="2097000"/>
            <a:chExt cx="9858960" cy="1018800"/>
          </a:xfrm>
        </p:grpSpPr>
        <p:grpSp>
          <p:nvGrpSpPr>
            <p:cNvPr id="2613" name="Group 20"/>
            <p:cNvGrpSpPr/>
            <p:nvPr/>
          </p:nvGrpSpPr>
          <p:grpSpPr>
            <a:xfrm>
              <a:off x="3306240" y="2379960"/>
              <a:ext cx="9000720" cy="453600"/>
              <a:chOff x="3306240" y="2379960"/>
              <a:chExt cx="9000720" cy="453600"/>
            </a:xfrm>
          </p:grpSpPr>
          <p:sp>
            <p:nvSpPr>
              <p:cNvPr id="2614" name="CustomShape 21"/>
              <p:cNvSpPr/>
              <p:nvPr/>
            </p:nvSpPr>
            <p:spPr>
              <a:xfrm rot="16200000">
                <a:off x="7579800" y="-1893240"/>
                <a:ext cx="453600" cy="9000720"/>
              </a:xfrm>
              <a:prstGeom prst="roundRect">
                <a:avLst>
                  <a:gd name="adj" fmla="val 15835"/>
                </a:avLst>
              </a:prstGeom>
              <a:solidFill>
                <a:srgbClr val="F1853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15" name="CustomShape 22"/>
              <p:cNvSpPr/>
              <p:nvPr/>
            </p:nvSpPr>
            <p:spPr>
              <a:xfrm>
                <a:off x="3418560" y="2468880"/>
                <a:ext cx="675540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404040"/>
                    </a:solidFill>
                    <a:latin typeface="Calibri"/>
                    <a:ea typeface="DejaVu Sans"/>
                  </a:rPr>
                  <a:t>ОПРЕДЕЛЕНИЕ ФУНКЦИОНАЛЬНЫХ ТРЕБОВАНИЙ К СУ НТД ДЛЯ </a:t>
                </a:r>
                <a:r>
                  <a:rPr lang="ru-RU" sz="1400" b="1" strike="noStrike" spc="-1">
                    <a:solidFill>
                      <a:srgbClr val="FF0000"/>
                    </a:solidFill>
                    <a:latin typeface="Calibri"/>
                    <a:ea typeface="DejaVu Sans"/>
                  </a:rPr>
                  <a:t>НАЗВАНИЕ КЛИЕНТА</a:t>
                </a:r>
                <a:endParaRPr lang="ru-RU" sz="1400" b="0" strike="noStrike" spc="-1">
                  <a:latin typeface="Calibri"/>
                </a:endParaRPr>
              </a:p>
            </p:txBody>
          </p:sp>
        </p:grpSp>
        <p:pic>
          <p:nvPicPr>
            <p:cNvPr id="2616" name="Рисунок 5"/>
            <p:cNvPicPr/>
            <p:nvPr/>
          </p:nvPicPr>
          <p:blipFill>
            <a:blip r:embed="rId9"/>
            <a:stretch/>
          </p:blipFill>
          <p:spPr>
            <a:xfrm>
              <a:off x="2448000" y="2097000"/>
              <a:ext cx="1018800" cy="1018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17" name="Group 23"/>
          <p:cNvGrpSpPr/>
          <p:nvPr/>
        </p:nvGrpSpPr>
        <p:grpSpPr>
          <a:xfrm>
            <a:off x="2448000" y="4224240"/>
            <a:ext cx="9859320" cy="1018800"/>
            <a:chOff x="2448000" y="4224240"/>
            <a:chExt cx="9859320" cy="1018800"/>
          </a:xfrm>
        </p:grpSpPr>
        <p:grpSp>
          <p:nvGrpSpPr>
            <p:cNvPr id="2618" name="Group 24"/>
            <p:cNvGrpSpPr/>
            <p:nvPr/>
          </p:nvGrpSpPr>
          <p:grpSpPr>
            <a:xfrm>
              <a:off x="3306240" y="4507200"/>
              <a:ext cx="9001080" cy="453600"/>
              <a:chOff x="3306240" y="4507200"/>
              <a:chExt cx="9001080" cy="453600"/>
            </a:xfrm>
          </p:grpSpPr>
          <p:sp>
            <p:nvSpPr>
              <p:cNvPr id="2619" name="CustomShape 25"/>
              <p:cNvSpPr/>
              <p:nvPr/>
            </p:nvSpPr>
            <p:spPr>
              <a:xfrm rot="16200000">
                <a:off x="7579800" y="233280"/>
                <a:ext cx="453600" cy="9001080"/>
              </a:xfrm>
              <a:prstGeom prst="roundRect">
                <a:avLst>
                  <a:gd name="adj" fmla="val 15835"/>
                </a:avLst>
              </a:prstGeom>
              <a:solidFill>
                <a:srgbClr val="F1853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20" name="CustomShape 26"/>
              <p:cNvSpPr/>
              <p:nvPr/>
            </p:nvSpPr>
            <p:spPr>
              <a:xfrm>
                <a:off x="3411360" y="4596480"/>
                <a:ext cx="697788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404040"/>
                    </a:solidFill>
                    <a:latin typeface="Calibri"/>
                    <a:ea typeface="DejaVu Sans"/>
                  </a:rPr>
                  <a:t>УТОЧНЕНИЕ ФУНКЦИОНАЛЬНЫХ ТРЕБОВАНИЙ К СУ НТД ДЛЯ </a:t>
                </a:r>
                <a:r>
                  <a:rPr lang="ru-RU" sz="1400" b="1" strike="noStrike" spc="-1">
                    <a:solidFill>
                      <a:srgbClr val="FF0000"/>
                    </a:solidFill>
                    <a:latin typeface="Calibri"/>
                    <a:ea typeface="DejaVu Sans"/>
                  </a:rPr>
                  <a:t>НАЗВАНИЕ КЛИЕНТА</a:t>
                </a:r>
                <a:endParaRPr lang="ru-RU" sz="1400" b="0" strike="noStrike" spc="-1">
                  <a:latin typeface="Calibri"/>
                </a:endParaRPr>
              </a:p>
            </p:txBody>
          </p:sp>
        </p:grpSp>
        <p:pic>
          <p:nvPicPr>
            <p:cNvPr id="2621" name="Рисунок 6"/>
            <p:cNvPicPr/>
            <p:nvPr/>
          </p:nvPicPr>
          <p:blipFill>
            <a:blip r:embed="rId10"/>
            <a:stretch/>
          </p:blipFill>
          <p:spPr>
            <a:xfrm>
              <a:off x="2448000" y="4224240"/>
              <a:ext cx="1018800" cy="10188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24649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2" name="Рисунок 13"/>
          <p:cNvPicPr/>
          <p:nvPr/>
        </p:nvPicPr>
        <p:blipFill>
          <a:blip r:embed="rId3">
            <a:extLst/>
          </a:blip>
          <a:srcRect t="16453" b="20722"/>
          <a:stretch/>
        </p:blipFill>
        <p:spPr>
          <a:xfrm>
            <a:off x="-14040" y="2160"/>
            <a:ext cx="12191760" cy="4308120"/>
          </a:xfrm>
          <a:prstGeom prst="rect">
            <a:avLst/>
          </a:prstGeom>
          <a:ln>
            <a:noFill/>
          </a:ln>
        </p:spPr>
      </p:pic>
      <p:sp>
        <p:nvSpPr>
          <p:cNvPr id="2463" name="CustomShape 1"/>
          <p:cNvSpPr/>
          <p:nvPr/>
        </p:nvSpPr>
        <p:spPr>
          <a:xfrm>
            <a:off x="0" y="837360"/>
            <a:ext cx="12191760" cy="3228840"/>
          </a:xfrm>
          <a:prstGeom prst="rect">
            <a:avLst/>
          </a:prstGeom>
          <a:gradFill rotWithShape="0">
            <a:gsLst>
              <a:gs pos="0">
                <a:srgbClr val="333F4F"/>
              </a:gs>
              <a:gs pos="100000">
                <a:srgbClr val="333F4F">
                  <a:alpha val="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4" name="CustomShape 2"/>
          <p:cNvSpPr/>
          <p:nvPr/>
        </p:nvSpPr>
        <p:spPr>
          <a:xfrm>
            <a:off x="4680" y="3993480"/>
            <a:ext cx="12186720" cy="2864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5" name="CustomShape 3"/>
          <p:cNvSpPr/>
          <p:nvPr/>
        </p:nvSpPr>
        <p:spPr>
          <a:xfrm>
            <a:off x="0" y="4100400"/>
            <a:ext cx="12191760" cy="618120"/>
          </a:xfrm>
          <a:prstGeom prst="rect">
            <a:avLst/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466" name="Group 4"/>
          <p:cNvGrpSpPr/>
          <p:nvPr/>
        </p:nvGrpSpPr>
        <p:grpSpPr>
          <a:xfrm>
            <a:off x="0" y="202320"/>
            <a:ext cx="12118680" cy="575640"/>
            <a:chOff x="0" y="202320"/>
            <a:chExt cx="12118680" cy="575640"/>
          </a:xfrm>
        </p:grpSpPr>
        <p:grpSp>
          <p:nvGrpSpPr>
            <p:cNvPr id="2467" name="Group 5"/>
            <p:cNvGrpSpPr/>
            <p:nvPr/>
          </p:nvGrpSpPr>
          <p:grpSpPr>
            <a:xfrm>
              <a:off x="0" y="202320"/>
              <a:ext cx="11920680" cy="575640"/>
              <a:chOff x="0" y="202320"/>
              <a:chExt cx="11920680" cy="575640"/>
            </a:xfrm>
          </p:grpSpPr>
          <p:sp>
            <p:nvSpPr>
              <p:cNvPr id="2468" name="CustomShape 6"/>
              <p:cNvSpPr/>
              <p:nvPr/>
            </p:nvSpPr>
            <p:spPr>
              <a:xfrm>
                <a:off x="0" y="256320"/>
                <a:ext cx="11855520" cy="46764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69" name="CustomShape 7"/>
              <p:cNvSpPr/>
              <p:nvPr/>
            </p:nvSpPr>
            <p:spPr>
              <a:xfrm>
                <a:off x="11855880" y="202320"/>
                <a:ext cx="64800" cy="57564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2470" name="CustomShape 8"/>
              <p:cNvSpPr/>
              <p:nvPr/>
            </p:nvSpPr>
            <p:spPr>
              <a:xfrm>
                <a:off x="3029040" y="319680"/>
                <a:ext cx="8726040" cy="31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  <a:tabLst>
                    <a:tab pos="0" algn="l"/>
                  </a:tabLst>
                </a:pPr>
                <a:r>
                  <a:rPr lang="ru-RU" sz="1800" b="1" strike="noStrike" spc="-1">
                    <a:solidFill>
                      <a:srgbClr val="FF1A1A"/>
                    </a:solidFill>
                    <a:latin typeface="Calibri"/>
                    <a:ea typeface="DejaVu Sans"/>
                  </a:rPr>
                  <a:t>РЕАЛИЗУЕМЫЕ ПРОЕКТЫ</a:t>
                </a:r>
                <a:endParaRPr lang="ru-RU" sz="1800" b="0" strike="noStrike" spc="-1">
                  <a:latin typeface="Calibri"/>
                </a:endParaRPr>
              </a:p>
            </p:txBody>
          </p:sp>
        </p:grpSp>
        <p:pic>
          <p:nvPicPr>
            <p:cNvPr id="2471" name="Picture 5"/>
            <p:cNvPicPr/>
            <p:nvPr/>
          </p:nvPicPr>
          <p:blipFill>
            <a:blip r:embed="rId4"/>
            <a:stretch/>
          </p:blipFill>
          <p:spPr>
            <a:xfrm>
              <a:off x="11887200" y="202320"/>
              <a:ext cx="231480" cy="575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72" name="CustomShape 9"/>
          <p:cNvSpPr/>
          <p:nvPr/>
        </p:nvSpPr>
        <p:spPr>
          <a:xfrm>
            <a:off x="1876320" y="5007960"/>
            <a:ext cx="2628720" cy="13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ПАО «Транснефть»;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ГК «Роскосмос»;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АО «ОДК»;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ПАО «Камаз»;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2473" name="CustomShape 10"/>
          <p:cNvSpPr/>
          <p:nvPr/>
        </p:nvSpPr>
        <p:spPr>
          <a:xfrm>
            <a:off x="7219800" y="5007960"/>
            <a:ext cx="3781080" cy="167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ПАО «Ильюшина»;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АО «Иркутская 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нефтяная компания»;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АО РСК «МиГ».</a:t>
            </a:r>
            <a:endParaRPr lang="ru-RU" sz="1800" b="0" strike="noStrike" spc="-1">
              <a:latin typeface="Calibri"/>
            </a:endParaRPr>
          </a:p>
          <a:p>
            <a:pPr marL="181080">
              <a:lnSpc>
                <a:spcPct val="100000"/>
              </a:lnSpc>
              <a:spcAft>
                <a:spcPts val="553"/>
              </a:spcAft>
            </a:pPr>
            <a:endParaRPr lang="ru-RU" sz="1800" b="0" strike="noStrike" spc="-1">
              <a:latin typeface="Calibri"/>
            </a:endParaRPr>
          </a:p>
        </p:txBody>
      </p:sp>
      <p:sp>
        <p:nvSpPr>
          <p:cNvPr id="2474" name="CustomShape 11"/>
          <p:cNvSpPr/>
          <p:nvPr/>
        </p:nvSpPr>
        <p:spPr>
          <a:xfrm>
            <a:off x="3204720" y="4205520"/>
            <a:ext cx="5781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РЕАЛИЗУЕМЫЕ ПРОЕКТЫ (находятся на разных стадиях)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2475" name="CustomShape 12"/>
          <p:cNvSpPr/>
          <p:nvPr/>
        </p:nvSpPr>
        <p:spPr>
          <a:xfrm>
            <a:off x="4695840" y="5007960"/>
            <a:ext cx="2628720" cy="105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ПАО «Газпром»;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ПАО «Сухой»;</a:t>
            </a:r>
            <a:endParaRPr lang="ru-RU" sz="1800" b="0" strike="noStrike" spc="-1">
              <a:latin typeface="Calibri"/>
            </a:endParaRPr>
          </a:p>
          <a:p>
            <a:pPr marL="466560" indent="-285480">
              <a:lnSpc>
                <a:spcPct val="100000"/>
              </a:lnSpc>
              <a:spcAft>
                <a:spcPts val="553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ПАО «Туполев»; 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2476" name="CustomShape 13"/>
          <p:cNvSpPr/>
          <p:nvPr/>
        </p:nvSpPr>
        <p:spPr>
          <a:xfrm>
            <a:off x="2019600" y="1922760"/>
            <a:ext cx="8886240" cy="176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В рамках СУНТД реализуются комплексные проекты по автоматизации</a:t>
            </a:r>
            <a:endParaRPr lang="ru-RU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За счёт одного из преимуществ цифровой платформы «Техэксперт» – модульности – реализация проектов может осуществляться поэтапно.</a:t>
            </a:r>
            <a:endParaRPr lang="ru-RU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На каждом этапе проекта решаются те или иные ключевые задачи по автоматизации жизненного цикла нормативной и технической документации на предприятии</a:t>
            </a:r>
            <a:endParaRPr lang="ru-RU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549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427" y="4545951"/>
            <a:ext cx="12210428" cy="11886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Б</a:t>
            </a:r>
            <a:r>
              <a:rPr lang="ru-RU" sz="4000" dirty="0" smtClean="0">
                <a:solidFill>
                  <a:schemeClr val="tx1"/>
                </a:solidFill>
              </a:rPr>
              <a:t>лагодарю за внимание!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389" y="5517232"/>
            <a:ext cx="8160907" cy="13407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2900" spc="-1" dirty="0" err="1" smtClean="0">
                <a:solidFill>
                  <a:schemeClr val="tx1"/>
                </a:solidFill>
                <a:ea typeface="DejaVu Sans"/>
              </a:rPr>
              <a:t>Косак</a:t>
            </a:r>
            <a:r>
              <a:rPr lang="ru-RU" sz="2900" spc="-1" dirty="0" smtClean="0">
                <a:solidFill>
                  <a:schemeClr val="tx1"/>
                </a:solidFill>
                <a:ea typeface="DejaVu Sans"/>
              </a:rPr>
              <a:t> Наталия </a:t>
            </a:r>
            <a:r>
              <a:rPr lang="ru-RU" sz="3200" spc="-1" dirty="0">
                <a:ea typeface="DejaVu Sans"/>
              </a:rPr>
              <a:t> </a:t>
            </a:r>
            <a:r>
              <a:rPr lang="ru-RU" sz="3200" spc="-1" dirty="0" smtClean="0">
                <a:ea typeface="DejaVu Sans"/>
              </a:rPr>
              <a:t>      </a:t>
            </a:r>
          </a:p>
          <a:p>
            <a:pPr>
              <a:lnSpc>
                <a:spcPct val="100000"/>
              </a:lnSpc>
            </a:pPr>
            <a:r>
              <a:rPr lang="ru-RU" sz="3200" spc="-1" dirty="0" smtClean="0">
                <a:ea typeface="DejaVu Sans"/>
              </a:rPr>
              <a:t>Информационная компания Кодекс/</a:t>
            </a:r>
            <a:r>
              <a:rPr lang="ru-RU" sz="3200" spc="-1" dirty="0" err="1" smtClean="0">
                <a:ea typeface="DejaVu Sans"/>
              </a:rPr>
              <a:t>ТехЭксперт</a:t>
            </a:r>
            <a:r>
              <a:rPr lang="ru-RU" sz="3200" spc="-1" dirty="0" smtClean="0">
                <a:ea typeface="DejaVu Sans"/>
              </a:rPr>
              <a:t> ИП «Поляков А.А.»</a:t>
            </a:r>
          </a:p>
          <a:p>
            <a:pPr algn="l">
              <a:lnSpc>
                <a:spcPct val="100000"/>
              </a:lnSpc>
            </a:pPr>
            <a:endParaRPr lang="en-US" sz="2900" spc="-1" dirty="0" smtClean="0">
              <a:solidFill>
                <a:schemeClr val="tx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2000" spc="-1" dirty="0" smtClean="0">
                <a:latin typeface="Times New Roman" pitchFamily="18" charset="0"/>
                <a:cs typeface="Times New Roman" pitchFamily="18" charset="0"/>
                <a:hlinkClick r:id="rId3"/>
              </a:rPr>
              <a:t>kodeks3984@mail.ru</a:t>
            </a:r>
            <a:r>
              <a:rPr lang="ru-RU" sz="2000" spc="-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b="1" spc="-1" dirty="0" smtClean="0">
                <a:latin typeface="Times New Roman" pitchFamily="18" charset="0"/>
                <a:cs typeface="Times New Roman" pitchFamily="18" charset="0"/>
              </a:rPr>
              <a:t>+7-911-074-71-70</a:t>
            </a:r>
          </a:p>
          <a:p>
            <a:pPr algn="l">
              <a:lnSpc>
                <a:spcPct val="100000"/>
              </a:lnSpc>
            </a:pPr>
            <a:r>
              <a:rPr lang="en-US" sz="2000" spc="-1" dirty="0" smtClean="0">
                <a:latin typeface="Times New Roman" pitchFamily="18" charset="0"/>
                <a:ea typeface="DejaVu Sans"/>
                <a:cs typeface="Times New Roman" pitchFamily="18" charset="0"/>
                <a:hlinkClick r:id="rId4"/>
              </a:rPr>
              <a:t>www.kaliningrad.cntd.ru</a:t>
            </a:r>
            <a:endParaRPr lang="en-US" sz="2000" spc="-1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l">
              <a:lnSpc>
                <a:spcPct val="100000"/>
              </a:lnSpc>
            </a:pPr>
            <a:endParaRPr lang="en-US" sz="2900" spc="-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87"/>
            <a:ext cx="12192000" cy="4773465"/>
          </a:xfrm>
          <a:prstGeom prst="rect">
            <a:avLst/>
          </a:prstGeom>
        </p:spPr>
      </p:pic>
      <p:sp>
        <p:nvSpPr>
          <p:cNvPr id="11" name="CustomShape 11"/>
          <p:cNvSpPr/>
          <p:nvPr/>
        </p:nvSpPr>
        <p:spPr>
          <a:xfrm>
            <a:off x="131283" y="6176852"/>
            <a:ext cx="336037" cy="211528"/>
          </a:xfrm>
          <a:custGeom>
            <a:avLst/>
            <a:gdLst/>
            <a:ahLst/>
            <a:cxnLst/>
            <a:rect l="l" t="t" r="r" b="b"/>
            <a:pathLst>
              <a:path w="108" h="101">
                <a:moveTo>
                  <a:pt x="0" y="101"/>
                </a:moveTo>
                <a:cubicBezTo>
                  <a:pt x="103" y="101"/>
                  <a:pt x="103" y="101"/>
                  <a:pt x="103" y="101"/>
                </a:cubicBezTo>
                <a:cubicBezTo>
                  <a:pt x="52" y="53"/>
                  <a:pt x="52" y="53"/>
                  <a:pt x="52" y="53"/>
                </a:cubicBezTo>
                <a:lnTo>
                  <a:pt x="0" y="101"/>
                </a:lnTo>
                <a:close/>
                <a:moveTo>
                  <a:pt x="74" y="62"/>
                </a:moveTo>
                <a:cubicBezTo>
                  <a:pt x="103" y="89"/>
                  <a:pt x="103" y="89"/>
                  <a:pt x="103" y="89"/>
                </a:cubicBezTo>
                <a:cubicBezTo>
                  <a:pt x="103" y="39"/>
                  <a:pt x="103" y="39"/>
                  <a:pt x="103" y="39"/>
                </a:cubicBezTo>
                <a:lnTo>
                  <a:pt x="74" y="62"/>
                </a:lnTo>
                <a:close/>
                <a:moveTo>
                  <a:pt x="8" y="44"/>
                </a:moveTo>
                <a:cubicBezTo>
                  <a:pt x="52" y="11"/>
                  <a:pt x="52" y="11"/>
                  <a:pt x="52" y="11"/>
                </a:cubicBezTo>
                <a:cubicBezTo>
                  <a:pt x="64" y="20"/>
                  <a:pt x="64" y="20"/>
                  <a:pt x="64" y="20"/>
                </a:cubicBezTo>
                <a:cubicBezTo>
                  <a:pt x="66" y="18"/>
                  <a:pt x="69" y="16"/>
                  <a:pt x="72" y="15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89"/>
                  <a:pt x="0" y="89"/>
                  <a:pt x="0" y="89"/>
                </a:cubicBezTo>
                <a:cubicBezTo>
                  <a:pt x="30" y="61"/>
                  <a:pt x="30" y="61"/>
                  <a:pt x="30" y="61"/>
                </a:cubicBezTo>
                <a:lnTo>
                  <a:pt x="8" y="44"/>
                </a:lnTo>
                <a:close/>
                <a:moveTo>
                  <a:pt x="86" y="36"/>
                </a:moveTo>
                <a:cubicBezTo>
                  <a:pt x="86" y="36"/>
                  <a:pt x="64" y="35"/>
                  <a:pt x="52" y="48"/>
                </a:cubicBezTo>
                <a:cubicBezTo>
                  <a:pt x="57" y="23"/>
                  <a:pt x="86" y="18"/>
                  <a:pt x="86" y="18"/>
                </a:cubicBezTo>
                <a:cubicBezTo>
                  <a:pt x="86" y="10"/>
                  <a:pt x="86" y="10"/>
                  <a:pt x="86" y="10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86" y="44"/>
                  <a:pt x="86" y="44"/>
                  <a:pt x="86" y="44"/>
                </a:cubicBezTo>
                <a:lnTo>
                  <a:pt x="86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0"/>
          <p:cNvSpPr/>
          <p:nvPr/>
        </p:nvSpPr>
        <p:spPr>
          <a:xfrm>
            <a:off x="2396278" y="6176852"/>
            <a:ext cx="268441" cy="237716"/>
          </a:xfrm>
          <a:custGeom>
            <a:avLst/>
            <a:gdLst/>
            <a:ahLst/>
            <a:cxnLst/>
            <a:rect l="l" t="t" r="r" b="b"/>
            <a:pathLst>
              <a:path w="82" h="112">
                <a:moveTo>
                  <a:pt x="36" y="35"/>
                </a:moveTo>
                <a:cubicBezTo>
                  <a:pt x="22" y="7"/>
                  <a:pt x="22" y="7"/>
                  <a:pt x="22" y="7"/>
                </a:cubicBezTo>
                <a:cubicBezTo>
                  <a:pt x="16" y="10"/>
                  <a:pt x="0" y="17"/>
                  <a:pt x="24" y="65"/>
                </a:cubicBezTo>
                <a:cubicBezTo>
                  <a:pt x="48" y="112"/>
                  <a:pt x="62" y="104"/>
                  <a:pt x="69" y="101"/>
                </a:cubicBezTo>
                <a:cubicBezTo>
                  <a:pt x="55" y="72"/>
                  <a:pt x="55" y="72"/>
                  <a:pt x="55" y="72"/>
                </a:cubicBezTo>
                <a:cubicBezTo>
                  <a:pt x="45" y="77"/>
                  <a:pt x="27" y="40"/>
                  <a:pt x="36" y="35"/>
                </a:cubicBezTo>
                <a:close/>
                <a:moveTo>
                  <a:pt x="68" y="66"/>
                </a:moveTo>
                <a:cubicBezTo>
                  <a:pt x="60" y="70"/>
                  <a:pt x="60" y="70"/>
                  <a:pt x="60" y="70"/>
                </a:cubicBezTo>
                <a:cubicBezTo>
                  <a:pt x="74" y="98"/>
                  <a:pt x="74" y="98"/>
                  <a:pt x="74" y="98"/>
                </a:cubicBezTo>
                <a:cubicBezTo>
                  <a:pt x="82" y="94"/>
                  <a:pt x="82" y="94"/>
                  <a:pt x="82" y="94"/>
                </a:cubicBezTo>
                <a:lnTo>
                  <a:pt x="68" y="66"/>
                </a:lnTo>
                <a:close/>
                <a:moveTo>
                  <a:pt x="49" y="28"/>
                </a:moveTo>
                <a:cubicBezTo>
                  <a:pt x="41" y="32"/>
                  <a:pt x="41" y="32"/>
                  <a:pt x="41" y="32"/>
                </a:cubicBezTo>
                <a:cubicBezTo>
                  <a:pt x="27" y="5"/>
                  <a:pt x="27" y="5"/>
                  <a:pt x="27" y="5"/>
                </a:cubicBezTo>
                <a:cubicBezTo>
                  <a:pt x="35" y="0"/>
                  <a:pt x="35" y="0"/>
                  <a:pt x="35" y="0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90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27"/>
            <a:ext cx="12191999" cy="5205513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-237841" y="0"/>
            <a:ext cx="12667680" cy="1199880"/>
          </a:xfrm>
          <a:prstGeom prst="roundRect">
            <a:avLst>
              <a:gd name="adj" fmla="val 16667"/>
            </a:avLst>
          </a:prstGeom>
          <a:solidFill>
            <a:srgbClr val="F742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3879"/>
            <a:ext cx="12191999" cy="1144800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Предлагаю рассмотреть программные решения для </a:t>
            </a:r>
            <a:r>
              <a:rPr lang="ru-RU" sz="2000" dirty="0" smtClean="0">
                <a:solidFill>
                  <a:schemeClr val="bg1"/>
                </a:solidFill>
              </a:rPr>
              <a:t>предприятий </a:t>
            </a:r>
            <a:r>
              <a:rPr lang="ru-RU" sz="2000" dirty="0" smtClean="0">
                <a:solidFill>
                  <a:schemeClr val="bg1"/>
                </a:solidFill>
              </a:rPr>
              <a:t>связанные с НТД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237842" y="5246040"/>
            <a:ext cx="12667681" cy="1611959"/>
          </a:xfrm>
          <a:prstGeom prst="round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9667" y="5367943"/>
            <a:ext cx="12072664" cy="136815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Рассмотреть какие задачи можно решить с помощью автоматизации многих процессов  на предприятии связанных с нормативной технической документацией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 rot="5400000">
            <a:off x="-1594800" y="3172320"/>
            <a:ext cx="6857280" cy="511560"/>
          </a:xfrm>
          <a:prstGeom prst="rect">
            <a:avLst/>
          </a:prstGeom>
          <a:solidFill>
            <a:srgbClr val="FF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2"/>
          <p:cNvSpPr/>
          <p:nvPr/>
        </p:nvSpPr>
        <p:spPr>
          <a:xfrm>
            <a:off x="2438280" y="5461738"/>
            <a:ext cx="10229400" cy="1869203"/>
          </a:xfrm>
          <a:prstGeom prst="roundRect">
            <a:avLst>
              <a:gd name="adj" fmla="val 16667"/>
            </a:avLst>
          </a:prstGeom>
          <a:solidFill>
            <a:srgbClr val="F742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24" name="Group 3"/>
          <p:cNvGrpSpPr/>
          <p:nvPr/>
        </p:nvGrpSpPr>
        <p:grpSpPr>
          <a:xfrm>
            <a:off x="3025800" y="126000"/>
            <a:ext cx="9092880" cy="575280"/>
            <a:chOff x="3025800" y="126000"/>
            <a:chExt cx="9092880" cy="575280"/>
          </a:xfrm>
        </p:grpSpPr>
        <p:grpSp>
          <p:nvGrpSpPr>
            <p:cNvPr id="225" name="Group 4"/>
            <p:cNvGrpSpPr/>
            <p:nvPr/>
          </p:nvGrpSpPr>
          <p:grpSpPr>
            <a:xfrm>
              <a:off x="3025800" y="126000"/>
              <a:ext cx="8894520" cy="575280"/>
              <a:chOff x="3025800" y="126000"/>
              <a:chExt cx="8894520" cy="575280"/>
            </a:xfrm>
          </p:grpSpPr>
          <p:sp>
            <p:nvSpPr>
              <p:cNvPr id="226" name="CustomShape 5"/>
              <p:cNvSpPr/>
              <p:nvPr/>
            </p:nvSpPr>
            <p:spPr>
              <a:xfrm>
                <a:off x="8210520" y="180000"/>
                <a:ext cx="3644640" cy="467280"/>
              </a:xfrm>
              <a:prstGeom prst="rect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7" name="CustomShape 6"/>
              <p:cNvSpPr/>
              <p:nvPr/>
            </p:nvSpPr>
            <p:spPr>
              <a:xfrm>
                <a:off x="11855880" y="126000"/>
                <a:ext cx="64440" cy="57528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228" name="CustomShape 7"/>
              <p:cNvSpPr/>
              <p:nvPr/>
            </p:nvSpPr>
            <p:spPr>
              <a:xfrm>
                <a:off x="3025800" y="237600"/>
                <a:ext cx="8725680" cy="352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</a:pPr>
                <a:r>
                  <a:rPr lang="ru-RU" b="1" spc="-1" dirty="0" smtClean="0">
                    <a:solidFill>
                      <a:srgbClr val="FF1A1A"/>
                    </a:solidFill>
                    <a:latin typeface="Calibri"/>
                    <a:ea typeface="DejaVu Sans"/>
                  </a:rPr>
                  <a:t>«Система управления нормативной технической документацией</a:t>
                </a:r>
                <a:r>
                  <a:rPr lang="ru-RU" sz="1800" b="1" strike="noStrike" spc="-1" dirty="0" smtClean="0">
                    <a:solidFill>
                      <a:srgbClr val="FF1A1A"/>
                    </a:solidFill>
                    <a:latin typeface="Calibri"/>
                    <a:ea typeface="DejaVu Sans"/>
                  </a:rPr>
                  <a:t>»</a:t>
                </a:r>
                <a:endParaRPr lang="ru-RU" sz="1800" b="0" strike="noStrike" spc="-1" dirty="0">
                  <a:latin typeface="Calibri"/>
                </a:endParaRPr>
              </a:p>
            </p:txBody>
          </p:sp>
        </p:grpSp>
        <p:pic>
          <p:nvPicPr>
            <p:cNvPr id="229" name="Picture 5"/>
            <p:cNvPicPr/>
            <p:nvPr/>
          </p:nvPicPr>
          <p:blipFill>
            <a:blip r:embed="rId3"/>
            <a:stretch/>
          </p:blipFill>
          <p:spPr>
            <a:xfrm>
              <a:off x="11887560" y="126000"/>
              <a:ext cx="231120" cy="575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0" name="CustomShape 8"/>
          <p:cNvSpPr/>
          <p:nvPr/>
        </p:nvSpPr>
        <p:spPr>
          <a:xfrm>
            <a:off x="2864043" y="492438"/>
            <a:ext cx="8954640" cy="1629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 dirty="0" smtClean="0">
                <a:solidFill>
                  <a:srgbClr val="262626"/>
                </a:solidFill>
                <a:latin typeface="Calibri"/>
                <a:ea typeface="DejaVu Sans"/>
              </a:rPr>
              <a:t>СУ НТД-включает в себя ряд подсистем и сервисов такие как : -Единый фонд </a:t>
            </a:r>
            <a:r>
              <a:rPr lang="ru-RU" sz="2000" spc="-1" dirty="0">
                <a:solidFill>
                  <a:srgbClr val="262626"/>
                </a:solidFill>
                <a:latin typeface="Calibri"/>
                <a:ea typeface="DejaVu Sans"/>
              </a:rPr>
              <a:t>э</a:t>
            </a:r>
            <a:r>
              <a:rPr lang="ru-RU" sz="2000" b="0" strike="noStrike" spc="-1" dirty="0" smtClean="0">
                <a:solidFill>
                  <a:srgbClr val="262626"/>
                </a:solidFill>
                <a:latin typeface="Calibri"/>
                <a:ea typeface="DejaVu Sans"/>
              </a:rPr>
              <a:t>лектронной </a:t>
            </a:r>
            <a:r>
              <a:rPr lang="ru-RU" sz="2000" spc="-1" dirty="0">
                <a:solidFill>
                  <a:srgbClr val="262626"/>
                </a:solidFill>
                <a:latin typeface="Calibri"/>
                <a:ea typeface="DejaVu Sans"/>
              </a:rPr>
              <a:t>н</a:t>
            </a:r>
            <a:r>
              <a:rPr lang="ru-RU" sz="2000" b="0" strike="noStrike" spc="-1" dirty="0" smtClean="0">
                <a:solidFill>
                  <a:srgbClr val="262626"/>
                </a:solidFill>
                <a:latin typeface="Calibri"/>
                <a:ea typeface="DejaVu Sans"/>
              </a:rPr>
              <a:t>ормативной </a:t>
            </a:r>
            <a:r>
              <a:rPr lang="ru-RU" sz="2000" spc="-1" dirty="0">
                <a:solidFill>
                  <a:srgbClr val="262626"/>
                </a:solidFill>
                <a:latin typeface="Calibri"/>
                <a:ea typeface="DejaVu Sans"/>
              </a:rPr>
              <a:t>д</a:t>
            </a:r>
            <a:r>
              <a:rPr lang="ru-RU" sz="2000" b="0" strike="noStrike" spc="-1" dirty="0" smtClean="0">
                <a:solidFill>
                  <a:srgbClr val="262626"/>
                </a:solidFill>
                <a:latin typeface="Calibri"/>
                <a:ea typeface="DejaVu Sans"/>
              </a:rPr>
              <a:t>окументацией (ЕФЭНД),подсистема </a:t>
            </a:r>
            <a:r>
              <a:rPr lang="ru-RU" sz="2000" spc="-1" dirty="0">
                <a:solidFill>
                  <a:srgbClr val="262626"/>
                </a:solidFill>
                <a:latin typeface="Calibri"/>
                <a:ea typeface="DejaVu Sans"/>
              </a:rPr>
              <a:t>в</a:t>
            </a:r>
            <a:r>
              <a:rPr lang="ru-RU" sz="2000" b="0" strike="noStrike" spc="-1" dirty="0" smtClean="0">
                <a:solidFill>
                  <a:srgbClr val="262626"/>
                </a:solidFill>
                <a:latin typeface="Calibri"/>
                <a:ea typeface="DejaVu Sans"/>
              </a:rPr>
              <a:t>едение </a:t>
            </a:r>
            <a:r>
              <a:rPr lang="ru-RU" sz="2000" spc="-1" dirty="0" smtClean="0">
                <a:solidFill>
                  <a:srgbClr val="262626"/>
                </a:solidFill>
                <a:latin typeface="Calibri"/>
                <a:ea typeface="DejaVu Sans"/>
              </a:rPr>
              <a:t>ф</a:t>
            </a:r>
            <a:r>
              <a:rPr lang="ru-RU" sz="2000" b="0" strike="noStrike" spc="-1" dirty="0" smtClean="0">
                <a:solidFill>
                  <a:srgbClr val="262626"/>
                </a:solidFill>
                <a:latin typeface="Calibri"/>
                <a:ea typeface="DejaVu Sans"/>
              </a:rPr>
              <a:t>онда (ПВФ), </a:t>
            </a:r>
            <a:r>
              <a:rPr lang="ru-RU" sz="2000" spc="-1" dirty="0" smtClean="0">
                <a:solidFill>
                  <a:srgbClr val="262626"/>
                </a:solidFill>
                <a:latin typeface="Calibri"/>
              </a:rPr>
              <a:t>банк документов (БД), единый словарь терминов, цифровые кабинеты (ЦК), контроль оборота (КО) и другие цифровые сервисы для решения поставленных задач связанных с НТД на производствах.</a:t>
            </a:r>
            <a:endParaRPr lang="ru-RU" sz="2000" b="0" strike="noStrike" spc="-1" dirty="0">
              <a:latin typeface="Calibri"/>
            </a:endParaRPr>
          </a:p>
        </p:txBody>
      </p:sp>
      <p:pic>
        <p:nvPicPr>
          <p:cNvPr id="231" name="Рисунок 10"/>
          <p:cNvPicPr/>
          <p:nvPr/>
        </p:nvPicPr>
        <p:blipFill>
          <a:blip r:embed="rId4"/>
          <a:srcRect l="52380" r="32920"/>
          <a:stretch/>
        </p:blipFill>
        <p:spPr>
          <a:xfrm>
            <a:off x="-11880" y="-7920"/>
            <a:ext cx="1992600" cy="6864840"/>
          </a:xfrm>
          <a:prstGeom prst="rect">
            <a:avLst/>
          </a:prstGeom>
          <a:ln>
            <a:noFill/>
          </a:ln>
        </p:spPr>
      </p:pic>
      <p:grpSp>
        <p:nvGrpSpPr>
          <p:cNvPr id="232" name="Group 9"/>
          <p:cNvGrpSpPr/>
          <p:nvPr/>
        </p:nvGrpSpPr>
        <p:grpSpPr>
          <a:xfrm>
            <a:off x="1779480" y="2122200"/>
            <a:ext cx="9934209" cy="3400660"/>
            <a:chOff x="1779480" y="2122200"/>
            <a:chExt cx="9934209" cy="3400660"/>
          </a:xfrm>
        </p:grpSpPr>
        <p:sp>
          <p:nvSpPr>
            <p:cNvPr id="233" name="CustomShape 10"/>
            <p:cNvSpPr/>
            <p:nvPr/>
          </p:nvSpPr>
          <p:spPr>
            <a:xfrm>
              <a:off x="1779480" y="2303445"/>
              <a:ext cx="2492640" cy="2492640"/>
            </a:xfrm>
            <a:custGeom>
              <a:avLst/>
              <a:gdLst/>
              <a:ahLst/>
              <a:cxnLst/>
              <a:rect l="l" t="t" r="r" b="b"/>
              <a:pathLst>
                <a:path w="837638" h="837638">
                  <a:moveTo>
                    <a:pt x="837638" y="418819"/>
                  </a:moveTo>
                  <a:cubicBezTo>
                    <a:pt x="837638" y="650127"/>
                    <a:pt x="650127" y="837638"/>
                    <a:pt x="418819" y="837638"/>
                  </a:cubicBezTo>
                  <a:cubicBezTo>
                    <a:pt x="187512" y="837638"/>
                    <a:pt x="0" y="650127"/>
                    <a:pt x="0" y="418819"/>
                  </a:cubicBezTo>
                  <a:cubicBezTo>
                    <a:pt x="0" y="187512"/>
                    <a:pt x="187512" y="0"/>
                    <a:pt x="418819" y="0"/>
                  </a:cubicBezTo>
                  <a:cubicBezTo>
                    <a:pt x="650127" y="0"/>
                    <a:pt x="837638" y="187512"/>
                    <a:pt x="837638" y="418819"/>
                  </a:cubicBezTo>
                  <a:close/>
                </a:path>
              </a:pathLst>
            </a:custGeom>
            <a:solidFill>
              <a:schemeClr val="bg1"/>
            </a:solidFill>
            <a:ln w="76320">
              <a:solidFill>
                <a:srgbClr val="E94E1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r>
                <a:rPr lang="ru-RU" dirty="0"/>
                <a:t> </a:t>
              </a:r>
              <a:r>
                <a:rPr lang="ru-RU" dirty="0" smtClean="0"/>
                <a:t>          </a:t>
              </a:r>
            </a:p>
            <a:p>
              <a:r>
                <a:rPr lang="ru-RU" dirty="0"/>
                <a:t> </a:t>
              </a:r>
              <a:r>
                <a:rPr lang="ru-RU" dirty="0" smtClean="0"/>
                <a:t>          СУ НТД</a:t>
              </a:r>
              <a:endParaRPr lang="ru-RU" dirty="0"/>
            </a:p>
          </p:txBody>
        </p:sp>
        <p:grpSp>
          <p:nvGrpSpPr>
            <p:cNvPr id="236" name="Group 12"/>
            <p:cNvGrpSpPr/>
            <p:nvPr/>
          </p:nvGrpSpPr>
          <p:grpSpPr>
            <a:xfrm>
              <a:off x="4265280" y="2122200"/>
              <a:ext cx="7448409" cy="3400660"/>
              <a:chOff x="4265280" y="2122200"/>
              <a:chExt cx="7448409" cy="3400660"/>
            </a:xfrm>
          </p:grpSpPr>
          <p:grpSp>
            <p:nvGrpSpPr>
              <p:cNvPr id="237" name="Group 13"/>
              <p:cNvGrpSpPr/>
              <p:nvPr/>
            </p:nvGrpSpPr>
            <p:grpSpPr>
              <a:xfrm>
                <a:off x="4555080" y="2122200"/>
                <a:ext cx="7158609" cy="3400660"/>
                <a:chOff x="4555080" y="2122200"/>
                <a:chExt cx="7158609" cy="3400660"/>
              </a:xfrm>
            </p:grpSpPr>
            <p:grpSp>
              <p:nvGrpSpPr>
                <p:cNvPr id="238" name="Group 14"/>
                <p:cNvGrpSpPr/>
                <p:nvPr/>
              </p:nvGrpSpPr>
              <p:grpSpPr>
                <a:xfrm>
                  <a:off x="5011200" y="2122200"/>
                  <a:ext cx="6702489" cy="1115555"/>
                  <a:chOff x="5011200" y="2122200"/>
                  <a:chExt cx="6702489" cy="1115555"/>
                </a:xfrm>
              </p:grpSpPr>
              <p:sp>
                <p:nvSpPr>
                  <p:cNvPr id="240" name="CustomShape 16"/>
                  <p:cNvSpPr/>
                  <p:nvPr/>
                </p:nvSpPr>
                <p:spPr>
                  <a:xfrm>
                    <a:off x="5508729" y="2248651"/>
                    <a:ext cx="6204960" cy="8902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239" name="CustomShape 15"/>
                  <p:cNvSpPr/>
                  <p:nvPr/>
                </p:nvSpPr>
                <p:spPr>
                  <a:xfrm>
                    <a:off x="5011200" y="2122200"/>
                    <a:ext cx="1045440" cy="1045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638" h="837638">
                        <a:moveTo>
                          <a:pt x="837638" y="418819"/>
                        </a:moveTo>
                        <a:cubicBezTo>
                          <a:pt x="837638" y="650127"/>
                          <a:pt x="650127" y="837638"/>
                          <a:pt x="418819" y="837638"/>
                        </a:cubicBezTo>
                        <a:cubicBezTo>
                          <a:pt x="187512" y="837638"/>
                          <a:pt x="0" y="650127"/>
                          <a:pt x="0" y="418819"/>
                        </a:cubicBezTo>
                        <a:cubicBezTo>
                          <a:pt x="0" y="187512"/>
                          <a:pt x="187512" y="0"/>
                          <a:pt x="418819" y="0"/>
                        </a:cubicBezTo>
                        <a:cubicBezTo>
                          <a:pt x="650127" y="0"/>
                          <a:pt x="837638" y="187512"/>
                          <a:pt x="837638" y="418819"/>
                        </a:cubicBezTo>
                        <a:close/>
                      </a:path>
                    </a:pathLst>
                  </a:custGeom>
                  <a:solidFill>
                    <a:srgbClr val="E94E1B"/>
                  </a:solidFill>
                  <a:ln w="1584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41" name="CustomShape 17"/>
                  <p:cNvSpPr/>
                  <p:nvPr/>
                </p:nvSpPr>
                <p:spPr>
                  <a:xfrm>
                    <a:off x="5155920" y="2266920"/>
                    <a:ext cx="763560" cy="763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428" h="592428">
                        <a:moveTo>
                          <a:pt x="592429" y="296214"/>
                        </a:moveTo>
                        <a:cubicBezTo>
                          <a:pt x="592429" y="459809"/>
                          <a:pt x="459809" y="592429"/>
                          <a:pt x="296214" y="592429"/>
                        </a:cubicBezTo>
                        <a:cubicBezTo>
                          <a:pt x="132620" y="592429"/>
                          <a:pt x="0" y="459809"/>
                          <a:pt x="0" y="296214"/>
                        </a:cubicBezTo>
                        <a:cubicBezTo>
                          <a:pt x="0" y="132620"/>
                          <a:pt x="132620" y="0"/>
                          <a:pt x="296214" y="0"/>
                        </a:cubicBezTo>
                        <a:cubicBezTo>
                          <a:pt x="459809" y="0"/>
                          <a:pt x="592429" y="132620"/>
                          <a:pt x="592429" y="2962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84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1200" b="1" spc="-1" dirty="0" smtClean="0">
                        <a:solidFill>
                          <a:srgbClr val="18457A"/>
                        </a:solidFill>
                        <a:latin typeface="Century Gothic"/>
                      </a:rPr>
                      <a:t>ЕФЭНД</a:t>
                    </a:r>
                    <a:endParaRPr lang="ru-RU" sz="1200" b="0" strike="noStrike" spc="-1" dirty="0">
                      <a:latin typeface="Calibri"/>
                    </a:endParaRPr>
                  </a:p>
                </p:txBody>
              </p:sp>
              <p:sp>
                <p:nvSpPr>
                  <p:cNvPr id="242" name="CustomShape 18"/>
                  <p:cNvSpPr/>
                  <p:nvPr/>
                </p:nvSpPr>
                <p:spPr>
                  <a:xfrm>
                    <a:off x="6117993" y="2285102"/>
                    <a:ext cx="5346720" cy="95265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spcBef>
                        <a:spcPts val="601"/>
                      </a:spcBef>
                    </a:pPr>
                    <a:r>
                      <a:rPr lang="ru-RU" sz="1400" spc="-1" dirty="0" smtClean="0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Включает в себя п</a:t>
                    </a:r>
                    <a:r>
                      <a:rPr lang="ru-RU" sz="14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одсистему ведения фонда(ПВФ)  / Банк документов- состоят из профессиональных справочных систем Кодекс/</a:t>
                    </a:r>
                    <a:r>
                      <a:rPr lang="ru-RU" sz="1400" b="0" strike="noStrike" spc="-1" dirty="0" err="1" smtClean="0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Техэксперт</a:t>
                    </a:r>
                    <a:r>
                      <a:rPr lang="ru-RU" sz="14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, так же ПВФ отвечает за внесение документов в единое цифровое пространстве образуя единый Банк документов. </a:t>
                    </a:r>
                    <a:endParaRPr lang="ru-RU" sz="1400" b="0" strike="noStrike" spc="-1" dirty="0">
                      <a:latin typeface="Calibri"/>
                    </a:endParaRPr>
                  </a:p>
                </p:txBody>
              </p:sp>
            </p:grpSp>
            <p:grpSp>
              <p:nvGrpSpPr>
                <p:cNvPr id="243" name="Group 19"/>
                <p:cNvGrpSpPr/>
                <p:nvPr/>
              </p:nvGrpSpPr>
              <p:grpSpPr>
                <a:xfrm>
                  <a:off x="5011200" y="3116160"/>
                  <a:ext cx="6689268" cy="1219183"/>
                  <a:chOff x="5011200" y="3116160"/>
                  <a:chExt cx="6689268" cy="1219183"/>
                </a:xfrm>
              </p:grpSpPr>
              <p:sp>
                <p:nvSpPr>
                  <p:cNvPr id="245" name="CustomShape 21"/>
                  <p:cNvSpPr/>
                  <p:nvPr/>
                </p:nvSpPr>
                <p:spPr>
                  <a:xfrm>
                    <a:off x="5495508" y="3361028"/>
                    <a:ext cx="6204960" cy="92844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244" name="CustomShape 20"/>
                  <p:cNvSpPr/>
                  <p:nvPr/>
                </p:nvSpPr>
                <p:spPr>
                  <a:xfrm>
                    <a:off x="5011200" y="3116160"/>
                    <a:ext cx="1045440" cy="1045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638" h="837638">
                        <a:moveTo>
                          <a:pt x="837638" y="418819"/>
                        </a:moveTo>
                        <a:cubicBezTo>
                          <a:pt x="837638" y="650127"/>
                          <a:pt x="650127" y="837638"/>
                          <a:pt x="418819" y="837638"/>
                        </a:cubicBezTo>
                        <a:cubicBezTo>
                          <a:pt x="187512" y="837638"/>
                          <a:pt x="0" y="650127"/>
                          <a:pt x="0" y="418819"/>
                        </a:cubicBezTo>
                        <a:cubicBezTo>
                          <a:pt x="0" y="187512"/>
                          <a:pt x="187512" y="0"/>
                          <a:pt x="418819" y="0"/>
                        </a:cubicBezTo>
                        <a:cubicBezTo>
                          <a:pt x="650127" y="0"/>
                          <a:pt x="837638" y="187512"/>
                          <a:pt x="837638" y="418819"/>
                        </a:cubicBezTo>
                        <a:close/>
                      </a:path>
                    </a:pathLst>
                  </a:custGeom>
                  <a:solidFill>
                    <a:srgbClr val="E94E1B"/>
                  </a:solidFill>
                  <a:ln w="1584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46" name="CustomShape 22"/>
                  <p:cNvSpPr/>
                  <p:nvPr/>
                </p:nvSpPr>
                <p:spPr>
                  <a:xfrm>
                    <a:off x="5152140" y="3257100"/>
                    <a:ext cx="763560" cy="763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428" h="592428">
                        <a:moveTo>
                          <a:pt x="592429" y="296214"/>
                        </a:moveTo>
                        <a:cubicBezTo>
                          <a:pt x="592429" y="459809"/>
                          <a:pt x="459809" y="592429"/>
                          <a:pt x="296214" y="592429"/>
                        </a:cubicBezTo>
                        <a:cubicBezTo>
                          <a:pt x="132620" y="592429"/>
                          <a:pt x="0" y="459809"/>
                          <a:pt x="0" y="296214"/>
                        </a:cubicBezTo>
                        <a:cubicBezTo>
                          <a:pt x="0" y="132620"/>
                          <a:pt x="132620" y="0"/>
                          <a:pt x="296214" y="0"/>
                        </a:cubicBezTo>
                        <a:cubicBezTo>
                          <a:pt x="459809" y="0"/>
                          <a:pt x="592429" y="132620"/>
                          <a:pt x="592429" y="2962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84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3200" b="1" spc="-1" dirty="0">
                        <a:solidFill>
                          <a:srgbClr val="18457A"/>
                        </a:solidFill>
                        <a:latin typeface="Century Gothic"/>
                      </a:rPr>
                      <a:t>1</a:t>
                    </a:r>
                    <a:endParaRPr lang="ru-RU" sz="3200" b="0" strike="noStrike" spc="-1" dirty="0">
                      <a:latin typeface="Calibri"/>
                    </a:endParaRPr>
                  </a:p>
                </p:txBody>
              </p:sp>
              <p:sp>
                <p:nvSpPr>
                  <p:cNvPr id="247" name="CustomShape 23"/>
                  <p:cNvSpPr/>
                  <p:nvPr/>
                </p:nvSpPr>
                <p:spPr>
                  <a:xfrm>
                    <a:off x="6070456" y="3382690"/>
                    <a:ext cx="5505978" cy="95265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square"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spcBef>
                        <a:spcPts val="601"/>
                      </a:spcBef>
                    </a:pPr>
                    <a:r>
                      <a:rPr lang="ru-RU" sz="1400" b="1" strike="noStrike" spc="-1" dirty="0" smtClean="0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Такая разработка отвечает за </a:t>
                    </a:r>
                    <a:r>
                      <a:rPr lang="ru-RU" sz="1400" b="1" dirty="0" smtClean="0">
                        <a:latin typeface="Calibri" pitchFamily="34" charset="0"/>
                      </a:rPr>
                      <a:t> </a:t>
                    </a:r>
                    <a:r>
                      <a:rPr lang="ru-RU" sz="1400" b="1" dirty="0">
                        <a:latin typeface="Calibri" pitchFamily="34" charset="0"/>
                      </a:rPr>
                      <a:t>поиск нужных </a:t>
                    </a:r>
                    <a:r>
                      <a:rPr lang="ru-RU" sz="1400" b="1" dirty="0" smtClean="0">
                        <a:latin typeface="Calibri" pitchFamily="34" charset="0"/>
                      </a:rPr>
                      <a:t>документов в </a:t>
                    </a:r>
                    <a:r>
                      <a:rPr lang="ru-RU" sz="1400" b="1" dirty="0">
                        <a:latin typeface="Calibri" pitchFamily="34" charset="0"/>
                      </a:rPr>
                      <a:t>не </a:t>
                    </a:r>
                    <a:r>
                      <a:rPr lang="ru-RU" sz="1400" b="1" dirty="0" smtClean="0">
                        <a:latin typeface="Calibri" pitchFamily="34" charset="0"/>
                      </a:rPr>
                      <a:t>зависимо </a:t>
                    </a:r>
                    <a:r>
                      <a:rPr lang="ru-RU" sz="1400" b="1" dirty="0">
                        <a:latin typeface="Calibri" pitchFamily="34" charset="0"/>
                      </a:rPr>
                      <a:t>от их вида</a:t>
                    </a:r>
                    <a:r>
                      <a:rPr lang="ru-RU" sz="1400" dirty="0">
                        <a:latin typeface="Calibri" pitchFamily="34" charset="0"/>
                      </a:rPr>
                      <a:t> (внутренний или внешний документ). Поиск осуществляется за считанные секунды. Так как система состоит из банка внутренних документов и внешних</a:t>
                    </a:r>
                    <a:r>
                      <a:rPr lang="ru-RU" sz="14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.</a:t>
                    </a:r>
                    <a:endParaRPr lang="ru-RU" sz="1400" b="0" strike="noStrike" spc="-1" dirty="0">
                      <a:latin typeface="Calibri"/>
                    </a:endParaRPr>
                  </a:p>
                </p:txBody>
              </p:sp>
            </p:grpSp>
            <p:grpSp>
              <p:nvGrpSpPr>
                <p:cNvPr id="248" name="Group 24"/>
                <p:cNvGrpSpPr/>
                <p:nvPr/>
              </p:nvGrpSpPr>
              <p:grpSpPr>
                <a:xfrm>
                  <a:off x="5011200" y="4114800"/>
                  <a:ext cx="6689267" cy="1408060"/>
                  <a:chOff x="5011200" y="4114800"/>
                  <a:chExt cx="6689267" cy="1408060"/>
                </a:xfrm>
              </p:grpSpPr>
              <p:sp>
                <p:nvSpPr>
                  <p:cNvPr id="250" name="CustomShape 26"/>
                  <p:cNvSpPr/>
                  <p:nvPr/>
                </p:nvSpPr>
                <p:spPr>
                  <a:xfrm>
                    <a:off x="5368170" y="4437122"/>
                    <a:ext cx="6332297" cy="10051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249" name="CustomShape 25"/>
                  <p:cNvSpPr/>
                  <p:nvPr/>
                </p:nvSpPr>
                <p:spPr>
                  <a:xfrm>
                    <a:off x="5011200" y="4114800"/>
                    <a:ext cx="1045440" cy="1045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638" h="837638">
                        <a:moveTo>
                          <a:pt x="837638" y="418819"/>
                        </a:moveTo>
                        <a:cubicBezTo>
                          <a:pt x="837638" y="650127"/>
                          <a:pt x="650127" y="837638"/>
                          <a:pt x="418819" y="837638"/>
                        </a:cubicBezTo>
                        <a:cubicBezTo>
                          <a:pt x="187512" y="837638"/>
                          <a:pt x="0" y="650127"/>
                          <a:pt x="0" y="418819"/>
                        </a:cubicBezTo>
                        <a:cubicBezTo>
                          <a:pt x="0" y="187512"/>
                          <a:pt x="187512" y="0"/>
                          <a:pt x="418819" y="0"/>
                        </a:cubicBezTo>
                        <a:cubicBezTo>
                          <a:pt x="650127" y="0"/>
                          <a:pt x="837638" y="187512"/>
                          <a:pt x="837638" y="418819"/>
                        </a:cubicBezTo>
                        <a:close/>
                      </a:path>
                    </a:pathLst>
                  </a:custGeom>
                  <a:solidFill>
                    <a:srgbClr val="E94E1B"/>
                  </a:solidFill>
                  <a:ln w="1584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51" name="CustomShape 27"/>
                  <p:cNvSpPr/>
                  <p:nvPr/>
                </p:nvSpPr>
                <p:spPr>
                  <a:xfrm>
                    <a:off x="5155920" y="4259520"/>
                    <a:ext cx="763560" cy="763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428" h="592428">
                        <a:moveTo>
                          <a:pt x="592429" y="296214"/>
                        </a:moveTo>
                        <a:cubicBezTo>
                          <a:pt x="592429" y="459809"/>
                          <a:pt x="459809" y="592429"/>
                          <a:pt x="296214" y="592429"/>
                        </a:cubicBezTo>
                        <a:cubicBezTo>
                          <a:pt x="132620" y="592429"/>
                          <a:pt x="0" y="459809"/>
                          <a:pt x="0" y="296214"/>
                        </a:cubicBezTo>
                        <a:cubicBezTo>
                          <a:pt x="0" y="132620"/>
                          <a:pt x="132620" y="0"/>
                          <a:pt x="296214" y="0"/>
                        </a:cubicBezTo>
                        <a:cubicBezTo>
                          <a:pt x="459809" y="0"/>
                          <a:pt x="592429" y="132620"/>
                          <a:pt x="592429" y="2962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84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3200" b="1" spc="-1" dirty="0">
                        <a:solidFill>
                          <a:srgbClr val="18457A"/>
                        </a:solidFill>
                        <a:latin typeface="Century Gothic"/>
                      </a:rPr>
                      <a:t>2</a:t>
                    </a:r>
                    <a:endParaRPr lang="ru-RU" sz="3200" b="0" strike="noStrike" spc="-1" dirty="0">
                      <a:latin typeface="Calibri"/>
                    </a:endParaRPr>
                  </a:p>
                </p:txBody>
              </p:sp>
              <p:sp>
                <p:nvSpPr>
                  <p:cNvPr id="252" name="CustomShape 28"/>
                  <p:cNvSpPr/>
                  <p:nvPr/>
                </p:nvSpPr>
                <p:spPr>
                  <a:xfrm>
                    <a:off x="6134638" y="4354763"/>
                    <a:ext cx="5399762" cy="11680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square"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spcBef>
                        <a:spcPts val="601"/>
                      </a:spcBef>
                    </a:pPr>
                    <a:r>
                      <a:rPr lang="ru-RU" sz="1400" b="1" dirty="0" smtClean="0">
                        <a:latin typeface="Calibri" pitchFamily="34" charset="0"/>
                      </a:rPr>
                      <a:t>Данная </a:t>
                    </a:r>
                    <a:r>
                      <a:rPr lang="ru-RU" sz="1400" b="1" dirty="0">
                        <a:latin typeface="Calibri" pitchFamily="34" charset="0"/>
                      </a:rPr>
                      <a:t>подсистема сокращает вероятность работы с не актуальной </a:t>
                    </a:r>
                    <a:r>
                      <a:rPr lang="ru-RU" sz="1400" b="1" dirty="0" smtClean="0">
                        <a:latin typeface="Calibri" pitchFamily="34" charset="0"/>
                      </a:rPr>
                      <a:t>НД. </a:t>
                    </a:r>
                    <a:r>
                      <a:rPr lang="ru-RU" sz="1400" dirty="0">
                        <a:latin typeface="Calibri" pitchFamily="34" charset="0"/>
                      </a:rPr>
                      <a:t>В доступе у специалистов всегда актуальная информация, это позволяет сократить временные затраты на поиск и анализ </a:t>
                    </a:r>
                    <a:r>
                      <a:rPr lang="ru-RU" sz="1400" dirty="0" smtClean="0">
                        <a:latin typeface="Calibri" pitchFamily="34" charset="0"/>
                      </a:rPr>
                      <a:t>НТД</a:t>
                    </a:r>
                    <a:r>
                      <a:rPr lang="ru-RU" sz="1400" dirty="0">
                        <a:latin typeface="Calibri" pitchFamily="34" charset="0"/>
                      </a:rPr>
                      <a:t>. Ч</a:t>
                    </a:r>
                    <a:r>
                      <a:rPr lang="ru-RU" sz="1400" dirty="0" smtClean="0">
                        <a:latin typeface="Calibri" pitchFamily="34" charset="0"/>
                      </a:rPr>
                      <a:t>то </a:t>
                    </a:r>
                    <a:r>
                      <a:rPr lang="ru-RU" sz="1400" dirty="0">
                        <a:latin typeface="Calibri" pitchFamily="34" charset="0"/>
                      </a:rPr>
                      <a:t>позволяет оперативно принимать безошибочные </a:t>
                    </a:r>
                    <a:r>
                      <a:rPr lang="ru-RU" sz="1400" dirty="0" smtClean="0">
                        <a:latin typeface="Calibri" pitchFamily="34" charset="0"/>
                      </a:rPr>
                      <a:t>решения.</a:t>
                    </a:r>
                    <a:endParaRPr lang="ru-RU" sz="1400" b="0" strike="noStrike" spc="-1" dirty="0"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53" name="Рисунок 22"/>
                <p:cNvPicPr/>
                <p:nvPr/>
              </p:nvPicPr>
              <p:blipFill>
                <a:blip r:embed="rId5"/>
                <a:srcRect r="46633"/>
                <a:stretch/>
              </p:blipFill>
              <p:spPr>
                <a:xfrm>
                  <a:off x="4650840" y="2333880"/>
                  <a:ext cx="333000" cy="24310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54" name="CustomShape 29"/>
                <p:cNvSpPr/>
                <p:nvPr/>
              </p:nvSpPr>
              <p:spPr>
                <a:xfrm>
                  <a:off x="4555080" y="3444120"/>
                  <a:ext cx="201960" cy="210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255" name="CustomShape 30"/>
              <p:cNvSpPr/>
              <p:nvPr/>
            </p:nvSpPr>
            <p:spPr>
              <a:xfrm>
                <a:off x="4265280" y="3487320"/>
                <a:ext cx="118440" cy="123840"/>
              </a:xfrm>
              <a:prstGeom prst="ellipse">
                <a:avLst/>
              </a:prstGeom>
              <a:solidFill>
                <a:schemeClr val="accent6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6" name="Line 31"/>
              <p:cNvSpPr/>
              <p:nvPr/>
            </p:nvSpPr>
            <p:spPr>
              <a:xfrm>
                <a:off x="4384080" y="3549240"/>
                <a:ext cx="170640" cy="0"/>
              </a:xfrm>
              <a:prstGeom prst="line">
                <a:avLst/>
              </a:prstGeom>
              <a:ln w="19080">
                <a:solidFill>
                  <a:schemeClr val="accent6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257" name="CustomShape 32"/>
          <p:cNvSpPr/>
          <p:nvPr/>
        </p:nvSpPr>
        <p:spPr>
          <a:xfrm>
            <a:off x="2759760" y="5624640"/>
            <a:ext cx="8991720" cy="1660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00" spc="-1" dirty="0" smtClean="0">
                <a:solidFill>
                  <a:schemeClr val="bg1"/>
                </a:solidFill>
                <a:latin typeface="Calibri" pitchFamily="34" charset="0"/>
              </a:rPr>
              <a:t>Какие </a:t>
            </a:r>
            <a:r>
              <a:rPr lang="ru-RU" sz="1500" spc="-1" dirty="0">
                <a:solidFill>
                  <a:schemeClr val="bg1"/>
                </a:solidFill>
                <a:latin typeface="Calibri" pitchFamily="34" charset="0"/>
              </a:rPr>
              <a:t>задачи можно решить с внедрением </a:t>
            </a:r>
            <a:r>
              <a:rPr lang="ru-RU" sz="1500" spc="-1" dirty="0" smtClean="0">
                <a:solidFill>
                  <a:schemeClr val="bg1"/>
                </a:solidFill>
                <a:latin typeface="Calibri" pitchFamily="34" charset="0"/>
              </a:rPr>
              <a:t>системы на предприятие?</a:t>
            </a:r>
            <a:endParaRPr lang="ru-RU" sz="1500" spc="-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spc="-1" dirty="0">
                <a:solidFill>
                  <a:schemeClr val="bg1"/>
                </a:solidFill>
                <a:latin typeface="Calibri" pitchFamily="34" charset="0"/>
              </a:rPr>
              <a:t>1. Организация доступа специалистов к постоянно актуализируемым текстам нормативных документах (НД) </a:t>
            </a:r>
          </a:p>
          <a:p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2. Единый интеллектуальный поиск по всем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НД (внутренним и внешним).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3. Ведение единой терминологической базы терминов на предприятии.</a:t>
            </a:r>
          </a:p>
          <a:p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4. ПВФ  подсистема ведение фонда-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позволяет автоматизировать и размещать документы разработанные </a:t>
            </a: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вне контура СУ НТД в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единый фонд </a:t>
            </a: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документов.</a:t>
            </a:r>
          </a:p>
          <a:p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5. Возможность внесения  документов ( документы СМК, СТО, инструкции, методики и т.д.)</a:t>
            </a:r>
            <a:endParaRPr lang="ru-RU" sz="1400" strike="noStrike" spc="-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p15="http://schemas.microsoft.com/office/powerpoint/2012/main">
      <p:transition spd="slow"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Рисунок 15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781" name="CustomShape 1"/>
          <p:cNvSpPr/>
          <p:nvPr/>
        </p:nvSpPr>
        <p:spPr>
          <a:xfrm>
            <a:off x="0" y="5440680"/>
            <a:ext cx="12191760" cy="1416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2" name="CustomShape 2"/>
          <p:cNvSpPr/>
          <p:nvPr/>
        </p:nvSpPr>
        <p:spPr>
          <a:xfrm>
            <a:off x="1986480" y="5672880"/>
            <a:ext cx="820116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ВАЖНО РЕАЛИЗОВАТЬ СИСТЕМНЫЙ ПОДХОД В ОБЕСПЕЧЕНИИ</a:t>
            </a:r>
            <a:endParaRPr lang="ru-RU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ИНЖЕНЕРНО-ТЕХНИЧЕСКИХ РАБОТНИКОВ НОРМАТИВНОЙ ДОКУМЕНТАЦИЕЙ</a:t>
            </a:r>
            <a:endParaRPr lang="ru-RU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И ДОСТУПОМ К НОРМАТИВНЫМ ТРЕБОВАНИЯМ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783" name="CustomShape 3"/>
          <p:cNvSpPr/>
          <p:nvPr/>
        </p:nvSpPr>
        <p:spPr>
          <a:xfrm>
            <a:off x="2483280" y="4871160"/>
            <a:ext cx="723528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800" b="1" strike="noStrike" spc="-1">
                <a:solidFill>
                  <a:srgbClr val="504A4E"/>
                </a:solidFill>
                <a:latin typeface="Calibri"/>
                <a:ea typeface="DejaVu Sans"/>
              </a:rPr>
              <a:t>ЭТО ТЫСЯЧИ, СОТНИ ТЫСЯЧ ДОКУМЕНТОВ!</a:t>
            </a:r>
            <a:endParaRPr lang="ru-RU" sz="2800" b="0" strike="noStrike" spc="-1">
              <a:latin typeface="Calibri"/>
            </a:endParaRPr>
          </a:p>
        </p:txBody>
      </p:sp>
      <p:grpSp>
        <p:nvGrpSpPr>
          <p:cNvPr id="784" name="Group 4"/>
          <p:cNvGrpSpPr/>
          <p:nvPr/>
        </p:nvGrpSpPr>
        <p:grpSpPr>
          <a:xfrm>
            <a:off x="0" y="126000"/>
            <a:ext cx="12118680" cy="585000"/>
            <a:chOff x="0" y="126000"/>
            <a:chExt cx="12118680" cy="585000"/>
          </a:xfrm>
        </p:grpSpPr>
        <p:grpSp>
          <p:nvGrpSpPr>
            <p:cNvPr id="785" name="Group 5"/>
            <p:cNvGrpSpPr/>
            <p:nvPr/>
          </p:nvGrpSpPr>
          <p:grpSpPr>
            <a:xfrm>
              <a:off x="0" y="126000"/>
              <a:ext cx="11920320" cy="585000"/>
              <a:chOff x="0" y="126000"/>
              <a:chExt cx="11920320" cy="585000"/>
            </a:xfrm>
          </p:grpSpPr>
          <p:sp>
            <p:nvSpPr>
              <p:cNvPr id="786" name="CustomShape 6"/>
              <p:cNvSpPr/>
              <p:nvPr/>
            </p:nvSpPr>
            <p:spPr>
              <a:xfrm>
                <a:off x="0" y="180000"/>
                <a:ext cx="11855160" cy="46728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87" name="CustomShape 7"/>
              <p:cNvSpPr/>
              <p:nvPr/>
            </p:nvSpPr>
            <p:spPr>
              <a:xfrm>
                <a:off x="11855880" y="126000"/>
                <a:ext cx="64440" cy="57528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788" name="CustomShape 8"/>
              <p:cNvSpPr/>
              <p:nvPr/>
            </p:nvSpPr>
            <p:spPr>
              <a:xfrm>
                <a:off x="3029040" y="243720"/>
                <a:ext cx="8725680" cy="467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</a:pPr>
                <a:r>
                  <a:rPr lang="ru-RU" sz="1800" b="1" strike="noStrike" spc="-1">
                    <a:solidFill>
                      <a:srgbClr val="FF1A1A"/>
                    </a:solidFill>
                    <a:latin typeface="Calibri"/>
                    <a:ea typeface="DejaVu Sans"/>
                  </a:rPr>
                  <a:t>ЕДИНЫЙ ФОНД ЭЛЕКТРОННОЙ НОРМАТИВНОЙ ДОКУМЕНТАЦИИ</a:t>
                </a:r>
                <a:endParaRPr lang="ru-RU" sz="1800" b="0" strike="noStrike" spc="-1">
                  <a:latin typeface="Calibri"/>
                </a:endParaRPr>
              </a:p>
            </p:txBody>
          </p:sp>
        </p:grpSp>
        <p:pic>
          <p:nvPicPr>
            <p:cNvPr id="789" name="Picture 5"/>
            <p:cNvPicPr/>
            <p:nvPr/>
          </p:nvPicPr>
          <p:blipFill>
            <a:blip r:embed="rId4"/>
            <a:stretch/>
          </p:blipFill>
          <p:spPr>
            <a:xfrm>
              <a:off x="11887560" y="126000"/>
              <a:ext cx="231120" cy="575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90" name="Group 9"/>
          <p:cNvGrpSpPr/>
          <p:nvPr/>
        </p:nvGrpSpPr>
        <p:grpSpPr>
          <a:xfrm>
            <a:off x="943200" y="958320"/>
            <a:ext cx="10372320" cy="3578040"/>
            <a:chOff x="943200" y="958320"/>
            <a:chExt cx="10372320" cy="3578040"/>
          </a:xfrm>
        </p:grpSpPr>
        <p:pic>
          <p:nvPicPr>
            <p:cNvPr id="791" name="Рисунок 1"/>
            <p:cNvPicPr/>
            <p:nvPr/>
          </p:nvPicPr>
          <p:blipFill>
            <a:blip r:embed="rId5"/>
            <a:stretch/>
          </p:blipFill>
          <p:spPr>
            <a:xfrm>
              <a:off x="943200" y="958320"/>
              <a:ext cx="10372320" cy="3578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92" name="CustomShape 10"/>
            <p:cNvSpPr/>
            <p:nvPr/>
          </p:nvSpPr>
          <p:spPr>
            <a:xfrm>
              <a:off x="1095480" y="1114560"/>
              <a:ext cx="56862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ED6B49"/>
                  </a:solidFill>
                  <a:latin typeface="Calibri"/>
                  <a:ea typeface="DejaVu Sans"/>
                </a:rPr>
                <a:t>ПОСТАВЛЯЕМ В ГОТОВОМ ВИДЕ</a:t>
              </a:r>
              <a:endParaRPr lang="ru-RU" sz="1800" b="0" strike="noStrike" spc="-1">
                <a:latin typeface="Calibri"/>
              </a:endParaRPr>
            </a:p>
          </p:txBody>
        </p:sp>
        <p:sp>
          <p:nvSpPr>
            <p:cNvPr id="793" name="CustomShape 11"/>
            <p:cNvSpPr/>
            <p:nvPr/>
          </p:nvSpPr>
          <p:spPr>
            <a:xfrm>
              <a:off x="7515360" y="1005480"/>
              <a:ext cx="367632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ED6B49"/>
                  </a:solidFill>
                  <a:latin typeface="Calibri"/>
                  <a:ea typeface="DejaVu Sans"/>
                </a:rPr>
                <a:t>ПОМОГАЕМ КОНСОЛИДИРОВАТЬ И ИНВЕНТАРИЗИРОВАТЬ</a:t>
              </a:r>
              <a:endParaRPr lang="ru-RU" sz="1800" b="0" strike="noStrike" spc="-1">
                <a:latin typeface="Calibri"/>
              </a:endParaRPr>
            </a:p>
          </p:txBody>
        </p:sp>
        <p:grpSp>
          <p:nvGrpSpPr>
            <p:cNvPr id="794" name="Group 12"/>
            <p:cNvGrpSpPr/>
            <p:nvPr/>
          </p:nvGrpSpPr>
          <p:grpSpPr>
            <a:xfrm>
              <a:off x="1095480" y="1725480"/>
              <a:ext cx="3171600" cy="2711520"/>
              <a:chOff x="1095480" y="1725480"/>
              <a:chExt cx="3171600" cy="2711520"/>
            </a:xfrm>
          </p:grpSpPr>
          <p:sp>
            <p:nvSpPr>
              <p:cNvPr id="795" name="CustomShape 13"/>
              <p:cNvSpPr/>
              <p:nvPr/>
            </p:nvSpPr>
            <p:spPr>
              <a:xfrm>
                <a:off x="1095480" y="1725480"/>
                <a:ext cx="1704600" cy="333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600" b="1" strike="noStrike" spc="-1">
                    <a:solidFill>
                      <a:srgbClr val="ED6B49"/>
                    </a:solidFill>
                    <a:latin typeface="Calibri"/>
                    <a:ea typeface="DejaVu Sans"/>
                  </a:rPr>
                  <a:t>ВНЕШНЯЯ НД</a:t>
                </a:r>
                <a:endParaRPr lang="ru-RU" sz="1600" b="0" strike="noStrike" spc="-1">
                  <a:latin typeface="Calibri"/>
                </a:endParaRPr>
              </a:p>
            </p:txBody>
          </p:sp>
          <p:sp>
            <p:nvSpPr>
              <p:cNvPr id="796" name="CustomShape 14"/>
              <p:cNvSpPr/>
              <p:nvPr/>
            </p:nvSpPr>
            <p:spPr>
              <a:xfrm>
                <a:off x="1095480" y="2125080"/>
                <a:ext cx="3171600" cy="882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300" b="1" strike="noStrike" spc="-1">
                    <a:solidFill>
                      <a:srgbClr val="404040"/>
                    </a:solidFill>
                    <a:latin typeface="Calibri"/>
                    <a:ea typeface="DejaVu Sans"/>
                  </a:rPr>
                  <a:t>ФЕДЕРАЛЬНОЕ ЗАКОНОДАТЕЛЬСТВО, НАЦИОНАЛЬНЫЕ СТАНДАРТЫ, МЕЖДУНАРОДНЫЕ И ЗАРУБЕЖНЫЕ СТАНДАРТЫ</a:t>
                </a:r>
                <a:endParaRPr lang="ru-RU" sz="1300" b="0" strike="noStrike" spc="-1">
                  <a:latin typeface="Calibri"/>
                </a:endParaRPr>
              </a:p>
            </p:txBody>
          </p:sp>
          <p:sp>
            <p:nvSpPr>
              <p:cNvPr id="797" name="CustomShape 15"/>
              <p:cNvSpPr/>
              <p:nvPr/>
            </p:nvSpPr>
            <p:spPr>
              <a:xfrm>
                <a:off x="1095480" y="3085920"/>
                <a:ext cx="2795400" cy="819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595959"/>
                    </a:solidFill>
                    <a:latin typeface="Calibri Light"/>
                    <a:ea typeface="DejaVu Sans"/>
                  </a:rPr>
                  <a:t>ТЕХРЕГЛАМЕНТЫ, </a:t>
                </a:r>
                <a:r>
                  <a:t/>
                </a:r>
                <a:br/>
                <a:r>
                  <a:rPr lang="ru-RU" sz="1200" b="0" strike="noStrike" spc="-1">
                    <a:solidFill>
                      <a:srgbClr val="595959"/>
                    </a:solidFill>
                    <a:latin typeface="Calibri Light"/>
                    <a:ea typeface="DejaVu Sans"/>
                  </a:rPr>
                  <a:t>НОРМАТИВНО-ПРАВОВЫЕ АКТЫ, </a:t>
                </a:r>
                <a:r>
                  <a:t/>
                </a:r>
                <a:br/>
                <a:r>
                  <a:rPr lang="ru-RU" sz="1200" b="0" strike="noStrike" spc="-1">
                    <a:solidFill>
                      <a:srgbClr val="595959"/>
                    </a:solidFill>
                    <a:latin typeface="Calibri Light"/>
                    <a:ea typeface="DejaVu Sans"/>
                  </a:rPr>
                  <a:t>ГОСТ, ГОСТ Р, </a:t>
                </a:r>
                <a:r>
                  <a:rPr lang="en-US" sz="1200" b="0" strike="noStrike" spc="-1">
                    <a:solidFill>
                      <a:srgbClr val="595959"/>
                    </a:solidFill>
                    <a:latin typeface="Calibri Light"/>
                    <a:ea typeface="DejaVu Sans"/>
                  </a:rPr>
                  <a:t>ASTM, API</a:t>
                </a:r>
                <a:r>
                  <a:rPr lang="ru-RU" sz="1200" b="0" strike="noStrike" spc="-1">
                    <a:solidFill>
                      <a:srgbClr val="595959"/>
                    </a:solidFill>
                    <a:latin typeface="Calibri Light"/>
                    <a:ea typeface="DejaVu Sans"/>
                  </a:rPr>
                  <a:t> И Т.Д.</a:t>
                </a:r>
                <a:endParaRPr lang="ru-RU" sz="1200" b="0" strike="noStrike" spc="-1">
                  <a:latin typeface="Calibri"/>
                </a:endParaRPr>
              </a:p>
            </p:txBody>
          </p:sp>
          <p:pic>
            <p:nvPicPr>
              <p:cNvPr id="798" name="Рисунок 6"/>
              <p:cNvPicPr/>
              <p:nvPr/>
            </p:nvPicPr>
            <p:blipFill>
              <a:blip r:embed="rId6"/>
              <a:stretch/>
            </p:blipFill>
            <p:spPr>
              <a:xfrm>
                <a:off x="1214280" y="3846240"/>
                <a:ext cx="1169640" cy="59076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799" name="Group 16"/>
            <p:cNvGrpSpPr/>
            <p:nvPr/>
          </p:nvGrpSpPr>
          <p:grpSpPr>
            <a:xfrm>
              <a:off x="4467240" y="1725480"/>
              <a:ext cx="2638080" cy="2798640"/>
              <a:chOff x="4467240" y="1725480"/>
              <a:chExt cx="2638080" cy="2798640"/>
            </a:xfrm>
          </p:grpSpPr>
          <p:sp>
            <p:nvSpPr>
              <p:cNvPr id="800" name="CustomShape 17"/>
              <p:cNvSpPr/>
              <p:nvPr/>
            </p:nvSpPr>
            <p:spPr>
              <a:xfrm>
                <a:off x="4467240" y="1725480"/>
                <a:ext cx="1704600" cy="333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600" b="1" strike="noStrike" spc="-1">
                    <a:solidFill>
                      <a:srgbClr val="ED6B49"/>
                    </a:solidFill>
                    <a:latin typeface="Calibri"/>
                    <a:ea typeface="DejaVu Sans"/>
                  </a:rPr>
                  <a:t>ВНЕШНЯЯ НД</a:t>
                </a:r>
                <a:endParaRPr lang="ru-RU" sz="1600" b="0" strike="noStrike" spc="-1">
                  <a:latin typeface="Calibri"/>
                </a:endParaRPr>
              </a:p>
            </p:txBody>
          </p:sp>
          <p:sp>
            <p:nvSpPr>
              <p:cNvPr id="801" name="CustomShape 18"/>
              <p:cNvSpPr/>
              <p:nvPr/>
            </p:nvSpPr>
            <p:spPr>
              <a:xfrm>
                <a:off x="4467240" y="2125080"/>
                <a:ext cx="2638080" cy="288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300" b="1" strike="noStrike" spc="-1">
                    <a:solidFill>
                      <a:srgbClr val="404040"/>
                    </a:solidFill>
                    <a:latin typeface="Calibri"/>
                    <a:ea typeface="DejaVu Sans"/>
                  </a:rPr>
                  <a:t>ЭКСПЕРТНАЯ ДОКУМЕНТАЦИЯ</a:t>
                </a:r>
                <a:endParaRPr lang="ru-RU" sz="1300" b="0" strike="noStrike" spc="-1">
                  <a:latin typeface="Calibri"/>
                </a:endParaRPr>
              </a:p>
            </p:txBody>
          </p:sp>
          <p:sp>
            <p:nvSpPr>
              <p:cNvPr id="802" name="CustomShape 19"/>
              <p:cNvSpPr/>
              <p:nvPr/>
            </p:nvSpPr>
            <p:spPr>
              <a:xfrm>
                <a:off x="4467240" y="2457000"/>
                <a:ext cx="2390400" cy="2067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595959"/>
                    </a:solidFill>
                    <a:latin typeface="Calibri Light"/>
                    <a:ea typeface="DejaVu Sans"/>
                  </a:rPr>
                  <a:t>СТО, ТИПОВАЯ ТЕХНИЧЕСКАЯ ДОКУМЕНТАЦИЯ: ИНСТРУКЦИИ, ПРОЕКТЫ РЕШЕНИЙ, ОБРАЗЦЫ И ФОРМЫ ДОКУМЕНТОВ И Т.Д.</a:t>
                </a:r>
                <a:endParaRPr lang="ru-RU" sz="1200" b="0" strike="noStrike" spc="-1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endParaRPr lang="ru-RU" sz="1200" b="0" strike="noStrike" spc="-1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595959"/>
                    </a:solidFill>
                    <a:latin typeface="Calibri Light"/>
                    <a:ea typeface="DejaVu Sans"/>
                  </a:rPr>
                  <a:t>ИНФОРМАЦИЯ О ТЕХНОЛОГИЯХ И ОБОРУДОВАНИИ</a:t>
                </a:r>
                <a:endParaRPr lang="ru-RU" sz="1200" b="0" strike="noStrike" spc="-1">
                  <a:latin typeface="Calibri"/>
                </a:endParaRPr>
              </a:p>
            </p:txBody>
          </p:sp>
          <p:pic>
            <p:nvPicPr>
              <p:cNvPr id="803" name="Рисунок 7"/>
              <p:cNvPicPr/>
              <p:nvPr/>
            </p:nvPicPr>
            <p:blipFill>
              <a:blip r:embed="rId7"/>
              <a:stretch/>
            </p:blipFill>
            <p:spPr>
              <a:xfrm>
                <a:off x="4576680" y="3840120"/>
                <a:ext cx="1175760" cy="5968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804" name="Group 20"/>
            <p:cNvGrpSpPr/>
            <p:nvPr/>
          </p:nvGrpSpPr>
          <p:grpSpPr>
            <a:xfrm>
              <a:off x="7529400" y="1725480"/>
              <a:ext cx="3471480" cy="2206080"/>
              <a:chOff x="7529400" y="1725480"/>
              <a:chExt cx="3471480" cy="2206080"/>
            </a:xfrm>
          </p:grpSpPr>
          <p:sp>
            <p:nvSpPr>
              <p:cNvPr id="805" name="CustomShape 21"/>
              <p:cNvSpPr/>
              <p:nvPr/>
            </p:nvSpPr>
            <p:spPr>
              <a:xfrm>
                <a:off x="7529400" y="1725480"/>
                <a:ext cx="1704600" cy="333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600" b="1" strike="noStrike" spc="-1">
                    <a:solidFill>
                      <a:srgbClr val="ED6B49"/>
                    </a:solidFill>
                    <a:latin typeface="Calibri"/>
                    <a:ea typeface="DejaVu Sans"/>
                  </a:rPr>
                  <a:t>ВНУТРЕННЯЯ НД</a:t>
                </a:r>
                <a:endParaRPr lang="ru-RU" sz="1600" b="0" strike="noStrike" spc="-1">
                  <a:latin typeface="Calibri"/>
                </a:endParaRPr>
              </a:p>
            </p:txBody>
          </p:sp>
          <p:sp>
            <p:nvSpPr>
              <p:cNvPr id="806" name="CustomShape 22"/>
              <p:cNvSpPr/>
              <p:nvPr/>
            </p:nvSpPr>
            <p:spPr>
              <a:xfrm>
                <a:off x="7529400" y="2125080"/>
                <a:ext cx="3066840" cy="486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300" b="1" strike="noStrike" spc="-1">
                    <a:solidFill>
                      <a:srgbClr val="404040"/>
                    </a:solidFill>
                    <a:latin typeface="Calibri"/>
                    <a:ea typeface="DejaVu Sans"/>
                  </a:rPr>
                  <a:t>СТО, ТУ, ИНСТРУКЦИИ, </a:t>
                </a:r>
                <a:r>
                  <a:t/>
                </a:r>
                <a:br/>
                <a:r>
                  <a:rPr lang="ru-RU" sz="1300" b="1" strike="noStrike" spc="-1">
                    <a:solidFill>
                      <a:srgbClr val="404040"/>
                    </a:solidFill>
                    <a:latin typeface="Calibri"/>
                    <a:ea typeface="DejaVu Sans"/>
                  </a:rPr>
                  <a:t>ТЕХНИЧЕСКАЯ ДОКУМЕНТАЦИЯ</a:t>
                </a:r>
                <a:endParaRPr lang="ru-RU" sz="1300" b="0" strike="noStrike" spc="-1">
                  <a:latin typeface="Calibri"/>
                </a:endParaRPr>
              </a:p>
            </p:txBody>
          </p:sp>
          <p:sp>
            <p:nvSpPr>
              <p:cNvPr id="807" name="CustomShape 23"/>
              <p:cNvSpPr/>
              <p:nvPr/>
            </p:nvSpPr>
            <p:spPr>
              <a:xfrm>
                <a:off x="7529400" y="2677680"/>
                <a:ext cx="3471480" cy="63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595959"/>
                    </a:solidFill>
                    <a:latin typeface="Calibri Light"/>
                    <a:ea typeface="DejaVu Sans"/>
                  </a:rPr>
                  <a:t>СТАНДАРТЫ, ТУ, ИНСТРУКЦИИ, ЛОКАЛЬНЫЕ АКТЫ, ТЕХНИЧЕСКАЯ ДОКУМЕНТАЦИЯ</a:t>
                </a:r>
                <a:endParaRPr lang="ru-RU" sz="1200" b="0" strike="noStrike" spc="-1">
                  <a:latin typeface="Calibri"/>
                </a:endParaRPr>
              </a:p>
            </p:txBody>
          </p:sp>
          <p:pic>
            <p:nvPicPr>
              <p:cNvPr id="808" name="Рисунок 8"/>
              <p:cNvPicPr/>
              <p:nvPr/>
            </p:nvPicPr>
            <p:blipFill>
              <a:blip r:embed="rId8"/>
              <a:stretch/>
            </p:blipFill>
            <p:spPr>
              <a:xfrm>
                <a:off x="7623360" y="3340800"/>
                <a:ext cx="1157760" cy="590760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279751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Picture 2" descr="\\Design-1\элементы для презентаций\Программные Решения\Презентация ИСУПБ_Подложки-15.png"/>
          <p:cNvPicPr/>
          <p:nvPr/>
        </p:nvPicPr>
        <p:blipFill>
          <a:blip r:embed="rId2">
            <a:grayscl/>
          </a:blip>
          <a:srcRect r="309"/>
          <a:stretch/>
        </p:blipFill>
        <p:spPr>
          <a:xfrm>
            <a:off x="5567400" y="954000"/>
            <a:ext cx="6624360" cy="5903640"/>
          </a:xfrm>
          <a:prstGeom prst="rect">
            <a:avLst/>
          </a:prstGeom>
          <a:ln>
            <a:noFill/>
          </a:ln>
        </p:spPr>
      </p:pic>
      <p:grpSp>
        <p:nvGrpSpPr>
          <p:cNvPr id="931" name="Group 1"/>
          <p:cNvGrpSpPr/>
          <p:nvPr/>
        </p:nvGrpSpPr>
        <p:grpSpPr>
          <a:xfrm>
            <a:off x="0" y="176040"/>
            <a:ext cx="12105360" cy="575640"/>
            <a:chOff x="0" y="176040"/>
            <a:chExt cx="12105360" cy="575640"/>
          </a:xfrm>
        </p:grpSpPr>
        <p:sp>
          <p:nvSpPr>
            <p:cNvPr id="932" name="CustomShape 2"/>
            <p:cNvSpPr/>
            <p:nvPr/>
          </p:nvSpPr>
          <p:spPr>
            <a:xfrm>
              <a:off x="0" y="176040"/>
              <a:ext cx="11909880" cy="575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3" name="CustomShape 3"/>
            <p:cNvSpPr/>
            <p:nvPr/>
          </p:nvSpPr>
          <p:spPr>
            <a:xfrm>
              <a:off x="11845440" y="176040"/>
              <a:ext cx="64800" cy="575640"/>
            </a:xfrm>
            <a:prstGeom prst="rect">
              <a:avLst/>
            </a:prstGeom>
            <a:solidFill>
              <a:srgbClr val="F74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          </a:t>
              </a:r>
              <a:endParaRPr lang="ru-RU" sz="1800" b="0" strike="noStrike" spc="-1">
                <a:latin typeface="Calibri"/>
              </a:endParaRPr>
            </a:p>
          </p:txBody>
        </p:sp>
        <p:pic>
          <p:nvPicPr>
            <p:cNvPr id="934" name="Picture 5"/>
            <p:cNvPicPr/>
            <p:nvPr/>
          </p:nvPicPr>
          <p:blipFill>
            <a:blip r:embed="rId3"/>
            <a:stretch/>
          </p:blipFill>
          <p:spPr>
            <a:xfrm>
              <a:off x="11873880" y="176040"/>
              <a:ext cx="231480" cy="575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35" name="CustomShape 4"/>
            <p:cNvSpPr/>
            <p:nvPr/>
          </p:nvSpPr>
          <p:spPr>
            <a:xfrm>
              <a:off x="3210480" y="272880"/>
              <a:ext cx="86346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ЕДИНЫЙ ФОНД ЭЛЕКТРОННОЙ НОРМАТИВНОЙ ДОКУМЕНТАЦИИ</a:t>
              </a:r>
              <a:endParaRPr lang="ru-RU" sz="1800" b="0" strike="noStrike" spc="-1">
                <a:latin typeface="Calibri"/>
              </a:endParaRPr>
            </a:p>
          </p:txBody>
        </p:sp>
      </p:grpSp>
      <p:sp>
        <p:nvSpPr>
          <p:cNvPr id="936" name="CustomShape 5"/>
          <p:cNvSpPr/>
          <p:nvPr/>
        </p:nvSpPr>
        <p:spPr>
          <a:xfrm>
            <a:off x="-304920" y="5499360"/>
            <a:ext cx="12944160" cy="1158120"/>
          </a:xfrm>
          <a:prstGeom prst="roundRect">
            <a:avLst>
              <a:gd name="adj" fmla="val 16667"/>
            </a:avLst>
          </a:prstGeom>
          <a:solidFill>
            <a:srgbClr val="F74211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36400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Основной вид поиска документов – интеллектуальный, в одну строку. Система подберёт наиболее подходящие 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документы по вашему запросу, ранжирует их в порядке важности.</a:t>
            </a:r>
            <a:r>
              <a:rPr lang="en-US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Также найдет дополнительные материалы – 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термины, справки, образцы документов, которые помогут принять правильное решение.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937" name="Group 6"/>
          <p:cNvGrpSpPr/>
          <p:nvPr/>
        </p:nvGrpSpPr>
        <p:grpSpPr>
          <a:xfrm>
            <a:off x="1791360" y="716040"/>
            <a:ext cx="8634600" cy="4938840"/>
            <a:chOff x="1791360" y="716040"/>
            <a:chExt cx="8634600" cy="4938840"/>
          </a:xfrm>
        </p:grpSpPr>
        <p:grpSp>
          <p:nvGrpSpPr>
            <p:cNvPr id="938" name="Group 7"/>
            <p:cNvGrpSpPr/>
            <p:nvPr/>
          </p:nvGrpSpPr>
          <p:grpSpPr>
            <a:xfrm>
              <a:off x="1791360" y="716040"/>
              <a:ext cx="8634600" cy="4938840"/>
              <a:chOff x="1791360" y="716040"/>
              <a:chExt cx="8634600" cy="4938840"/>
            </a:xfrm>
          </p:grpSpPr>
          <p:pic>
            <p:nvPicPr>
              <p:cNvPr id="939" name="Рисунок 28"/>
              <p:cNvPicPr/>
              <p:nvPr/>
            </p:nvPicPr>
            <p:blipFill>
              <a:blip r:embed="rId4"/>
              <a:stretch/>
            </p:blipFill>
            <p:spPr>
              <a:xfrm>
                <a:off x="1791360" y="716040"/>
                <a:ext cx="8634600" cy="49388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40" name="CustomShape 8"/>
              <p:cNvSpPr/>
              <p:nvPr/>
            </p:nvSpPr>
            <p:spPr>
              <a:xfrm>
                <a:off x="2995560" y="1082520"/>
                <a:ext cx="6230880" cy="39924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pic>
          <p:nvPicPr>
            <p:cNvPr id="941" name="Рисунок 2"/>
            <p:cNvPicPr/>
            <p:nvPr/>
          </p:nvPicPr>
          <p:blipFill>
            <a:blip r:embed="rId5"/>
            <a:stretch/>
          </p:blipFill>
          <p:spPr>
            <a:xfrm>
              <a:off x="3010680" y="1323360"/>
              <a:ext cx="6185160" cy="36039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2153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3"/>
          <p:cNvSpPr/>
          <p:nvPr/>
        </p:nvSpPr>
        <p:spPr>
          <a:xfrm>
            <a:off x="479376" y="2132856"/>
            <a:ext cx="10514915" cy="5340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90000"/>
              </a:lnSpc>
              <a:spcBef>
                <a:spcPts val="1128"/>
              </a:spcBef>
              <a:tabLst>
                <a:tab pos="0" algn="l"/>
              </a:tabLst>
            </a:pPr>
            <a:r>
              <a:rPr lang="ru-RU" sz="3200" b="1" spc="-1" dirty="0">
                <a:solidFill>
                  <a:srgbClr val="FF1A1A"/>
                </a:solidFill>
                <a:latin typeface="Calibri"/>
              </a:rPr>
              <a:t>ПОДСИСТЕМА «ТЕХЭКСПЕРТ: ЦИФРОВЫЕ КАБИНЕТЫ»</a:t>
            </a:r>
            <a:endParaRPr lang="ru-RU" sz="3200" spc="-1" dirty="0">
              <a:latin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Рисунок 13"/>
          <p:cNvPicPr/>
          <p:nvPr/>
        </p:nvPicPr>
        <p:blipFill>
          <a:blip r:embed="rId3">
            <a:extLst/>
          </a:blip>
          <a:srcRect t="5018" b="29288"/>
          <a:stretch/>
        </p:blipFill>
        <p:spPr>
          <a:xfrm>
            <a:off x="-720" y="0"/>
            <a:ext cx="12191400" cy="4505040"/>
          </a:xfrm>
          <a:prstGeom prst="rect">
            <a:avLst/>
          </a:prstGeom>
          <a:ln>
            <a:noFill/>
          </a:ln>
        </p:spPr>
      </p:pic>
      <p:sp>
        <p:nvSpPr>
          <p:cNvPr id="1120" name="CustomShape 1"/>
          <p:cNvSpPr/>
          <p:nvPr/>
        </p:nvSpPr>
        <p:spPr>
          <a:xfrm>
            <a:off x="0" y="3134160"/>
            <a:ext cx="12191760" cy="3723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1" name="Рисунок 15"/>
          <p:cNvPicPr/>
          <p:nvPr/>
        </p:nvPicPr>
        <p:blipFill>
          <a:blip r:embed="rId4">
            <a:extLst/>
          </a:blip>
          <a:stretch/>
        </p:blipFill>
        <p:spPr>
          <a:xfrm>
            <a:off x="1680840" y="-418320"/>
            <a:ext cx="10509840" cy="6073200"/>
          </a:xfrm>
          <a:prstGeom prst="rect">
            <a:avLst/>
          </a:prstGeom>
          <a:ln>
            <a:noFill/>
          </a:ln>
        </p:spPr>
      </p:pic>
      <p:grpSp>
        <p:nvGrpSpPr>
          <p:cNvPr id="1122" name="Group 2"/>
          <p:cNvGrpSpPr/>
          <p:nvPr/>
        </p:nvGrpSpPr>
        <p:grpSpPr>
          <a:xfrm>
            <a:off x="-1440" y="189360"/>
            <a:ext cx="12110760" cy="575640"/>
            <a:chOff x="-1440" y="189360"/>
            <a:chExt cx="12110760" cy="575640"/>
          </a:xfrm>
        </p:grpSpPr>
        <p:grpSp>
          <p:nvGrpSpPr>
            <p:cNvPr id="1123" name="Group 3"/>
            <p:cNvGrpSpPr/>
            <p:nvPr/>
          </p:nvGrpSpPr>
          <p:grpSpPr>
            <a:xfrm>
              <a:off x="-1440" y="189360"/>
              <a:ext cx="11912400" cy="575640"/>
              <a:chOff x="-1440" y="189360"/>
              <a:chExt cx="11912400" cy="575640"/>
            </a:xfrm>
          </p:grpSpPr>
          <p:sp>
            <p:nvSpPr>
              <p:cNvPr id="1124" name="CustomShape 4"/>
              <p:cNvSpPr/>
              <p:nvPr/>
            </p:nvSpPr>
            <p:spPr>
              <a:xfrm>
                <a:off x="-1440" y="243360"/>
                <a:ext cx="11847240" cy="46764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25" name="CustomShape 5"/>
              <p:cNvSpPr/>
              <p:nvPr/>
            </p:nvSpPr>
            <p:spPr>
              <a:xfrm>
                <a:off x="11846160" y="189360"/>
                <a:ext cx="64800" cy="57564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1126" name="CustomShape 6"/>
              <p:cNvSpPr/>
              <p:nvPr/>
            </p:nvSpPr>
            <p:spPr>
              <a:xfrm>
                <a:off x="3019320" y="307080"/>
                <a:ext cx="8726040" cy="31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  <a:tabLst>
                    <a:tab pos="0" algn="l"/>
                  </a:tabLst>
                </a:pPr>
                <a:r>
                  <a:rPr lang="ru-RU" sz="1800" b="1" strike="noStrike" spc="-1" dirty="0">
                    <a:solidFill>
                      <a:srgbClr val="FF1A1A"/>
                    </a:solidFill>
                    <a:latin typeface="Calibri"/>
                    <a:ea typeface="DejaVu Sans"/>
                  </a:rPr>
                  <a:t>ПОДСИСТЕМА «ТЕХЭКСПЕРТ: ЦИФРОВЫЕ КАБИНЕТЫ»</a:t>
                </a:r>
                <a:endParaRPr lang="ru-RU" sz="1800" b="0" strike="noStrike" spc="-1" dirty="0">
                  <a:latin typeface="Calibri"/>
                </a:endParaRPr>
              </a:p>
            </p:txBody>
          </p:sp>
        </p:grpSp>
        <p:pic>
          <p:nvPicPr>
            <p:cNvPr id="1127" name="Picture 5"/>
            <p:cNvPicPr/>
            <p:nvPr/>
          </p:nvPicPr>
          <p:blipFill>
            <a:blip r:embed="rId5"/>
            <a:stretch/>
          </p:blipFill>
          <p:spPr>
            <a:xfrm>
              <a:off x="11877840" y="189360"/>
              <a:ext cx="231480" cy="575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28" name="CustomShape 7"/>
          <p:cNvSpPr/>
          <p:nvPr/>
        </p:nvSpPr>
        <p:spPr>
          <a:xfrm>
            <a:off x="235800" y="3411720"/>
            <a:ext cx="11372760" cy="319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Систематизация реестров (списков) управляющих (регламентирующих) документов по процессам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Адресное доведение до сотрудников:</a:t>
            </a:r>
            <a:endParaRPr lang="ru-RU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    - реестров управляющих документов, обязательных к исполнению</a:t>
            </a:r>
            <a:endParaRPr lang="ru-RU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    - документов, подлежащих ознакомлению</a:t>
            </a:r>
            <a:endParaRPr lang="ru-RU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    - документов, подлежащих актуализации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Информирование о произошедших изменениях в реестрах </a:t>
            </a:r>
            <a:r>
              <a:rPr lang="ru-RU" sz="1800" b="0" i="1" strike="noStrike" spc="-1">
                <a:solidFill>
                  <a:srgbClr val="FFFFFF"/>
                </a:solidFill>
                <a:latin typeface="Calibri"/>
                <a:ea typeface="DejaVu Sans"/>
              </a:rPr>
              <a:t>(новые документы, изменения в документах, удаление документов)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Управление доступом сотрудников к цифровым кабинетам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129" name="CustomShape 8"/>
          <p:cNvSpPr/>
          <p:nvPr/>
        </p:nvSpPr>
        <p:spPr>
          <a:xfrm>
            <a:off x="0" y="2611800"/>
            <a:ext cx="12191760" cy="618120"/>
          </a:xfrm>
          <a:prstGeom prst="rect">
            <a:avLst/>
          </a:prstGeom>
          <a:solidFill>
            <a:srgbClr val="F74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0" name="CustomShape 9"/>
          <p:cNvSpPr/>
          <p:nvPr/>
        </p:nvSpPr>
        <p:spPr>
          <a:xfrm>
            <a:off x="4294800" y="2734200"/>
            <a:ext cx="36025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АВТОМАТИЗИРУЕМЫЕ ЗАДАЧИ</a:t>
            </a:r>
            <a:endParaRPr lang="ru-RU" sz="20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234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" name="Picture 2" descr="\\Design-1\элементы для презентаций\Программные Решения\Презентация ИСУПБ_Подложки-15.png"/>
          <p:cNvPicPr/>
          <p:nvPr/>
        </p:nvPicPr>
        <p:blipFill>
          <a:blip r:embed="rId3">
            <a:grayscl/>
          </a:blip>
          <a:srcRect r="309"/>
          <a:stretch/>
        </p:blipFill>
        <p:spPr>
          <a:xfrm>
            <a:off x="5567400" y="954000"/>
            <a:ext cx="6624360" cy="5903640"/>
          </a:xfrm>
          <a:prstGeom prst="rect">
            <a:avLst/>
          </a:prstGeom>
          <a:ln>
            <a:noFill/>
          </a:ln>
        </p:spPr>
      </p:pic>
      <p:sp>
        <p:nvSpPr>
          <p:cNvPr id="1147" name="CustomShape 1"/>
          <p:cNvSpPr/>
          <p:nvPr/>
        </p:nvSpPr>
        <p:spPr>
          <a:xfrm>
            <a:off x="201240" y="983880"/>
            <a:ext cx="10888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62626"/>
                </a:solidFill>
                <a:latin typeface="Calibri"/>
                <a:ea typeface="DejaVu Sans"/>
              </a:rPr>
              <a:t>Сложности при доведении управляющей документации до сотрудников: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1148" name="Group 2"/>
          <p:cNvGrpSpPr/>
          <p:nvPr/>
        </p:nvGrpSpPr>
        <p:grpSpPr>
          <a:xfrm>
            <a:off x="12240" y="-15480"/>
            <a:ext cx="12107520" cy="759600"/>
            <a:chOff x="12240" y="-15480"/>
            <a:chExt cx="12107520" cy="759600"/>
          </a:xfrm>
        </p:grpSpPr>
        <p:grpSp>
          <p:nvGrpSpPr>
            <p:cNvPr id="1149" name="Group 3"/>
            <p:cNvGrpSpPr/>
            <p:nvPr/>
          </p:nvGrpSpPr>
          <p:grpSpPr>
            <a:xfrm>
              <a:off x="12240" y="-15480"/>
              <a:ext cx="11852280" cy="759600"/>
              <a:chOff x="12240" y="-15480"/>
              <a:chExt cx="11852280" cy="759600"/>
            </a:xfrm>
          </p:grpSpPr>
          <p:sp>
            <p:nvSpPr>
              <p:cNvPr id="1150" name="CustomShape 4"/>
              <p:cNvSpPr/>
              <p:nvPr/>
            </p:nvSpPr>
            <p:spPr>
              <a:xfrm>
                <a:off x="12240" y="-15480"/>
                <a:ext cx="11845800" cy="46764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51" name="CustomShape 5"/>
              <p:cNvSpPr/>
              <p:nvPr/>
            </p:nvSpPr>
            <p:spPr>
              <a:xfrm>
                <a:off x="11799720" y="168480"/>
                <a:ext cx="64800" cy="575640"/>
              </a:xfrm>
              <a:prstGeom prst="rect">
                <a:avLst/>
              </a:prstGeom>
              <a:solidFill>
                <a:srgbClr val="F742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US" sz="1800" b="0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           </a:t>
                </a:r>
                <a:endParaRPr lang="ru-RU" sz="1800" b="0" strike="noStrike" spc="-1">
                  <a:latin typeface="Calibri"/>
                </a:endParaRPr>
              </a:p>
            </p:txBody>
          </p:sp>
          <p:sp>
            <p:nvSpPr>
              <p:cNvPr id="1152" name="CustomShape 6"/>
              <p:cNvSpPr/>
              <p:nvPr/>
            </p:nvSpPr>
            <p:spPr>
              <a:xfrm>
                <a:off x="3132000" y="284760"/>
                <a:ext cx="8726040" cy="31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1128"/>
                  </a:spcBef>
                  <a:tabLst>
                    <a:tab pos="0" algn="l"/>
                  </a:tabLst>
                </a:pPr>
                <a:r>
                  <a:rPr lang="ru-RU" sz="1800" b="1" strike="noStrike" spc="-1">
                    <a:solidFill>
                      <a:srgbClr val="FF1A1A"/>
                    </a:solidFill>
                    <a:latin typeface="Calibri"/>
                    <a:ea typeface="DejaVu Sans"/>
                  </a:rPr>
                  <a:t>ПОДСИСТЕМА «ТЕХЭКСПЕРТ: ЦИФРОВЫЕ КАБИНЕТЫ»</a:t>
                </a:r>
                <a:endParaRPr lang="ru-RU" sz="1800" b="0" strike="noStrike" spc="-1">
                  <a:latin typeface="Calibri"/>
                </a:endParaRPr>
              </a:p>
            </p:txBody>
          </p:sp>
        </p:grpSp>
        <p:pic>
          <p:nvPicPr>
            <p:cNvPr id="1153" name="Picture 5"/>
            <p:cNvPicPr/>
            <p:nvPr/>
          </p:nvPicPr>
          <p:blipFill>
            <a:blip r:embed="rId4"/>
            <a:stretch/>
          </p:blipFill>
          <p:spPr>
            <a:xfrm>
              <a:off x="11888280" y="167040"/>
              <a:ext cx="231480" cy="575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54" name="CustomShape 7"/>
          <p:cNvSpPr/>
          <p:nvPr/>
        </p:nvSpPr>
        <p:spPr>
          <a:xfrm>
            <a:off x="1253880" y="1820160"/>
            <a:ext cx="4236120" cy="21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>
                <a:solidFill>
                  <a:srgbClr val="262626"/>
                </a:solidFill>
                <a:latin typeface="Calibri"/>
                <a:ea typeface="DejaVu Sans"/>
              </a:rPr>
              <a:t>Фонд предприятия, даже если доступ к нему осуществляется через «единое окно» (единый источник информации), может насчитывать большое количество документов. </a:t>
            </a:r>
            <a:r>
              <a:rPr lang="ru-RU" sz="1800" b="1" strike="noStrike" spc="-1">
                <a:solidFill>
                  <a:srgbClr val="262626"/>
                </a:solidFill>
                <a:latin typeface="Calibri"/>
                <a:ea typeface="DejaVu Sans"/>
              </a:rPr>
              <a:t>Сотрудникам приходится тратить время на поиск нужных документов.</a:t>
            </a:r>
            <a:endParaRPr lang="ru-RU" sz="1800" b="0" strike="noStrike" spc="-1">
              <a:latin typeface="Calibri"/>
            </a:endParaRPr>
          </a:p>
        </p:txBody>
      </p:sp>
      <p:pic>
        <p:nvPicPr>
          <p:cNvPr id="1155" name="Рисунок 3"/>
          <p:cNvPicPr/>
          <p:nvPr/>
        </p:nvPicPr>
        <p:blipFill>
          <a:blip r:embed="rId5"/>
          <a:stretch/>
        </p:blipFill>
        <p:spPr>
          <a:xfrm>
            <a:off x="277200" y="1669680"/>
            <a:ext cx="1073880" cy="1073880"/>
          </a:xfrm>
          <a:prstGeom prst="rect">
            <a:avLst/>
          </a:prstGeom>
          <a:ln>
            <a:noFill/>
          </a:ln>
        </p:spPr>
      </p:pic>
      <p:grpSp>
        <p:nvGrpSpPr>
          <p:cNvPr id="1156" name="Group 8"/>
          <p:cNvGrpSpPr/>
          <p:nvPr/>
        </p:nvGrpSpPr>
        <p:grpSpPr>
          <a:xfrm>
            <a:off x="1038960" y="1747080"/>
            <a:ext cx="4606200" cy="294480"/>
            <a:chOff x="1038960" y="1747080"/>
            <a:chExt cx="4606200" cy="294480"/>
          </a:xfrm>
        </p:grpSpPr>
        <p:sp>
          <p:nvSpPr>
            <p:cNvPr id="1157" name="CustomShape 9"/>
            <p:cNvSpPr/>
            <p:nvPr/>
          </p:nvSpPr>
          <p:spPr>
            <a:xfrm>
              <a:off x="1038960" y="1879560"/>
              <a:ext cx="162000" cy="162000"/>
            </a:xfrm>
            <a:prstGeom prst="ellipse">
              <a:avLst/>
            </a:prstGeom>
            <a:solidFill>
              <a:schemeClr val="tx2"/>
            </a:solidFill>
            <a:ln w="41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8" name="Line 10"/>
            <p:cNvSpPr/>
            <p:nvPr/>
          </p:nvSpPr>
          <p:spPr>
            <a:xfrm flipV="1">
              <a:off x="1177200" y="1748160"/>
              <a:ext cx="156960" cy="154800"/>
            </a:xfrm>
            <a:prstGeom prst="line">
              <a:avLst/>
            </a:prstGeom>
            <a:ln w="1908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59" name="Line 11"/>
            <p:cNvSpPr/>
            <p:nvPr/>
          </p:nvSpPr>
          <p:spPr>
            <a:xfrm>
              <a:off x="1327320" y="1747080"/>
              <a:ext cx="4317840" cy="0"/>
            </a:xfrm>
            <a:prstGeom prst="line">
              <a:avLst/>
            </a:prstGeom>
            <a:ln w="1908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60" name="CustomShape 12"/>
          <p:cNvSpPr/>
          <p:nvPr/>
        </p:nvSpPr>
        <p:spPr>
          <a:xfrm>
            <a:off x="521640" y="1913040"/>
            <a:ext cx="582480" cy="582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1" name="Рисунок 20"/>
          <p:cNvPicPr/>
          <p:nvPr/>
        </p:nvPicPr>
        <p:blipFill>
          <a:blip r:embed="rId6"/>
          <a:stretch/>
        </p:blipFill>
        <p:spPr>
          <a:xfrm>
            <a:off x="271080" y="4195800"/>
            <a:ext cx="1073880" cy="1073880"/>
          </a:xfrm>
          <a:prstGeom prst="rect">
            <a:avLst/>
          </a:prstGeom>
          <a:ln>
            <a:noFill/>
          </a:ln>
        </p:spPr>
      </p:pic>
      <p:sp>
        <p:nvSpPr>
          <p:cNvPr id="1162" name="CustomShape 13"/>
          <p:cNvSpPr/>
          <p:nvPr/>
        </p:nvSpPr>
        <p:spPr>
          <a:xfrm>
            <a:off x="1258200" y="4361400"/>
            <a:ext cx="446472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62626"/>
                </a:solidFill>
                <a:latin typeface="Calibri"/>
                <a:ea typeface="DejaVu Sans"/>
              </a:rPr>
              <a:t>Не все сотрудники обладают достаточной осведомленностью (экспертностью) в части исчерпывающего перечня документов, регулирующих бизнес-процесс. В результате даже если нужные документы найдены в каком то количестве, </a:t>
            </a:r>
            <a:r>
              <a:rPr lang="ru-RU" sz="1800" b="1" strike="noStrike" spc="-1">
                <a:solidFill>
                  <a:srgbClr val="262626"/>
                </a:solidFill>
                <a:latin typeface="Calibri"/>
                <a:ea typeface="DejaVu Sans"/>
              </a:rPr>
              <a:t>их может быть недостаточно для выполнения задач.</a:t>
            </a:r>
            <a:endParaRPr lang="ru-RU" sz="1800" b="0" strike="noStrike" spc="-1">
              <a:latin typeface="Calibri"/>
            </a:endParaRPr>
          </a:p>
        </p:txBody>
      </p:sp>
      <p:grpSp>
        <p:nvGrpSpPr>
          <p:cNvPr id="1163" name="Group 14"/>
          <p:cNvGrpSpPr/>
          <p:nvPr/>
        </p:nvGrpSpPr>
        <p:grpSpPr>
          <a:xfrm>
            <a:off x="1002600" y="4272480"/>
            <a:ext cx="4642560" cy="294480"/>
            <a:chOff x="1002600" y="4272480"/>
            <a:chExt cx="4642560" cy="294480"/>
          </a:xfrm>
        </p:grpSpPr>
        <p:sp>
          <p:nvSpPr>
            <p:cNvPr id="1164" name="CustomShape 15"/>
            <p:cNvSpPr/>
            <p:nvPr/>
          </p:nvSpPr>
          <p:spPr>
            <a:xfrm>
              <a:off x="1002600" y="4404960"/>
              <a:ext cx="162000" cy="162000"/>
            </a:xfrm>
            <a:prstGeom prst="ellipse">
              <a:avLst/>
            </a:prstGeom>
            <a:solidFill>
              <a:schemeClr val="tx2"/>
            </a:solidFill>
            <a:ln w="41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5" name="Line 16"/>
            <p:cNvSpPr/>
            <p:nvPr/>
          </p:nvSpPr>
          <p:spPr>
            <a:xfrm flipV="1">
              <a:off x="1140840" y="4273560"/>
              <a:ext cx="156960" cy="154800"/>
            </a:xfrm>
            <a:prstGeom prst="line">
              <a:avLst/>
            </a:prstGeom>
            <a:ln w="1908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66" name="Line 17"/>
            <p:cNvSpPr/>
            <p:nvPr/>
          </p:nvSpPr>
          <p:spPr>
            <a:xfrm>
              <a:off x="1290600" y="4272480"/>
              <a:ext cx="4354560" cy="0"/>
            </a:xfrm>
            <a:prstGeom prst="line">
              <a:avLst/>
            </a:prstGeom>
            <a:ln w="1908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67" name="CustomShape 18"/>
          <p:cNvSpPr/>
          <p:nvPr/>
        </p:nvSpPr>
        <p:spPr>
          <a:xfrm>
            <a:off x="495000" y="4429440"/>
            <a:ext cx="582480" cy="582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8" name="CustomShape 19"/>
          <p:cNvSpPr/>
          <p:nvPr/>
        </p:nvSpPr>
        <p:spPr>
          <a:xfrm>
            <a:off x="533160" y="4472280"/>
            <a:ext cx="582480" cy="582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9" name="CustomShape 20"/>
          <p:cNvSpPr/>
          <p:nvPr/>
        </p:nvSpPr>
        <p:spPr>
          <a:xfrm>
            <a:off x="6473520" y="1875960"/>
            <a:ext cx="6095520" cy="20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262626"/>
                </a:solidFill>
                <a:latin typeface="Calibri"/>
                <a:ea typeface="Calibri"/>
              </a:rPr>
              <a:t>Сотрудники </a:t>
            </a:r>
            <a:r>
              <a:rPr lang="ru-RU" sz="1800" b="1" strike="noStrike" spc="-1">
                <a:solidFill>
                  <a:srgbClr val="262626"/>
                </a:solidFill>
                <a:latin typeface="Calibri"/>
                <a:ea typeface="Calibri"/>
              </a:rPr>
              <a:t>могут использовать неактуальную документацию</a:t>
            </a:r>
            <a:r>
              <a:rPr lang="ru-RU" sz="1800" b="0" strike="noStrike" spc="-1">
                <a:solidFill>
                  <a:srgbClr val="262626"/>
                </a:solidFill>
                <a:latin typeface="Calibri"/>
                <a:ea typeface="Calibri"/>
              </a:rPr>
              <a:t>:</a:t>
            </a:r>
            <a:endParaRPr lang="ru-RU" sz="1800" b="0" strike="noStrike" spc="-1">
              <a:latin typeface="Calibri"/>
            </a:endParaRPr>
          </a:p>
          <a:p>
            <a:pPr marL="743040" indent="-285480">
              <a:lnSpc>
                <a:spcPct val="100000"/>
              </a:lnSpc>
              <a:buClr>
                <a:srgbClr val="262626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262626"/>
                </a:solidFill>
                <a:latin typeface="Calibri"/>
                <a:ea typeface="Calibri"/>
              </a:rPr>
              <a:t>документация может актуализироваться не своевременно (с опозданием)</a:t>
            </a:r>
            <a:endParaRPr lang="ru-RU" sz="1800" b="0" strike="noStrike" spc="-1">
              <a:latin typeface="Calibri"/>
            </a:endParaRPr>
          </a:p>
          <a:p>
            <a:pPr marL="743040" indent="-285480">
              <a:lnSpc>
                <a:spcPct val="100000"/>
              </a:lnSpc>
              <a:buClr>
                <a:srgbClr val="262626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262626"/>
                </a:solidFill>
                <a:latin typeface="Calibri"/>
                <a:ea typeface="Calibri"/>
              </a:rPr>
              <a:t>крайне сложно в ручном режиме доносить до сотрудников  информацию об изменении в перечне управляющей документации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170" name="CustomShape 21"/>
          <p:cNvSpPr/>
          <p:nvPr/>
        </p:nvSpPr>
        <p:spPr>
          <a:xfrm>
            <a:off x="6074280" y="4357440"/>
            <a:ext cx="6389280" cy="2233080"/>
          </a:xfrm>
          <a:prstGeom prst="roundRect">
            <a:avLst>
              <a:gd name="adj" fmla="val 8558"/>
            </a:avLst>
          </a:prstGeom>
          <a:solidFill>
            <a:srgbClr val="F74211"/>
          </a:solidFill>
          <a:ln w="93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1" name="CustomShape 22"/>
          <p:cNvSpPr/>
          <p:nvPr/>
        </p:nvSpPr>
        <p:spPr>
          <a:xfrm>
            <a:off x="6303600" y="4424760"/>
            <a:ext cx="5573880" cy="206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Возможные последствия:</a:t>
            </a:r>
            <a:endParaRPr lang="ru-RU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недостаток согласованности действий сотрудников </a:t>
            </a:r>
            <a:endParaRPr lang="ru-RU" sz="16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снижение скорости и корректности выполнения задач в рамках бизнес-процессов</a:t>
            </a:r>
            <a:endParaRPr lang="ru-RU" sz="16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снижение эффективности и производительности предприятия</a:t>
            </a:r>
            <a:endParaRPr lang="ru-RU" sz="16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дополнительные издержки  (репутационные, штрафы, срыв срока заказа и т.д.)</a:t>
            </a:r>
            <a:endParaRPr lang="ru-RU" sz="1600" b="0" strike="noStrike" spc="-1">
              <a:latin typeface="Calibri"/>
            </a:endParaRPr>
          </a:p>
        </p:txBody>
      </p:sp>
      <p:pic>
        <p:nvPicPr>
          <p:cNvPr id="1172" name="Рисунок 5"/>
          <p:cNvPicPr/>
          <p:nvPr/>
        </p:nvPicPr>
        <p:blipFill>
          <a:blip r:embed="rId7"/>
          <a:stretch/>
        </p:blipFill>
        <p:spPr>
          <a:xfrm>
            <a:off x="383760" y="1774800"/>
            <a:ext cx="827280" cy="830160"/>
          </a:xfrm>
          <a:prstGeom prst="rect">
            <a:avLst/>
          </a:prstGeom>
          <a:ln>
            <a:noFill/>
          </a:ln>
        </p:spPr>
      </p:pic>
      <p:pic>
        <p:nvPicPr>
          <p:cNvPr id="1173" name="Рисунок 8"/>
          <p:cNvPicPr/>
          <p:nvPr/>
        </p:nvPicPr>
        <p:blipFill>
          <a:blip r:embed="rId8"/>
          <a:stretch/>
        </p:blipFill>
        <p:spPr>
          <a:xfrm>
            <a:off x="383040" y="4339800"/>
            <a:ext cx="827280" cy="827280"/>
          </a:xfrm>
          <a:prstGeom prst="rect">
            <a:avLst/>
          </a:prstGeom>
          <a:ln>
            <a:noFill/>
          </a:ln>
        </p:spPr>
      </p:pic>
      <p:grpSp>
        <p:nvGrpSpPr>
          <p:cNvPr id="1174" name="Group 23"/>
          <p:cNvGrpSpPr/>
          <p:nvPr/>
        </p:nvGrpSpPr>
        <p:grpSpPr>
          <a:xfrm>
            <a:off x="5453280" y="1664640"/>
            <a:ext cx="1073880" cy="1073880"/>
            <a:chOff x="5453280" y="1664640"/>
            <a:chExt cx="1073880" cy="1073880"/>
          </a:xfrm>
        </p:grpSpPr>
        <p:pic>
          <p:nvPicPr>
            <p:cNvPr id="1175" name="Рисунок 2"/>
            <p:cNvPicPr/>
            <p:nvPr/>
          </p:nvPicPr>
          <p:blipFill>
            <a:blip r:embed="rId5"/>
            <a:stretch/>
          </p:blipFill>
          <p:spPr>
            <a:xfrm>
              <a:off x="5453280" y="1664640"/>
              <a:ext cx="1073880" cy="1073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76" name="CustomShape 24"/>
            <p:cNvSpPr/>
            <p:nvPr/>
          </p:nvSpPr>
          <p:spPr>
            <a:xfrm>
              <a:off x="5697720" y="1908360"/>
              <a:ext cx="582480" cy="582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177" name="Group 25"/>
          <p:cNvGrpSpPr/>
          <p:nvPr/>
        </p:nvGrpSpPr>
        <p:grpSpPr>
          <a:xfrm>
            <a:off x="6231600" y="1743480"/>
            <a:ext cx="4606200" cy="294480"/>
            <a:chOff x="6231600" y="1743480"/>
            <a:chExt cx="4606200" cy="294480"/>
          </a:xfrm>
        </p:grpSpPr>
        <p:sp>
          <p:nvSpPr>
            <p:cNvPr id="1178" name="CustomShape 26"/>
            <p:cNvSpPr/>
            <p:nvPr/>
          </p:nvSpPr>
          <p:spPr>
            <a:xfrm>
              <a:off x="6231600" y="1875960"/>
              <a:ext cx="162000" cy="162000"/>
            </a:xfrm>
            <a:prstGeom prst="ellipse">
              <a:avLst/>
            </a:prstGeom>
            <a:solidFill>
              <a:schemeClr val="tx2"/>
            </a:solidFill>
            <a:ln w="41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9" name="Line 27"/>
            <p:cNvSpPr/>
            <p:nvPr/>
          </p:nvSpPr>
          <p:spPr>
            <a:xfrm flipV="1">
              <a:off x="6369840" y="1744560"/>
              <a:ext cx="156960" cy="155160"/>
            </a:xfrm>
            <a:prstGeom prst="line">
              <a:avLst/>
            </a:prstGeom>
            <a:ln w="1908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80" name="Line 28"/>
            <p:cNvSpPr/>
            <p:nvPr/>
          </p:nvSpPr>
          <p:spPr>
            <a:xfrm>
              <a:off x="6519960" y="1743480"/>
              <a:ext cx="4317840" cy="0"/>
            </a:xfrm>
            <a:prstGeom prst="line">
              <a:avLst/>
            </a:prstGeom>
            <a:ln w="1908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81" name="Line 29"/>
          <p:cNvSpPr/>
          <p:nvPr/>
        </p:nvSpPr>
        <p:spPr>
          <a:xfrm>
            <a:off x="0" y="1458000"/>
            <a:ext cx="7646760" cy="6120"/>
          </a:xfrm>
          <a:prstGeom prst="line">
            <a:avLst/>
          </a:prstGeom>
          <a:ln w="19080">
            <a:solidFill>
              <a:srgbClr val="F74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82" name="Рисунок 11"/>
          <p:cNvPicPr/>
          <p:nvPr/>
        </p:nvPicPr>
        <p:blipFill>
          <a:blip r:embed="rId9"/>
          <a:stretch/>
        </p:blipFill>
        <p:spPr>
          <a:xfrm>
            <a:off x="5553360" y="1755720"/>
            <a:ext cx="905040" cy="901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07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385E9D"/>
      </a:accent5>
      <a:accent6>
        <a:srgbClr val="FFFFFF"/>
      </a:accent6>
      <a:hlink>
        <a:srgbClr val="385E9D"/>
      </a:hlink>
      <a:folHlink>
        <a:srgbClr val="44546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385E9D"/>
      </a:accent5>
      <a:accent6>
        <a:srgbClr val="FFFFFF"/>
      </a:accent6>
      <a:hlink>
        <a:srgbClr val="385E9D"/>
      </a:hlink>
      <a:folHlink>
        <a:srgbClr val="44546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113020</TotalTime>
  <Words>2515</Words>
  <Application>Microsoft Office PowerPoint</Application>
  <PresentationFormat>Широкоэкранный</PresentationFormat>
  <Paragraphs>280</Paragraphs>
  <Slides>26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DejaVu Sans</vt:lpstr>
      <vt:lpstr>StarSymbol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Предлагаю рассмотреть программные решения для предприятий связанные с НТД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Марго</cp:lastModifiedBy>
  <cp:revision>557</cp:revision>
  <cp:lastPrinted>2022-12-28T14:27:13Z</cp:lastPrinted>
  <dcterms:created xsi:type="dcterms:W3CDTF">2020-06-02T06:56:41Z</dcterms:created>
  <dcterms:modified xsi:type="dcterms:W3CDTF">2026-02-18T08:34:46Z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97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153</vt:i4>
  </property>
</Properties>
</file>