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4"/>
    <p:sldMasterId id="2147483704" r:id="rId5"/>
  </p:sldMasterIdLst>
  <p:notesMasterIdLst>
    <p:notesMasterId r:id="rId20"/>
  </p:notesMasterIdLst>
  <p:handoutMasterIdLst>
    <p:handoutMasterId r:id="rId21"/>
  </p:handoutMasterIdLst>
  <p:sldIdLst>
    <p:sldId id="324" r:id="rId6"/>
    <p:sldId id="344" r:id="rId7"/>
    <p:sldId id="346" r:id="rId8"/>
    <p:sldId id="326" r:id="rId9"/>
    <p:sldId id="315" r:id="rId10"/>
    <p:sldId id="345" r:id="rId11"/>
    <p:sldId id="353" r:id="rId12"/>
    <p:sldId id="354" r:id="rId13"/>
    <p:sldId id="347" r:id="rId14"/>
    <p:sldId id="348" r:id="rId15"/>
    <p:sldId id="349" r:id="rId16"/>
    <p:sldId id="350" r:id="rId17"/>
    <p:sldId id="351" r:id="rId18"/>
    <p:sldId id="35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39E"/>
    <a:srgbClr val="F3F0E1"/>
    <a:srgbClr val="0C4360"/>
    <a:srgbClr val="FAFAFA"/>
    <a:srgbClr val="0090CC"/>
    <a:srgbClr val="042895"/>
    <a:srgbClr val="0C75AC"/>
    <a:srgbClr val="103350"/>
    <a:srgbClr val="1B6872"/>
    <a:srgbClr val="63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t>17.02.2026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69F-4FD5-4F3F-92AC-EA4144EF3C3B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4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4103-AB4A-4F77-84B4-4C441AA90F16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0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FC1-E19C-41BB-8258-F3A90B923A80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8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658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тегор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и разде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4062-EE30-45B1-8E60-DBEC95E25CED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6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591E-44F5-4D18-B408-807AE3F66AED}" type="datetime1">
              <a:rPr lang="ru-RU" smtClean="0"/>
              <a:t>17.02.2026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83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51" y="3922570"/>
            <a:ext cx="9323099" cy="405176"/>
          </a:xfrm>
        </p:spPr>
        <p:txBody>
          <a:bodyPr lIns="0" tIns="0" rIns="0" bIns="0"/>
          <a:lstStyle>
            <a:lvl1pPr>
              <a:defRPr sz="26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85DC-F937-4773-875C-B1403DA0F336}" type="datetime1">
              <a:rPr lang="ru-RU" smtClean="0"/>
              <a:t>17.02.2026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4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51" y="3922570"/>
            <a:ext cx="9323099" cy="405176"/>
          </a:xfrm>
        </p:spPr>
        <p:txBody>
          <a:bodyPr lIns="0" tIns="0" rIns="0" bIns="0"/>
          <a:lstStyle>
            <a:lvl1pPr>
              <a:defRPr sz="26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B990-AFBE-48E8-8213-54592C4D7BC0}" type="datetime1">
              <a:rPr lang="ru-RU" smtClean="0"/>
              <a:t>17.02.2026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10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65B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997449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" y="4700608"/>
            <a:ext cx="4996603" cy="2157730"/>
          </a:xfrm>
          <a:custGeom>
            <a:avLst/>
            <a:gdLst/>
            <a:ahLst/>
            <a:cxnLst/>
            <a:rect l="l" t="t" r="r" b="b"/>
            <a:pathLst>
              <a:path w="7494905" h="3236595">
                <a:moveTo>
                  <a:pt x="7494300" y="0"/>
                </a:moveTo>
                <a:lnTo>
                  <a:pt x="7494300" y="3236015"/>
                </a:lnTo>
                <a:lnTo>
                  <a:pt x="0" y="3236015"/>
                </a:lnTo>
                <a:lnTo>
                  <a:pt x="7491615" y="0"/>
                </a:lnTo>
                <a:lnTo>
                  <a:pt x="7494300" y="0"/>
                </a:lnTo>
                <a:close/>
              </a:path>
            </a:pathLst>
          </a:custGeom>
          <a:solidFill>
            <a:srgbClr val="DD2E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82" y="0"/>
            <a:ext cx="4988137" cy="2861310"/>
          </a:xfrm>
          <a:custGeom>
            <a:avLst/>
            <a:gdLst/>
            <a:ahLst/>
            <a:cxnLst/>
            <a:rect l="l" t="t" r="r" b="b"/>
            <a:pathLst>
              <a:path w="7482205" h="4291965">
                <a:moveTo>
                  <a:pt x="0" y="0"/>
                </a:moveTo>
                <a:lnTo>
                  <a:pt x="7481795" y="0"/>
                </a:lnTo>
                <a:lnTo>
                  <a:pt x="7481795" y="42913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bg object 2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01" y="2269811"/>
            <a:ext cx="5099049" cy="1181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51" y="3922570"/>
            <a:ext cx="9323099" cy="405176"/>
          </a:xfrm>
        </p:spPr>
        <p:txBody>
          <a:bodyPr lIns="0" tIns="0" rIns="0" bIns="0"/>
          <a:lstStyle>
            <a:lvl1pPr>
              <a:defRPr sz="26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351A-C2B7-47B2-9284-AB6E701A0ACC}" type="datetime1">
              <a:rPr lang="ru-RU" smtClean="0"/>
              <a:t>17.02.2026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0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DC70-178E-4965-B75D-528CFC7AA1BF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3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CD17-4A98-4E11-AC62-0CD4436FBA44}" type="datetime1">
              <a:rPr lang="ru-RU" smtClean="0"/>
              <a:t>17.02.2026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6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984D-A583-48EB-878D-AC3C1EF81B2E}" type="datetime1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911-FF22-4BCC-885F-F9EC197D0359}" type="datetime1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5569-7558-44B3-BFBC-4425232E0BB0}" type="datetime1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06EC-B0B2-4C8C-BEF2-5BCC9C1DC9CA}" type="datetime1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853-0BAE-44F1-8F76-664B2533E94F}" type="datetime1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C098-48EC-494A-8372-6EA6C73589CA}" type="datetime1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9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32C2-02D9-44F0-B3E1-CBC3EF241388}" type="datetime1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7941-89D7-469A-A793-39511671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51" r:id="rId13"/>
    <p:sldLayoutId id="2147483661" r:id="rId14"/>
    <p:sldLayoutId id="2147483674" r:id="rId15"/>
    <p:sldLayoutId id="2147483665" r:id="rId16"/>
    <p:sldLayoutId id="2147483673" r:id="rId17"/>
    <p:sldLayoutId id="2147483662" r:id="rId18"/>
    <p:sldLayoutId id="2147483663" r:id="rId19"/>
    <p:sldLayoutId id="2147483664" r:id="rId20"/>
    <p:sldLayoutId id="2147483675" r:id="rId21"/>
    <p:sldLayoutId id="2147483676" r:id="rId22"/>
    <p:sldLayoutId id="2147483672" r:id="rId23"/>
    <p:sldLayoutId id="2147483667" r:id="rId24"/>
    <p:sldLayoutId id="214748366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65B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51" y="3922570"/>
            <a:ext cx="9323099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50E0-A361-4F78-9269-0550FEC2B2C9}" type="datetime1">
              <a:rPr lang="ru-RU" smtClean="0"/>
              <a:t>17.02.2026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8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reestr.digital.gov.ru/reestr/2675082/?sphrase_id=62454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61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998218" cy="6858338"/>
            <a:chOff x="0" y="0"/>
            <a:chExt cx="7497327" cy="10287507"/>
          </a:xfrm>
        </p:grpSpPr>
        <p:sp>
          <p:nvSpPr>
            <p:cNvPr id="5" name="object 5"/>
            <p:cNvSpPr/>
            <p:nvPr/>
          </p:nvSpPr>
          <p:spPr>
            <a:xfrm>
              <a:off x="0" y="7050912"/>
              <a:ext cx="7494905" cy="3236595"/>
            </a:xfrm>
            <a:custGeom>
              <a:avLst/>
              <a:gdLst/>
              <a:ahLst/>
              <a:cxnLst/>
              <a:rect l="l" t="t" r="r" b="b"/>
              <a:pathLst>
                <a:path w="7494905" h="3236595">
                  <a:moveTo>
                    <a:pt x="7494300" y="0"/>
                  </a:moveTo>
                  <a:lnTo>
                    <a:pt x="7494300" y="3236015"/>
                  </a:lnTo>
                  <a:lnTo>
                    <a:pt x="0" y="3236015"/>
                  </a:lnTo>
                  <a:lnTo>
                    <a:pt x="7491614" y="0"/>
                  </a:lnTo>
                  <a:lnTo>
                    <a:pt x="7494300" y="0"/>
                  </a:lnTo>
                  <a:close/>
                </a:path>
              </a:pathLst>
            </a:custGeom>
            <a:solidFill>
              <a:srgbClr val="FF3C3C">
                <a:alpha val="9372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122" y="0"/>
              <a:ext cx="7482205" cy="4291965"/>
            </a:xfrm>
            <a:custGeom>
              <a:avLst/>
              <a:gdLst/>
              <a:ahLst/>
              <a:cxnLst/>
              <a:rect l="l" t="t" r="r" b="b"/>
              <a:pathLst>
                <a:path w="7482205" h="4291965">
                  <a:moveTo>
                    <a:pt x="0" y="0"/>
                  </a:moveTo>
                  <a:lnTo>
                    <a:pt x="7481796" y="0"/>
                  </a:lnTo>
                  <a:lnTo>
                    <a:pt x="7481796" y="4291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372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01" y="2269811"/>
            <a:ext cx="5099049" cy="1181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8571" y="3735977"/>
            <a:ext cx="10249988" cy="476563"/>
          </a:xfrm>
          <a:prstGeom prst="rect">
            <a:avLst/>
          </a:prstGeom>
        </p:spPr>
        <p:txBody>
          <a:bodyPr vert="horz" wrap="square" lIns="0" tIns="70697" rIns="0" bIns="0" rtlCol="0">
            <a:spAutoFit/>
          </a:bodyPr>
          <a:lstStyle/>
          <a:p>
            <a:pPr marL="4763585" algn="ctr">
              <a:spcBef>
                <a:spcPts val="557"/>
              </a:spcBef>
            </a:pPr>
            <a:r>
              <a:rPr spc="-7" dirty="0">
                <a:solidFill>
                  <a:schemeClr val="bg1"/>
                </a:solidFill>
              </a:rPr>
              <a:t>Управление</a:t>
            </a:r>
            <a:r>
              <a:rPr spc="-53" dirty="0">
                <a:solidFill>
                  <a:schemeClr val="bg1"/>
                </a:solidFill>
              </a:rPr>
              <a:t> </a:t>
            </a:r>
            <a:r>
              <a:rPr lang="ru-RU" spc="-7" dirty="0" smtClean="0">
                <a:solidFill>
                  <a:schemeClr val="bg1"/>
                </a:solidFill>
              </a:rPr>
              <a:t>качеством</a:t>
            </a:r>
            <a:endParaRPr spc="-7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7" y="0"/>
            <a:ext cx="499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5" y="1059083"/>
            <a:ext cx="10540827" cy="56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Гибкая ролевая модель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Система справочников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4" y="1059083"/>
            <a:ext cx="8776520" cy="47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08" y="3020992"/>
            <a:ext cx="6892913" cy="37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4" y="1059083"/>
            <a:ext cx="10548588" cy="567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Автоматизация любого процесса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12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4" y="1059083"/>
            <a:ext cx="10540827" cy="567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Автоматизация расчетов, формирование документов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4" y="1059083"/>
            <a:ext cx="10540826" cy="567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Работа с документами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2050" name="Picture 2" descr="D:\РОС\Лого\с контуром\ROS v13 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4" y="474455"/>
            <a:ext cx="6252918" cy="25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241" y="3350525"/>
            <a:ext cx="1148787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/>
              <a:t>ООО </a:t>
            </a:r>
            <a:r>
              <a:rPr lang="ru-RU" sz="2000" dirty="0"/>
              <a:t>«Разработчик отечественного софта</a:t>
            </a:r>
            <a:r>
              <a:rPr lang="ru-RU" sz="2000" dirty="0" smtClean="0"/>
              <a:t>»</a:t>
            </a:r>
            <a:r>
              <a:rPr lang="ru-RU" sz="2000" dirty="0"/>
              <a:t> — российская компания, которая решает вопросы автоматизации и </a:t>
            </a:r>
            <a:r>
              <a:rPr lang="ru-RU" sz="2000" dirty="0" err="1"/>
              <a:t>цифровизации</a:t>
            </a:r>
            <a:r>
              <a:rPr lang="ru-RU" sz="2000" dirty="0"/>
              <a:t> бизнес-процессов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Компания базируется в городе Калининград, где расположены центральный офис, департамент разработки и внедренческий центр.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Наши разработки созданы для решения прикладных задач </a:t>
            </a:r>
            <a:r>
              <a:rPr lang="ru-RU" sz="2000" dirty="0" smtClean="0"/>
              <a:t>предприятий в сфере управления качеством производства, проведения измерений и исследований, управления документами и знаниями.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</a:t>
            </a:r>
            <a:r>
              <a:rPr lang="ru-RU" sz="2000" dirty="0"/>
              <a:t> нас богатый опыт работы с компаниями разных сфер деятельности от небольших до крупных.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" y="381331"/>
            <a:ext cx="10380618" cy="1538883"/>
          </a:xfrm>
        </p:spPr>
        <p:txBody>
          <a:bodyPr rtlCol="0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РОС.Т Управление </a:t>
            </a:r>
            <a:r>
              <a:rPr lang="ru-RU" sz="2000" b="1" dirty="0" smtClean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качеством</a:t>
            </a:r>
            <a:r>
              <a:rPr lang="ru-RU" sz="2000" dirty="0" smtClean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- это </a:t>
            </a:r>
            <a:r>
              <a:rPr lang="ru-RU" sz="2000" dirty="0" smtClean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</a:t>
            </a:r>
            <a:r>
              <a:rPr lang="ru-RU" sz="2000" dirty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система на основе требований </a:t>
            </a:r>
            <a:r>
              <a:rPr lang="ru-RU" sz="2000" dirty="0" smtClean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ИСО 9001</a:t>
            </a:r>
            <a:br>
              <a:rPr lang="ru-RU" sz="2000" dirty="0" smtClean="0">
                <a:solidFill>
                  <a:srgbClr val="1B639E"/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Система </a:t>
            </a:r>
            <a:r>
              <a:rPr lang="ru-RU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>включена в реестр Российского ПО </a:t>
            </a:r>
            <a:r>
              <a:rPr lang="en-US" sz="18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https://reestr.digital.gov.ru/reestr/2675082/?</a:t>
            </a:r>
            <a:r>
              <a:rPr lang="en-US" sz="18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sphrase_id=6245464</a:t>
            </a:r>
            <a:r>
              <a:rPr lang="ru-RU" sz="18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8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800" b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(Основной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5768" y="2538711"/>
            <a:ext cx="5060802" cy="975359"/>
          </a:xfrm>
        </p:spPr>
        <p:txBody>
          <a:bodyPr rtlCol="0"/>
          <a:lstStyle/>
          <a:p>
            <a:pPr rtl="0"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Специалисты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СМК</a:t>
            </a:r>
          </a:p>
          <a:p>
            <a:pPr rtl="0"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Специалисты ОТК</a:t>
            </a:r>
          </a:p>
          <a:p>
            <a:pPr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Специалисты Лаборатории</a:t>
            </a:r>
          </a:p>
          <a:p>
            <a:pPr rtl="0"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ts val="0"/>
              </a:spcBef>
              <a:buClr>
                <a:srgbClr val="1B639E"/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944ED566-BCA7-7A9E-1F41-EFBDB6B7AD59}"/>
              </a:ext>
            </a:extLst>
          </p:cNvPr>
          <p:cNvSpPr txBox="1">
            <a:spLocks/>
          </p:cNvSpPr>
          <p:nvPr/>
        </p:nvSpPr>
        <p:spPr>
          <a:xfrm>
            <a:off x="6695768" y="2133822"/>
            <a:ext cx="4860505" cy="3139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1B639E"/>
                </a:solidFill>
                <a:latin typeface="Arial (Основной)"/>
              </a:rPr>
              <a:t>Пользователи:</a:t>
            </a:r>
            <a:endParaRPr lang="ru-RU" sz="1600" dirty="0">
              <a:solidFill>
                <a:srgbClr val="1B639E"/>
              </a:solidFill>
              <a:latin typeface="Arial (Основной)"/>
            </a:endParaRPr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14C9AEF1-C065-4B56-E120-4C0E53501321}"/>
              </a:ext>
            </a:extLst>
          </p:cNvPr>
          <p:cNvSpPr txBox="1">
            <a:spLocks/>
          </p:cNvSpPr>
          <p:nvPr/>
        </p:nvSpPr>
        <p:spPr>
          <a:xfrm>
            <a:off x="6365966" y="3621153"/>
            <a:ext cx="5390604" cy="304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1" indent="0">
              <a:buClr>
                <a:srgbClr val="C00000"/>
              </a:buClr>
              <a:buNone/>
            </a:pPr>
            <a:r>
              <a:rPr lang="ru-RU" sz="1600" b="1" dirty="0" smtClean="0">
                <a:solidFill>
                  <a:srgbClr val="1B639E"/>
                </a:solidFill>
                <a:latin typeface="Arial (Основной)"/>
              </a:rPr>
              <a:t>Задачи системы:</a:t>
            </a: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Автоматизация рутинных процессов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</a:endParaRP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Планирование и анализ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</a:endParaRP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Хранение и работа с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документацией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</a:endParaRP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Внутренний контроль</a:t>
            </a: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Организация потока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работ</a:t>
            </a: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Работа с НД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(внешней/внутренней)</a:t>
            </a:r>
          </a:p>
          <a:p>
            <a:pPr marL="681750" lvl="1" indent="-285750"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</a:rPr>
              <a:t>Подготовка к аккредитации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88" y="1968339"/>
            <a:ext cx="6141969" cy="44324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5137" y="253439"/>
            <a:ext cx="940526" cy="417712"/>
          </a:xfrm>
          <a:prstGeom prst="rect">
            <a:avLst/>
          </a:prstGeom>
        </p:spPr>
      </p:pic>
      <p:pic>
        <p:nvPicPr>
          <p:cNvPr id="1026" name="Picture 2" descr="D:\РОС\Разработки\РОС.Т\УК\картинки для презы\ГС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5" y="2203980"/>
            <a:ext cx="5658674" cy="30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2123608"/>
            <a:ext cx="9825054" cy="473439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1" y="226785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Проблематика управления качеством на производственных </a:t>
            </a:r>
            <a:b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</a:b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и промышленных предприятиях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4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0561" y="1621820"/>
            <a:ext cx="58216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Контроль </a:t>
            </a:r>
            <a:r>
              <a:rPr lang="ru-RU" sz="1600" b="1" dirty="0"/>
              <a:t>выполнения работ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561" y="5509009"/>
            <a:ext cx="51119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Соблюдение стандартов выполнения работ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0561" y="3070179"/>
            <a:ext cx="50161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Сбор </a:t>
            </a:r>
            <a:r>
              <a:rPr lang="ru-RU" sz="1600" b="1" dirty="0"/>
              <a:t>и </a:t>
            </a:r>
            <a:r>
              <a:rPr lang="ru-RU" sz="1600" b="1" dirty="0" smtClean="0"/>
              <a:t>обработка </a:t>
            </a:r>
            <a:r>
              <a:rPr lang="ru-RU" sz="1600" b="1" dirty="0"/>
              <a:t>данных </a:t>
            </a:r>
            <a:r>
              <a:rPr lang="ru-RU" sz="1600" b="1" dirty="0" smtClean="0"/>
              <a:t>по процессам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0561" y="2333252"/>
            <a:ext cx="51119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Ручной ввод </a:t>
            </a:r>
            <a:r>
              <a:rPr lang="ru-RU" sz="1600" b="1" dirty="0"/>
              <a:t>данных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0561" y="4601953"/>
            <a:ext cx="41452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Квалификация персонала, </a:t>
            </a:r>
            <a:r>
              <a:rPr lang="ru-RU" sz="1600" b="1" dirty="0" smtClean="0"/>
              <a:t>объем работ, отсутствие ролевой модели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0286" y="1515244"/>
            <a:ext cx="52469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Отсутствие комплексной информации </a:t>
            </a:r>
            <a:r>
              <a:rPr lang="ru-RU" sz="1600" dirty="0" smtClean="0"/>
              <a:t>об этапах работ, </a:t>
            </a:r>
            <a:r>
              <a:rPr lang="ru-RU" sz="1600" dirty="0"/>
              <a:t>сроках и их ответственных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0285" y="2123608"/>
            <a:ext cx="524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/>
              <a:t>Трата времени и </a:t>
            </a:r>
            <a:r>
              <a:rPr lang="ru-RU" sz="1600" dirty="0">
                <a:solidFill>
                  <a:srgbClr val="FF0000"/>
                </a:solidFill>
              </a:rPr>
              <a:t>риск допустить ошибку </a:t>
            </a:r>
            <a:r>
              <a:rPr lang="ru-RU" sz="1600" dirty="0" smtClean="0"/>
              <a:t>при заполнении журналов / актов / протоколов /самостоятельных </a:t>
            </a:r>
            <a:r>
              <a:rPr lang="ru-RU" sz="1600" dirty="0"/>
              <a:t>расчетах диапазонов и формул </a:t>
            </a:r>
            <a:r>
              <a:rPr lang="ru-RU" sz="1600" dirty="0" smtClean="0"/>
              <a:t>методик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0285" y="3002361"/>
            <a:ext cx="52469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/>
              <a:t>Сложность анализа процессов и, как итог, </a:t>
            </a:r>
            <a:r>
              <a:rPr lang="ru-RU" sz="1600" dirty="0" smtClean="0">
                <a:solidFill>
                  <a:srgbClr val="FF0000"/>
                </a:solidFill>
              </a:rPr>
              <a:t>не достоверные данные</a:t>
            </a:r>
            <a:r>
              <a:rPr lang="ru-RU" sz="1600" dirty="0" smtClean="0"/>
              <a:t> для принятия </a:t>
            </a:r>
            <a:r>
              <a:rPr lang="ru-RU" sz="1600" dirty="0"/>
              <a:t>обоснованных решений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561" y="3732327"/>
            <a:ext cx="42584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/>
              <a:t>Отсутствие </a:t>
            </a:r>
            <a:r>
              <a:rPr lang="ru-RU" sz="1600" b="1" dirty="0" err="1" smtClean="0"/>
              <a:t>цифровизации</a:t>
            </a:r>
            <a:r>
              <a:rPr lang="ru-RU" sz="1600" b="1" dirty="0" smtClean="0"/>
              <a:t> в отделах </a:t>
            </a:r>
            <a:r>
              <a:rPr lang="ru-RU" sz="1600" b="1" dirty="0"/>
              <a:t>качества, ОТК, </a:t>
            </a:r>
            <a:r>
              <a:rPr lang="ru-RU" sz="1600" b="1" dirty="0" smtClean="0"/>
              <a:t>лабораторий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40285" y="3609129"/>
            <a:ext cx="5016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/>
              <a:t>Разные правила и инструменты для выполнения процессов могут приводить к организационным </a:t>
            </a:r>
            <a:r>
              <a:rPr lang="ru-RU" sz="1600" dirty="0" smtClean="0">
                <a:solidFill>
                  <a:srgbClr val="FF0000"/>
                </a:solidFill>
              </a:rPr>
              <a:t>конфликтам</a:t>
            </a:r>
            <a:endParaRPr lang="ru-RU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40285" y="4474928"/>
            <a:ext cx="5111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Сложность поддержания рабочей активности </a:t>
            </a:r>
            <a:r>
              <a:rPr lang="ru-RU" sz="1600" dirty="0" smtClean="0"/>
              <a:t>при увольнениях / найме сотрудников, отпусках, делегировании, распределении задач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40285" y="5362720"/>
            <a:ext cx="5111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/>
              <a:t>Не в полной мере выполняются требования установленных стандартов на предприятии, что приводит к не соответствию качества продукции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Шеврон 33"/>
          <p:cNvSpPr/>
          <p:nvPr/>
        </p:nvSpPr>
        <p:spPr>
          <a:xfrm>
            <a:off x="5101045" y="2729464"/>
            <a:ext cx="1110344" cy="135853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1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РОС.Т Управление качеством</a:t>
            </a:r>
            <a:b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</a:b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Состав подключаемых модулей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99" y="1350433"/>
            <a:ext cx="11376122" cy="5371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Ценность системы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010193"/>
            <a:ext cx="915053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1B639E"/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Для специалистов системы менеджмента качества (СМК</a:t>
            </a:r>
            <a:r>
              <a:rPr lang="ru-RU" sz="1600" b="1" dirty="0" smtClean="0">
                <a:solidFill>
                  <a:srgbClr val="1B639E"/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endParaRPr lang="ru-RU" sz="1600" b="1" dirty="0">
              <a:solidFill>
                <a:srgbClr val="1B639E"/>
              </a:solidFill>
              <a:latin typeface="Arial (Основной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B639E"/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Выстраивание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всех процессов в соответствии с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ГОСТ и внутренними регламентами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 Автоматизация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и повышение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производительности на всех этапах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 Контроль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исполнения поставленных задач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актуальности используемых документов и требований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Своевременная корректировка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внутренних документов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Доведение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до сведения обновленных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документов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отчетов, на основании записей в журналах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Уведомления о возникающих событиях и задачах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Инструмент управления потоком работ: текущее планирование, соблюдение сроков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и результативности СМК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корректирующих действий и отслеживания хода их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выполнения</a:t>
            </a:r>
          </a:p>
          <a:p>
            <a:pPr marL="285750" lvl="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B639E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 Подготовка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)"/>
                <a:ea typeface="Calibri" panose="020F0502020204030204" pitchFamily="34" charset="0"/>
                <a:cs typeface="Times New Roman" panose="02020603050405020304" pitchFamily="18" charset="0"/>
              </a:rPr>
              <a:t>к аккредитации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Clr>
                <a:srgbClr val="1B639E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(Основной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634" y="1311045"/>
            <a:ext cx="798645" cy="682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633" y="3063179"/>
            <a:ext cx="798645" cy="80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633" y="4937245"/>
            <a:ext cx="798645" cy="7011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Интеграция 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0130" y="2293152"/>
            <a:ext cx="58216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 различными системами учета на предприятии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130" y="3741511"/>
            <a:ext cx="50161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 Государственными информационными системами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130" y="3004584"/>
            <a:ext cx="51119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 корпоративным порталом</a:t>
            </a:r>
            <a:endParaRPr lang="ru-RU" sz="1600" b="1" dirty="0"/>
          </a:p>
        </p:txBody>
      </p:sp>
      <p:pic>
        <p:nvPicPr>
          <p:cNvPr id="8195" name="Picture 3" descr="C:\Users\apipi\OneDrive\Рабочий стол\склад\Интеграция РОСТ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6" y="700269"/>
            <a:ext cx="5349109" cy="5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17560"/>
            <a:ext cx="10515600" cy="7926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B639E"/>
                </a:solidFill>
                <a:latin typeface="Arial (Основной)"/>
              </a:rPr>
              <a:t>Главная страница. Аналитика данных</a:t>
            </a:r>
            <a:endParaRPr lang="ru-RU" sz="2000" b="1" dirty="0">
              <a:solidFill>
                <a:srgbClr val="1B639E"/>
              </a:solidFill>
              <a:latin typeface="Arial (Основной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7634" y="217561"/>
            <a:ext cx="940526" cy="417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7941-89D7-469A-A793-395116714DE9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63179"/>
            <a:ext cx="3995057" cy="379482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6" y="1059083"/>
            <a:ext cx="10540827" cy="5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dc4bcd6-49db-4c07-9060-8acfc67cef9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b0879af-3eba-417a-a55a-ffe6dcd6ca7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17397</TotalTime>
  <Words>332</Words>
  <Application>Microsoft Office PowerPoint</Application>
  <PresentationFormat>Широкоэкранный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(Основной)</vt:lpstr>
      <vt:lpstr>Calibri</vt:lpstr>
      <vt:lpstr>Calibri Light</vt:lpstr>
      <vt:lpstr>Tahoma</vt:lpstr>
      <vt:lpstr>Times New Roman</vt:lpstr>
      <vt:lpstr>Trade Gothic LT Pro</vt:lpstr>
      <vt:lpstr>Wingdings</vt:lpstr>
      <vt:lpstr>Тема Office</vt:lpstr>
      <vt:lpstr>Office Theme</vt:lpstr>
      <vt:lpstr>Управление качеством</vt:lpstr>
      <vt:lpstr>Презентация PowerPoint</vt:lpstr>
      <vt:lpstr>РОС.Т Управление качеством - это информационная система на основе требований ИСО 9001 Система включена в реестр Российского ПО https://reestr.digital.gov.ru/reestr/2675082/?sphrase_id=6245464 </vt:lpstr>
      <vt:lpstr>Проблематика управления качеством на производственных  и промышленных предприятиях</vt:lpstr>
      <vt:lpstr>РОС.Т Управление качеством Состав подключаемых модулей</vt:lpstr>
      <vt:lpstr>Ценность системы</vt:lpstr>
      <vt:lpstr>Интеграция </vt:lpstr>
      <vt:lpstr>Презентация PowerPoint</vt:lpstr>
      <vt:lpstr>Главная страница. Аналитика данных</vt:lpstr>
      <vt:lpstr>Гибкая ролевая модель</vt:lpstr>
      <vt:lpstr>Система справочников</vt:lpstr>
      <vt:lpstr>Автоматизация любого процесса</vt:lpstr>
      <vt:lpstr>Автоматизация расчетов, формирование документов</vt:lpstr>
      <vt:lpstr>Работа с документами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Dariya Babak</dc:creator>
  <cp:lastModifiedBy>Владимир Ерофеев</cp:lastModifiedBy>
  <cp:revision>273</cp:revision>
  <dcterms:created xsi:type="dcterms:W3CDTF">2022-09-12T08:28:08Z</dcterms:created>
  <dcterms:modified xsi:type="dcterms:W3CDTF">2026-02-17T21:01:17Z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