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5" r:id="rId4"/>
    <p:sldId id="260" r:id="rId5"/>
    <p:sldId id="269" r:id="rId6"/>
    <p:sldId id="270" r:id="rId7"/>
    <p:sldId id="268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4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242D2D-A711-F89F-238D-6E4252599871}" type="slidenum">
              <a:rPr/>
              <a:pPr>
                <a:defRPr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FBDFD2-A1B2-5088-9792-3E1E23A3422D}" type="slidenum">
              <a:rPr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FBDFD2-A1B2-5088-9792-3E1E23A3422D}" type="slidenum">
              <a:rPr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71D8EF-8BD4-C482-0EBD-0338BA59A5E5}" type="slidenum">
              <a:rPr/>
              <a:pPr>
                <a:defRPr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71D8EF-8BD4-C482-0EBD-0338BA59A5E5}" type="slidenum">
              <a:rPr/>
              <a:pPr>
                <a:defRPr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71D8EF-8BD4-C482-0EBD-0338BA59A5E5}" type="slidenum">
              <a:rPr/>
              <a:pPr>
                <a:defRPr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71D8EF-8BD4-C482-0EBD-0338BA59A5E5}" type="slidenum">
              <a:rPr/>
              <a:pPr>
                <a:defRPr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FBDFD2-A1B2-5088-9792-3E1E23A3422D}" type="slidenum">
              <a:rPr/>
              <a:pPr>
                <a:defRPr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8F88CC-7B0B-3D04-BCF8-71CFF6869F7C}" type="slidenum">
              <a:rPr/>
              <a:pPr>
                <a:defRPr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1059656" y="3429001"/>
            <a:ext cx="7072313" cy="955675"/>
          </a:xfrm>
        </p:spPr>
        <p:txBody>
          <a:bodyPr>
            <a:normAutofit/>
          </a:bodyPr>
          <a:lstStyle>
            <a:lvl1pPr marL="8100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59656" y="5380039"/>
            <a:ext cx="7163991" cy="947737"/>
          </a:xfrm>
        </p:spPr>
        <p:txBody>
          <a:bodyPr>
            <a:normAutofit/>
          </a:bodyPr>
          <a:lstStyle>
            <a:lvl1pPr marL="81000" indent="0">
              <a:buNone/>
              <a:defRPr sz="1350">
                <a:solidFill>
                  <a:schemeClr val="bg1"/>
                </a:solidFill>
              </a:defRPr>
            </a:lvl1pPr>
            <a:lvl3pPr marL="6858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775456" y="1482556"/>
            <a:ext cx="7772039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0" strike="noStrike" spc="-1">
                <a:latin typeface="Arial"/>
              </a:rPr>
              <a:t>Образец подзаголовка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2792017" y="2138363"/>
            <a:ext cx="5755481" cy="34782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>
        <a:lnSpc>
          <a:spcPct val="110000"/>
        </a:lnSpc>
        <a:spcBef>
          <a:spcPts val="0"/>
        </a:spcBef>
        <a:buNone/>
        <a:defRPr sz="33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110000"/>
        </a:lnSpc>
        <a:spcBef>
          <a:spcPts val="750"/>
        </a:spcBef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110000"/>
        </a:lnSpc>
        <a:spcBef>
          <a:spcPts val="375"/>
        </a:spcBef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110000"/>
        </a:lnSpc>
        <a:spcBef>
          <a:spcPts val="375"/>
        </a:spcBef>
        <a:buFont typeface="Arial"/>
        <a:buChar char="•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110000"/>
        </a:lnSpc>
        <a:spcBef>
          <a:spcPts val="375"/>
        </a:spcBef>
        <a:buFont typeface="Arial"/>
        <a:buChar char="•"/>
        <a:defRPr sz="1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110000"/>
        </a:lnSpc>
        <a:spcBef>
          <a:spcPts val="375"/>
        </a:spcBef>
        <a:buFont typeface="Arial"/>
        <a:buChar char="•"/>
        <a:defRPr sz="1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23203" r="8497" b="-4"/>
          <a:stretch/>
        </p:blipFill>
        <p:spPr bwMode="auto">
          <a:xfrm>
            <a:off x="973066" y="0"/>
            <a:ext cx="8170934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94" r="298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51111" y="3143889"/>
            <a:ext cx="5571308" cy="1890069"/>
          </a:xfr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 dirty="0" smtClean="0"/>
              <a:t>Техэксперт </a:t>
            </a:r>
            <a:br>
              <a:rPr lang="ru-RU" sz="3600" dirty="0" smtClean="0"/>
            </a:br>
            <a:r>
              <a:rPr lang="ru-RU" sz="3600" dirty="0" smtClean="0"/>
              <a:t>Реестр требований: Строительство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8247025" y="6226631"/>
            <a:ext cx="62701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2025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7987878" y="5582189"/>
            <a:ext cx="886163" cy="47026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522514" y="3344098"/>
            <a:ext cx="0" cy="15152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rcRect t="50000"/>
          <a:stretch/>
        </p:blipFill>
        <p:spPr bwMode="auto">
          <a:xfrm>
            <a:off x="2022558" y="0"/>
            <a:ext cx="3237418" cy="161790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 bwMode="auto">
          <a:xfrm>
            <a:off x="-3240" y="3527"/>
            <a:ext cx="9149699" cy="1336522"/>
            <a:chOff x="-3240" y="3527"/>
            <a:chExt cx="9149699" cy="1336522"/>
          </a:xfrm>
        </p:grpSpPr>
        <p:sp>
          <p:nvSpPr>
            <p:cNvPr id="1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CustomShape 12"/>
            <p:cNvSpPr/>
            <p:nvPr/>
          </p:nvSpPr>
          <p:spPr bwMode="auto">
            <a:xfrm>
              <a:off x="-3240" y="280602"/>
              <a:ext cx="872604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square" lIns="90000" tIns="45000" rIns="90000" bIns="45000" anchor="ctr" anchorCtr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accent1"/>
                  </a:solidFill>
                </a:rPr>
                <a:t>«Техэксперт Реестр требований: Строительство»</a:t>
              </a:r>
            </a:p>
            <a:p>
              <a:pPr algn="r"/>
              <a:r>
                <a:rPr lang="ru-RU" sz="2400" b="1" dirty="0" smtClean="0">
                  <a:solidFill>
                    <a:schemeClr val="accent2"/>
                  </a:solidFill>
                </a:rPr>
                <a:t>Новые возможности для специалистов</a:t>
              </a:r>
              <a:endParaRPr lang="ru-RU" sz="2400" b="1" strike="noStrike" spc="-1" dirty="0">
                <a:solidFill>
                  <a:srgbClr val="F6811E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grpSp>
        <p:nvGrpSpPr>
          <p:cNvPr id="32" name="Группа 31"/>
          <p:cNvGrpSpPr/>
          <p:nvPr/>
        </p:nvGrpSpPr>
        <p:grpSpPr bwMode="auto">
          <a:xfrm>
            <a:off x="0" y="0"/>
            <a:ext cx="2159281" cy="6858000"/>
            <a:chOff x="0" y="0"/>
            <a:chExt cx="2159281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 flipH="1">
              <a:off x="0" y="0"/>
              <a:ext cx="2159281" cy="6858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505096" y="6306158"/>
              <a:ext cx="722814" cy="383582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6880764" y="4603770"/>
            <a:ext cx="1842036" cy="208597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197834" y="1424236"/>
            <a:ext cx="7012159" cy="195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Наша цель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– предоставить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специалистам:</a:t>
            </a:r>
          </a:p>
          <a:p>
            <a:pPr marL="342900" marR="0" lvl="0" indent="-342900" algn="l" defTabSz="68580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целевую базу экспертно-выделенных требований из нормативных документов</a:t>
            </a:r>
          </a:p>
          <a:p>
            <a:pPr marL="342900" marR="0" lvl="0" indent="-342900" algn="l" defTabSz="68580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сервисы (инструменты) по работе </a:t>
            </a:r>
            <a:b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</a:b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с требованиями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(Основной текст)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6115" y="3698860"/>
            <a:ext cx="5851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b="1" dirty="0" smtClean="0">
                <a:solidFill>
                  <a:schemeClr val="accent1"/>
                </a:solidFill>
              </a:rPr>
              <a:t>На данный момент Реестр ориентирован</a:t>
            </a:r>
            <a:r>
              <a:rPr lang="ru-RU" sz="2200" b="1" dirty="0">
                <a:solidFill>
                  <a:schemeClr val="accent1"/>
                </a:solidFill>
              </a:rPr>
              <a:t/>
            </a:r>
            <a:br>
              <a:rPr lang="ru-RU" sz="2200" b="1" dirty="0">
                <a:solidFill>
                  <a:schemeClr val="accent1"/>
                </a:solidFill>
              </a:rPr>
            </a:br>
            <a:r>
              <a:rPr lang="ru-RU" sz="2200" b="1" dirty="0">
                <a:solidFill>
                  <a:schemeClr val="accent1"/>
                </a:solidFill>
              </a:rPr>
              <a:t>на </a:t>
            </a:r>
            <a:r>
              <a:rPr lang="ru-RU" sz="2200" b="1" dirty="0" smtClean="0">
                <a:solidFill>
                  <a:schemeClr val="accent1"/>
                </a:solidFill>
              </a:rPr>
              <a:t>специалистов-проектировщиков </a:t>
            </a:r>
          </a:p>
          <a:p>
            <a:pPr>
              <a:spcAft>
                <a:spcPts val="1200"/>
              </a:spcAft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В течение 2025 года будем расширять сервис на этапы строительства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rcRect t="50000"/>
          <a:stretch/>
        </p:blipFill>
        <p:spPr bwMode="auto">
          <a:xfrm>
            <a:off x="2022558" y="0"/>
            <a:ext cx="3237418" cy="1617903"/>
          </a:xfrm>
          <a:prstGeom prst="rect">
            <a:avLst/>
          </a:prstGeom>
        </p:spPr>
      </p:pic>
      <p:grpSp>
        <p:nvGrpSpPr>
          <p:cNvPr id="2" name="Группа 28"/>
          <p:cNvGrpSpPr/>
          <p:nvPr/>
        </p:nvGrpSpPr>
        <p:grpSpPr bwMode="auto">
          <a:xfrm>
            <a:off x="-50375" y="3527"/>
            <a:ext cx="9196834" cy="1336522"/>
            <a:chOff x="-50375" y="3527"/>
            <a:chExt cx="9196834" cy="1336522"/>
          </a:xfrm>
        </p:grpSpPr>
        <p:sp>
          <p:nvSpPr>
            <p:cNvPr id="1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CustomShape 12"/>
            <p:cNvSpPr/>
            <p:nvPr/>
          </p:nvSpPr>
          <p:spPr bwMode="auto">
            <a:xfrm>
              <a:off x="-50375" y="459715"/>
              <a:ext cx="872604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square" lIns="90000" tIns="45000" rIns="90000" bIns="45000" anchor="ctr" anchorCtr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accent1"/>
                  </a:solidFill>
                </a:rPr>
                <a:t>«Техэксперт Реестр требований: Строительство»</a:t>
              </a:r>
            </a:p>
            <a:p>
              <a:pPr algn="r"/>
              <a:r>
                <a:rPr lang="ru-RU" sz="2400" b="1" dirty="0" smtClean="0">
                  <a:solidFill>
                    <a:schemeClr val="accent2"/>
                  </a:solidFill>
                </a:rPr>
                <a:t>Информация о Реестре</a:t>
              </a:r>
              <a:endParaRPr lang="ru-RU" sz="2400" b="1" strike="noStrike" spc="-1" dirty="0">
                <a:solidFill>
                  <a:srgbClr val="F6811E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grpSp>
        <p:nvGrpSpPr>
          <p:cNvPr id="3" name="Группа 31"/>
          <p:cNvGrpSpPr/>
          <p:nvPr/>
        </p:nvGrpSpPr>
        <p:grpSpPr bwMode="auto">
          <a:xfrm>
            <a:off x="0" y="0"/>
            <a:ext cx="2159281" cy="6858000"/>
            <a:chOff x="0" y="0"/>
            <a:chExt cx="2159281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 flipH="1">
              <a:off x="0" y="0"/>
              <a:ext cx="2159281" cy="6858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505096" y="6306158"/>
              <a:ext cx="722814" cy="383582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6880764" y="4603770"/>
            <a:ext cx="1842036" cy="208597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065856" y="1405382"/>
            <a:ext cx="7558916" cy="134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Наполнение реестра: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270000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чем из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(Основной текст)"/>
              <a:ea typeface="+mj-ea"/>
              <a:cs typeface="+mj-cs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2076851" y="2934124"/>
            <a:ext cx="6878622" cy="348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eaLnBrk="1" fontAlgn="auto" latinLnBrk="0" hangingPunct="1">
              <a:lnSpc>
                <a:spcPct val="11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(Основной текст)"/>
                <a:ea typeface="+mj-ea"/>
                <a:cs typeface="+mj-cs"/>
              </a:rPr>
              <a:t>Классификационная разметка требований: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(Основной текст)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ОБЩИЕ ТРЕБОВАНИЯ К СТРОИТЕЛЬСТВУ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 ОБЪЕКТЫ СТРОИТЕЛЬСТВА</a:t>
            </a:r>
            <a:r>
              <a:rPr lang="en-US" sz="1600" b="1" dirty="0" smtClean="0"/>
              <a:t> (</a:t>
            </a:r>
            <a:r>
              <a:rPr lang="ru-RU" sz="1600" b="1" dirty="0" smtClean="0"/>
              <a:t>КСИ</a:t>
            </a:r>
            <a:r>
              <a:rPr lang="en-US" sz="1600" b="1" dirty="0" smtClean="0"/>
              <a:t>)</a:t>
            </a:r>
            <a:endParaRPr lang="ru-RU" sz="1600" b="1" dirty="0" smtClean="0"/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ПОМЕЩЕНИЯ И ЗОНЫ (1 </a:t>
            </a:r>
            <a:r>
              <a:rPr lang="ru-RU" sz="1400" dirty="0" err="1" smtClean="0"/>
              <a:t>ПЗо</a:t>
            </a:r>
            <a:r>
              <a:rPr lang="ru-RU" sz="1400" dirty="0" smtClean="0"/>
              <a:t>/</a:t>
            </a:r>
            <a:r>
              <a:rPr lang="en-US" sz="1400" dirty="0" err="1" smtClean="0"/>
              <a:t>RZo</a:t>
            </a:r>
            <a:r>
              <a:rPr lang="en-US" sz="1400" dirty="0" smtClean="0"/>
              <a:t> </a:t>
            </a:r>
            <a:r>
              <a:rPr lang="ru-RU" sz="1400" dirty="0" smtClean="0"/>
              <a:t>КСИ)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КОМПЛЕКСЫ ОБЪЕКТОВ КАПИТАЛЬНОГО СТРОИТЕЛЬСТВА (2 КОС/</a:t>
            </a:r>
            <a:r>
              <a:rPr lang="en-US" sz="1400" dirty="0" err="1" smtClean="0"/>
              <a:t>CCo</a:t>
            </a:r>
            <a:r>
              <a:rPr lang="en-US" sz="1400" dirty="0" smtClean="0"/>
              <a:t> </a:t>
            </a:r>
            <a:r>
              <a:rPr lang="ru-RU" sz="1400" dirty="0" smtClean="0"/>
              <a:t>КСИ)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ОБЪЕКТЫ КАПИТАЛЬНОГО СТРОИТЕЛЬСТВА (3 ОКС/</a:t>
            </a:r>
            <a:r>
              <a:rPr lang="en-US" sz="1400" dirty="0" err="1" smtClean="0"/>
              <a:t>CEn</a:t>
            </a:r>
            <a:r>
              <a:rPr lang="en-US" sz="1400" dirty="0" smtClean="0"/>
              <a:t> </a:t>
            </a:r>
            <a:r>
              <a:rPr lang="ru-RU" sz="1400" dirty="0" smtClean="0"/>
              <a:t>КСИ)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ФУНКЦИОНАЛЬНЫЕ СИСТЕМЫ (4 </a:t>
            </a:r>
            <a:r>
              <a:rPr lang="ru-RU" sz="1400" dirty="0" err="1" smtClean="0"/>
              <a:t>ФнС</a:t>
            </a:r>
            <a:r>
              <a:rPr lang="ru-RU" sz="1400" dirty="0" smtClean="0"/>
              <a:t>/</a:t>
            </a:r>
            <a:r>
              <a:rPr lang="en-US" sz="1400" dirty="0" err="1" smtClean="0"/>
              <a:t>FnS</a:t>
            </a:r>
            <a:r>
              <a:rPr lang="en-US" sz="1400" dirty="0" smtClean="0"/>
              <a:t> </a:t>
            </a:r>
            <a:r>
              <a:rPr lang="ru-RU" sz="1400" dirty="0" smtClean="0"/>
              <a:t>КСИ)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 КОМПОНЕНТЫ (6 Ком/</a:t>
            </a:r>
            <a:r>
              <a:rPr lang="ru-RU" sz="1400" dirty="0" err="1" smtClean="0"/>
              <a:t>Com</a:t>
            </a:r>
            <a:r>
              <a:rPr lang="ru-RU" sz="1400" dirty="0" smtClean="0"/>
              <a:t> КСИ) 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 smtClean="0"/>
              <a:t> ОБЪЕКТЫ КАПИТАЛЬНОГО СТРОИТЕЛЬСТВА ПО ИХ НАЗНАЧЕНИЮ (ПРИКАЗ МИНСТРОЯ № 928/ПР)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 smtClean="0"/>
              <a:t> ТРЕБОВАНИЯ К ОБЪЕКТАМ КАПИТАЛЬНОГО СТРОИТЕЛЬСТВА (ПОСТАНОВЛЕНИЕ ПРАВИТЕЛЬСТВА РФ № 1417)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0" y="3527"/>
            <a:ext cx="9146459" cy="1336522"/>
            <a:chOff x="0" y="3527"/>
            <a:chExt cx="9146459" cy="1336522"/>
          </a:xfrm>
        </p:grpSpPr>
        <p:sp>
          <p:nvSpPr>
            <p:cNvPr id="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4824909" y="2546076"/>
            <a:ext cx="178018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8866" y="6391386"/>
            <a:ext cx="8239027" cy="282794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1340" h="1333500" extrusionOk="0">
                <a:moveTo>
                  <a:pt x="0" y="0"/>
                </a:moveTo>
                <a:lnTo>
                  <a:pt x="7499415" y="0"/>
                </a:lnTo>
                <a:lnTo>
                  <a:pt x="7661340" y="441325"/>
                </a:lnTo>
                <a:lnTo>
                  <a:pt x="734384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536222" y="912086"/>
            <a:ext cx="8541792" cy="32393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marR="0" lvl="0" indent="-171450" algn="l" defTabSz="6858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>
                <a:tab pos="2369185" algn="l"/>
              </a:tabLs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Сохранены связи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ребование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его документ-источник: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Находятся в едином информационном поле;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6858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Связаны, с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инхронизированы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актуальности;</a:t>
            </a:r>
          </a:p>
          <a:p>
            <a:pPr marL="342900" marR="0" lvl="0" indent="-342900" algn="l" defTabSz="6858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охранен доступ ко всему комплексу сопутствующей информации и сервисов.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12"/>
          <p:cNvSpPr/>
          <p:nvPr/>
        </p:nvSpPr>
        <p:spPr bwMode="auto">
          <a:xfrm>
            <a:off x="-50375" y="214613"/>
            <a:ext cx="8726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</a:rPr>
              <a:t>«Техэксперт Реестр требований: Строительство»</a:t>
            </a: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Информация о Реестре</a:t>
            </a:r>
            <a:endParaRPr lang="ru-RU" sz="2400" b="1" strike="noStrike" spc="-1" dirty="0">
              <a:solidFill>
                <a:srgbClr val="F6811E"/>
              </a:solidFill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613" y="2376225"/>
            <a:ext cx="8017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tabLst>
                <a:tab pos="2369185" algn="l"/>
              </a:tabLst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информирование о включении требования</a:t>
            </a:r>
          </a:p>
          <a:p>
            <a:pPr marL="171450" lvl="0" indent="-171450" defTabSz="685800">
              <a:tabLst>
                <a:tab pos="2369185" algn="l"/>
              </a:tabLst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Реестр нормативных требований на ресурсе </a:t>
            </a:r>
            <a:r>
              <a:rPr lang="ru-RU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Стройкомплекс.рф</a:t>
            </a:r>
            <a:endParaRPr lang="en-US" b="1" dirty="0" smtClean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970" y="3203886"/>
            <a:ext cx="6743032" cy="31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0" y="3527"/>
            <a:ext cx="9146459" cy="1336522"/>
            <a:chOff x="0" y="3527"/>
            <a:chExt cx="9146459" cy="1336522"/>
          </a:xfrm>
        </p:grpSpPr>
        <p:sp>
          <p:nvSpPr>
            <p:cNvPr id="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 bwMode="auto">
          <a:xfrm>
            <a:off x="0" y="6391386"/>
            <a:ext cx="8239027" cy="282794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1340" h="1333500" extrusionOk="0">
                <a:moveTo>
                  <a:pt x="0" y="0"/>
                </a:moveTo>
                <a:lnTo>
                  <a:pt x="7499415" y="0"/>
                </a:lnTo>
                <a:lnTo>
                  <a:pt x="7661340" y="441325"/>
                </a:lnTo>
                <a:lnTo>
                  <a:pt x="734384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451379" y="996929"/>
            <a:ext cx="8541792" cy="184053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685800">
              <a:spcAft>
                <a:spcPts val="1200"/>
              </a:spcAft>
              <a:tabLst>
                <a:tab pos="2369185" algn="l"/>
              </a:tabLs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папок пользователя:</a:t>
            </a:r>
          </a:p>
          <a:p>
            <a:pPr lvl="0"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формировать перечни требований к конкретным проектам в разрезе распределения работ и задач непосредственно в системе;</a:t>
            </a:r>
          </a:p>
          <a:p>
            <a:pPr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Появляется возможность работать с требованиями совместно с коллегами </a:t>
            </a:r>
            <a:b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систему папок в едином информационном поле;</a:t>
            </a:r>
          </a:p>
          <a:p>
            <a:pPr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распределять работы по формированию и ведению перечней.</a:t>
            </a:r>
          </a:p>
          <a:p>
            <a:pPr defTabSz="685800">
              <a:tabLst>
                <a:tab pos="2369185" algn="l"/>
              </a:tabLs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2369185" algn="l"/>
              </a:tabLs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>
              <a:tabLst>
                <a:tab pos="2369185" algn="l"/>
              </a:tabLst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12"/>
          <p:cNvSpPr/>
          <p:nvPr/>
        </p:nvSpPr>
        <p:spPr bwMode="auto">
          <a:xfrm>
            <a:off x="-50375" y="214613"/>
            <a:ext cx="8726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</a:rPr>
              <a:t>«Техэксперт Реестр требований: Строительство»</a:t>
            </a: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Функциональные возможности</a:t>
            </a:r>
            <a:endParaRPr lang="ru-RU" sz="2400" b="1" strike="noStrike" spc="-1" dirty="0">
              <a:solidFill>
                <a:srgbClr val="F6811E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10" y="2846895"/>
            <a:ext cx="7263965" cy="33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702" y="2677212"/>
            <a:ext cx="6515972" cy="373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 bwMode="auto">
          <a:xfrm>
            <a:off x="0" y="3527"/>
            <a:ext cx="9146459" cy="1336522"/>
            <a:chOff x="0" y="3527"/>
            <a:chExt cx="9146459" cy="1336522"/>
          </a:xfrm>
        </p:grpSpPr>
        <p:sp>
          <p:nvSpPr>
            <p:cNvPr id="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rot="5400000">
            <a:off x="4824909" y="2546076"/>
            <a:ext cx="1780182" cy="6858000"/>
          </a:xfrm>
          <a:prstGeom prst="rect">
            <a:avLst/>
          </a:prstGeom>
        </p:spPr>
      </p:pic>
      <p:sp>
        <p:nvSpPr>
          <p:cNvPr id="9" name="Текст 8"/>
          <p:cNvSpPr txBox="1">
            <a:spLocks/>
          </p:cNvSpPr>
          <p:nvPr/>
        </p:nvSpPr>
        <p:spPr>
          <a:xfrm>
            <a:off x="451379" y="996929"/>
            <a:ext cx="8541792" cy="184053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685800">
              <a:spcAft>
                <a:spcPts val="1200"/>
              </a:spcAft>
              <a:tabLst>
                <a:tab pos="2369185" algn="l"/>
              </a:tabLs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Аудит: Чек-листы.</a:t>
            </a:r>
          </a:p>
          <a:p>
            <a:pPr lvl="0" defTabSz="685800">
              <a:spcAft>
                <a:spcPts val="1200"/>
              </a:spcAft>
              <a:tabLst>
                <a:tab pos="236918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на основе сформированных перечней в системе организовать внутренний контроль по проекту: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2369185" algn="l"/>
              </a:tabLs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tabLst>
                <a:tab pos="2369185" algn="l"/>
              </a:tabLs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>
              <a:tabLst>
                <a:tab pos="2369185" algn="l"/>
              </a:tabLst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12"/>
          <p:cNvSpPr/>
          <p:nvPr/>
        </p:nvSpPr>
        <p:spPr bwMode="auto">
          <a:xfrm>
            <a:off x="-50375" y="214613"/>
            <a:ext cx="8726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</a:rPr>
              <a:t>«Техэксперт Реестр требований: Строительство»</a:t>
            </a: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Функциональные возможности</a:t>
            </a:r>
            <a:endParaRPr lang="ru-RU" sz="2400" b="1" strike="noStrike" spc="-1" dirty="0">
              <a:solidFill>
                <a:srgbClr val="F6811E"/>
              </a:solidFill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748" y="1993877"/>
            <a:ext cx="37754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создавать чек-листы,</a:t>
            </a:r>
          </a:p>
          <a:p>
            <a:pPr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проводить контроль по чек-листам, </a:t>
            </a:r>
          </a:p>
          <a:p>
            <a:pPr defTabSz="685800">
              <a:spcAft>
                <a:spcPts val="600"/>
              </a:spcAft>
              <a:buFont typeface="Wingdings" pitchFamily="2" charset="2"/>
              <a:buChar char="ü"/>
              <a:tabLst>
                <a:tab pos="236918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фиксировать результаты.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8866" y="6391386"/>
            <a:ext cx="8239027" cy="282794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1340" h="1333500" extrusionOk="0">
                <a:moveTo>
                  <a:pt x="0" y="0"/>
                </a:moveTo>
                <a:lnTo>
                  <a:pt x="7499415" y="0"/>
                </a:lnTo>
                <a:lnTo>
                  <a:pt x="7661340" y="441325"/>
                </a:lnTo>
                <a:lnTo>
                  <a:pt x="734384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0" y="3527"/>
            <a:ext cx="9146459" cy="1336522"/>
            <a:chOff x="0" y="3527"/>
            <a:chExt cx="9146459" cy="1336522"/>
          </a:xfrm>
        </p:grpSpPr>
        <p:sp>
          <p:nvSpPr>
            <p:cNvPr id="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 rot="5400000">
            <a:off x="4824909" y="2546076"/>
            <a:ext cx="178018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8866" y="6391386"/>
            <a:ext cx="8239027" cy="282794"/>
          </a:xfrm>
          <a:custGeom>
            <a:avLst/>
            <a:gdLst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823265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432740 w 7823265"/>
              <a:gd name="connsiteY2" fmla="*/ 1333500 h 1333500"/>
              <a:gd name="connsiteX3" fmla="*/ 0 w 7823265"/>
              <a:gd name="connsiteY3" fmla="*/ 1333500 h 1333500"/>
              <a:gd name="connsiteX4" fmla="*/ 0 w 7823265"/>
              <a:gd name="connsiteY4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823265"/>
              <a:gd name="connsiteY0" fmla="*/ 0 h 1333500"/>
              <a:gd name="connsiteX1" fmla="*/ 7823265 w 7823265"/>
              <a:gd name="connsiteY1" fmla="*/ 0 h 1333500"/>
              <a:gd name="connsiteX2" fmla="*/ 7654990 w 7823265"/>
              <a:gd name="connsiteY2" fmla="*/ 581025 h 1333500"/>
              <a:gd name="connsiteX3" fmla="*/ 7432740 w 7823265"/>
              <a:gd name="connsiteY3" fmla="*/ 1333500 h 1333500"/>
              <a:gd name="connsiteX4" fmla="*/ 0 w 7823265"/>
              <a:gd name="connsiteY4" fmla="*/ 1333500 h 1333500"/>
              <a:gd name="connsiteX5" fmla="*/ 0 w 7823265"/>
              <a:gd name="connsiteY5" fmla="*/ 0 h 1333500"/>
              <a:gd name="connsiteX0" fmla="*/ 0 w 7654990"/>
              <a:gd name="connsiteY0" fmla="*/ 0 h 1333500"/>
              <a:gd name="connsiteX1" fmla="*/ 7499415 w 7654990"/>
              <a:gd name="connsiteY1" fmla="*/ 0 h 1333500"/>
              <a:gd name="connsiteX2" fmla="*/ 7654990 w 7654990"/>
              <a:gd name="connsiteY2" fmla="*/ 581025 h 1333500"/>
              <a:gd name="connsiteX3" fmla="*/ 7432740 w 7654990"/>
              <a:gd name="connsiteY3" fmla="*/ 1333500 h 1333500"/>
              <a:gd name="connsiteX4" fmla="*/ 0 w 7654990"/>
              <a:gd name="connsiteY4" fmla="*/ 1333500 h 1333500"/>
              <a:gd name="connsiteX5" fmla="*/ 0 w 765499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4327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  <a:gd name="connsiteX0" fmla="*/ 0 w 7661340"/>
              <a:gd name="connsiteY0" fmla="*/ 0 h 1333500"/>
              <a:gd name="connsiteX1" fmla="*/ 7499415 w 7661340"/>
              <a:gd name="connsiteY1" fmla="*/ 0 h 1333500"/>
              <a:gd name="connsiteX2" fmla="*/ 7661340 w 7661340"/>
              <a:gd name="connsiteY2" fmla="*/ 441325 h 1333500"/>
              <a:gd name="connsiteX3" fmla="*/ 7343840 w 7661340"/>
              <a:gd name="connsiteY3" fmla="*/ 1333500 h 1333500"/>
              <a:gd name="connsiteX4" fmla="*/ 0 w 7661340"/>
              <a:gd name="connsiteY4" fmla="*/ 1333500 h 1333500"/>
              <a:gd name="connsiteX5" fmla="*/ 0 w 7661340"/>
              <a:gd name="connsiteY5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1340" h="1333500" extrusionOk="0">
                <a:moveTo>
                  <a:pt x="0" y="0"/>
                </a:moveTo>
                <a:lnTo>
                  <a:pt x="7499415" y="0"/>
                </a:lnTo>
                <a:lnTo>
                  <a:pt x="7661340" y="441325"/>
                </a:lnTo>
                <a:lnTo>
                  <a:pt x="734384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451379" y="996929"/>
            <a:ext cx="8541792" cy="125607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685800">
              <a:tabLst>
                <a:tab pos="2369185" algn="l"/>
              </a:tabLst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в файл</a:t>
            </a:r>
          </a:p>
          <a:p>
            <a:pPr lvl="0" defTabSz="685800">
              <a:tabLst>
                <a:tab pos="2369185" algn="l"/>
              </a:tabLst>
            </a:pPr>
            <a:r>
              <a:rPr lang="ru-RU" spc="-3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Реализована возможность сохранять выбранное требование или несколько требований в файл, в удобном формате, копировать ссылку на требование для дальнейшего использования вне системы.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stomShape 12"/>
          <p:cNvSpPr/>
          <p:nvPr/>
        </p:nvSpPr>
        <p:spPr bwMode="auto">
          <a:xfrm>
            <a:off x="-50375" y="214613"/>
            <a:ext cx="87260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ctr" anchorCtr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/>
                </a:solidFill>
              </a:rPr>
              <a:t>«Техэксперт Реестр требований: Строительство»</a:t>
            </a: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</a:rPr>
              <a:t>Функциональные возможности</a:t>
            </a:r>
            <a:endParaRPr lang="ru-RU" sz="2400" b="1" strike="noStrike" spc="-1" dirty="0">
              <a:solidFill>
                <a:srgbClr val="F6811E"/>
              </a:solidFill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53" y="2262433"/>
            <a:ext cx="7376552" cy="40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rcRect t="50000"/>
          <a:stretch/>
        </p:blipFill>
        <p:spPr bwMode="auto">
          <a:xfrm>
            <a:off x="2022558" y="0"/>
            <a:ext cx="3237418" cy="1617903"/>
          </a:xfrm>
          <a:prstGeom prst="rect">
            <a:avLst/>
          </a:prstGeom>
        </p:spPr>
      </p:pic>
      <p:grpSp>
        <p:nvGrpSpPr>
          <p:cNvPr id="2" name="Группа 28"/>
          <p:cNvGrpSpPr/>
          <p:nvPr/>
        </p:nvGrpSpPr>
        <p:grpSpPr bwMode="auto">
          <a:xfrm>
            <a:off x="-3240" y="3527"/>
            <a:ext cx="9149699" cy="1336522"/>
            <a:chOff x="-3240" y="3527"/>
            <a:chExt cx="9149699" cy="1336522"/>
          </a:xfrm>
        </p:grpSpPr>
        <p:sp>
          <p:nvSpPr>
            <p:cNvPr id="13" name="CustomShape 10"/>
            <p:cNvSpPr/>
            <p:nvPr/>
          </p:nvSpPr>
          <p:spPr bwMode="auto">
            <a:xfrm>
              <a:off x="0" y="180000"/>
              <a:ext cx="8923020" cy="46764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CustomShape 12"/>
            <p:cNvSpPr/>
            <p:nvPr/>
          </p:nvSpPr>
          <p:spPr bwMode="auto">
            <a:xfrm>
              <a:off x="-3240" y="242894"/>
              <a:ext cx="8726040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square" lIns="90000" tIns="45000" rIns="90000" bIns="45000" anchor="ctr" anchorCtr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accent1"/>
                  </a:solidFill>
                </a:rPr>
                <a:t>«Техэксперт Реестр требований: Строительство»</a:t>
              </a:r>
            </a:p>
            <a:p>
              <a:pPr algn="r"/>
              <a:r>
                <a:rPr lang="ru-RU" sz="2400" b="1" dirty="0" smtClean="0">
                  <a:solidFill>
                    <a:schemeClr val="accent2"/>
                  </a:solidFill>
                </a:rPr>
                <a:t>Новые возможности для специалистов</a:t>
              </a:r>
              <a:endParaRPr lang="ru-RU" sz="2400" b="1" strike="noStrike" spc="-1" dirty="0">
                <a:solidFill>
                  <a:srgbClr val="F6811E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8722800" y="3527"/>
              <a:ext cx="423659" cy="1336522"/>
            </a:xfrm>
            <a:custGeom>
              <a:avLst/>
              <a:gdLst>
                <a:gd name="connsiteX0" fmla="*/ 0 w 878889"/>
                <a:gd name="connsiteY0" fmla="*/ 0 h 568171"/>
                <a:gd name="connsiteX1" fmla="*/ 878889 w 878889"/>
                <a:gd name="connsiteY1" fmla="*/ 0 h 568171"/>
                <a:gd name="connsiteX2" fmla="*/ 878889 w 878889"/>
                <a:gd name="connsiteY2" fmla="*/ 568171 h 568171"/>
                <a:gd name="connsiteX3" fmla="*/ 0 w 878889"/>
                <a:gd name="connsiteY3" fmla="*/ 568171 h 568171"/>
                <a:gd name="connsiteX4" fmla="*/ 0 w 878889"/>
                <a:gd name="connsiteY4" fmla="*/ 0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76213 w 1055102"/>
                <a:gd name="connsiteY3" fmla="*/ 568171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252413 w 1055102"/>
                <a:gd name="connsiteY3" fmla="*/ 563408 h 568171"/>
                <a:gd name="connsiteX4" fmla="*/ 0 w 1055102"/>
                <a:gd name="connsiteY4" fmla="*/ 90488 h 568171"/>
                <a:gd name="connsiteX0" fmla="*/ 0 w 1055102"/>
                <a:gd name="connsiteY0" fmla="*/ 90488 h 568171"/>
                <a:gd name="connsiteX1" fmla="*/ 1055102 w 1055102"/>
                <a:gd name="connsiteY1" fmla="*/ 0 h 568171"/>
                <a:gd name="connsiteX2" fmla="*/ 1055102 w 1055102"/>
                <a:gd name="connsiteY2" fmla="*/ 568171 h 568171"/>
                <a:gd name="connsiteX3" fmla="*/ 147638 w 1055102"/>
                <a:gd name="connsiteY3" fmla="*/ 563408 h 568171"/>
                <a:gd name="connsiteX4" fmla="*/ 0 w 1055102"/>
                <a:gd name="connsiteY4" fmla="*/ 90488 h 568171"/>
                <a:gd name="connsiteX0" fmla="*/ 0 w 993189"/>
                <a:gd name="connsiteY0" fmla="*/ 71438 h 568171"/>
                <a:gd name="connsiteX1" fmla="*/ 993189 w 993189"/>
                <a:gd name="connsiteY1" fmla="*/ 0 h 568171"/>
                <a:gd name="connsiteX2" fmla="*/ 993189 w 993189"/>
                <a:gd name="connsiteY2" fmla="*/ 568171 h 568171"/>
                <a:gd name="connsiteX3" fmla="*/ 85725 w 993189"/>
                <a:gd name="connsiteY3" fmla="*/ 563408 h 568171"/>
                <a:gd name="connsiteX4" fmla="*/ 0 w 993189"/>
                <a:gd name="connsiteY4" fmla="*/ 71438 h 568171"/>
                <a:gd name="connsiteX0" fmla="*/ 0 w 993189"/>
                <a:gd name="connsiteY0" fmla="*/ 238126 h 734859"/>
                <a:gd name="connsiteX1" fmla="*/ 993189 w 993189"/>
                <a:gd name="connsiteY1" fmla="*/ 0 h 734859"/>
                <a:gd name="connsiteX2" fmla="*/ 993189 w 993189"/>
                <a:gd name="connsiteY2" fmla="*/ 734859 h 734859"/>
                <a:gd name="connsiteX3" fmla="*/ 85725 w 993189"/>
                <a:gd name="connsiteY3" fmla="*/ 730096 h 734859"/>
                <a:gd name="connsiteX4" fmla="*/ 0 w 993189"/>
                <a:gd name="connsiteY4" fmla="*/ 238126 h 734859"/>
                <a:gd name="connsiteX0" fmla="*/ 0 w 983664"/>
                <a:gd name="connsiteY0" fmla="*/ 176213 h 734859"/>
                <a:gd name="connsiteX1" fmla="*/ 983664 w 983664"/>
                <a:gd name="connsiteY1" fmla="*/ 0 h 734859"/>
                <a:gd name="connsiteX2" fmla="*/ 983664 w 983664"/>
                <a:gd name="connsiteY2" fmla="*/ 734859 h 734859"/>
                <a:gd name="connsiteX3" fmla="*/ 76200 w 983664"/>
                <a:gd name="connsiteY3" fmla="*/ 730096 h 734859"/>
                <a:gd name="connsiteX4" fmla="*/ 0 w 983664"/>
                <a:gd name="connsiteY4" fmla="*/ 176213 h 734859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76200 w 983664"/>
                <a:gd name="connsiteY3" fmla="*/ 730096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76212 w 983664"/>
                <a:gd name="connsiteY3" fmla="*/ 758671 h 1606396"/>
                <a:gd name="connsiteX4" fmla="*/ 0 w 983664"/>
                <a:gd name="connsiteY4" fmla="*/ 176213 h 1606396"/>
                <a:gd name="connsiteX0" fmla="*/ 0 w 983664"/>
                <a:gd name="connsiteY0" fmla="*/ 176213 h 1606396"/>
                <a:gd name="connsiteX1" fmla="*/ 983664 w 983664"/>
                <a:gd name="connsiteY1" fmla="*/ 0 h 1606396"/>
                <a:gd name="connsiteX2" fmla="*/ 421689 w 983664"/>
                <a:gd name="connsiteY2" fmla="*/ 1606396 h 1606396"/>
                <a:gd name="connsiteX3" fmla="*/ 166687 w 983664"/>
                <a:gd name="connsiteY3" fmla="*/ 763434 h 1606396"/>
                <a:gd name="connsiteX4" fmla="*/ 0 w 983664"/>
                <a:gd name="connsiteY4" fmla="*/ 176213 h 1606396"/>
                <a:gd name="connsiteX0" fmla="*/ 0 w 421689"/>
                <a:gd name="connsiteY0" fmla="*/ 219076 h 1649259"/>
                <a:gd name="connsiteX1" fmla="*/ 416927 w 421689"/>
                <a:gd name="connsiteY1" fmla="*/ 0 h 1649259"/>
                <a:gd name="connsiteX2" fmla="*/ 421689 w 421689"/>
                <a:gd name="connsiteY2" fmla="*/ 1649259 h 1649259"/>
                <a:gd name="connsiteX3" fmla="*/ 166687 w 421689"/>
                <a:gd name="connsiteY3" fmla="*/ 806297 h 1649259"/>
                <a:gd name="connsiteX4" fmla="*/ 0 w 421689"/>
                <a:gd name="connsiteY4" fmla="*/ 219076 h 1649259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66687 w 417385"/>
                <a:gd name="connsiteY3" fmla="*/ 806297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57162 w 417385"/>
                <a:gd name="connsiteY3" fmla="*/ 706284 h 1320647"/>
                <a:gd name="connsiteX4" fmla="*/ 0 w 417385"/>
                <a:gd name="connsiteY4" fmla="*/ 219076 h 1320647"/>
                <a:gd name="connsiteX0" fmla="*/ 0 w 417385"/>
                <a:gd name="connsiteY0" fmla="*/ 219076 h 1320647"/>
                <a:gd name="connsiteX1" fmla="*/ 416927 w 417385"/>
                <a:gd name="connsiteY1" fmla="*/ 0 h 1320647"/>
                <a:gd name="connsiteX2" fmla="*/ 416927 w 417385"/>
                <a:gd name="connsiteY2" fmla="*/ 1320647 h 1320647"/>
                <a:gd name="connsiteX3" fmla="*/ 176212 w 417385"/>
                <a:gd name="connsiteY3" fmla="*/ 696759 h 1320647"/>
                <a:gd name="connsiteX4" fmla="*/ 0 w 417385"/>
                <a:gd name="connsiteY4" fmla="*/ 219076 h 1320647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6452"/>
                <a:gd name="connsiteY0" fmla="*/ 219076 h 1334935"/>
                <a:gd name="connsiteX1" fmla="*/ 416927 w 426452"/>
                <a:gd name="connsiteY1" fmla="*/ 0 h 1334935"/>
                <a:gd name="connsiteX2" fmla="*/ 426452 w 426452"/>
                <a:gd name="connsiteY2" fmla="*/ 1334935 h 1334935"/>
                <a:gd name="connsiteX3" fmla="*/ 176212 w 426452"/>
                <a:gd name="connsiteY3" fmla="*/ 696759 h 1334935"/>
                <a:gd name="connsiteX4" fmla="*/ 0 w 426452"/>
                <a:gd name="connsiteY4" fmla="*/ 219076 h 1334935"/>
                <a:gd name="connsiteX0" fmla="*/ 0 w 420102"/>
                <a:gd name="connsiteY0" fmla="*/ 219076 h 1331760"/>
                <a:gd name="connsiteX1" fmla="*/ 416927 w 420102"/>
                <a:gd name="connsiteY1" fmla="*/ 0 h 1331760"/>
                <a:gd name="connsiteX2" fmla="*/ 420102 w 420102"/>
                <a:gd name="connsiteY2" fmla="*/ 1331760 h 1331760"/>
                <a:gd name="connsiteX3" fmla="*/ 176212 w 420102"/>
                <a:gd name="connsiteY3" fmla="*/ 696759 h 1331760"/>
                <a:gd name="connsiteX4" fmla="*/ 0 w 420102"/>
                <a:gd name="connsiteY4" fmla="*/ 219076 h 1331760"/>
                <a:gd name="connsiteX0" fmla="*/ 0 w 423533"/>
                <a:gd name="connsiteY0" fmla="*/ 219076 h 1331760"/>
                <a:gd name="connsiteX1" fmla="*/ 423277 w 423533"/>
                <a:gd name="connsiteY1" fmla="*/ 0 h 1331760"/>
                <a:gd name="connsiteX2" fmla="*/ 420102 w 423533"/>
                <a:gd name="connsiteY2" fmla="*/ 1331760 h 1331760"/>
                <a:gd name="connsiteX3" fmla="*/ 176212 w 423533"/>
                <a:gd name="connsiteY3" fmla="*/ 696759 h 1331760"/>
                <a:gd name="connsiteX4" fmla="*/ 0 w 423533"/>
                <a:gd name="connsiteY4" fmla="*/ 219076 h 1331760"/>
                <a:gd name="connsiteX0" fmla="*/ 0 w 423659"/>
                <a:gd name="connsiteY0" fmla="*/ 219076 h 1336522"/>
                <a:gd name="connsiteX1" fmla="*/ 423277 w 423659"/>
                <a:gd name="connsiteY1" fmla="*/ 0 h 1336522"/>
                <a:gd name="connsiteX2" fmla="*/ 422483 w 423659"/>
                <a:gd name="connsiteY2" fmla="*/ 1336522 h 1336522"/>
                <a:gd name="connsiteX3" fmla="*/ 176212 w 423659"/>
                <a:gd name="connsiteY3" fmla="*/ 696759 h 1336522"/>
                <a:gd name="connsiteX4" fmla="*/ 0 w 423659"/>
                <a:gd name="connsiteY4" fmla="*/ 219076 h 133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59" h="1336522" extrusionOk="0">
                  <a:moveTo>
                    <a:pt x="0" y="219076"/>
                  </a:moveTo>
                  <a:lnTo>
                    <a:pt x="423277" y="0"/>
                  </a:lnTo>
                  <a:cubicBezTo>
                    <a:pt x="424864" y="549753"/>
                    <a:pt x="420896" y="786769"/>
                    <a:pt x="422483" y="1336522"/>
                  </a:cubicBezTo>
                  <a:lnTo>
                    <a:pt x="176212" y="696759"/>
                  </a:lnTo>
                  <a:lnTo>
                    <a:pt x="0" y="219076"/>
                  </a:lnTo>
                  <a:close/>
                </a:path>
              </a:pathLst>
            </a:custGeom>
            <a:solidFill>
              <a:srgbClr val="F68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/>
                <a:t> </a:t>
              </a:r>
              <a:endParaRPr/>
            </a:p>
          </p:txBody>
        </p:sp>
      </p:grpSp>
      <p:grpSp>
        <p:nvGrpSpPr>
          <p:cNvPr id="3" name="Группа 31"/>
          <p:cNvGrpSpPr/>
          <p:nvPr/>
        </p:nvGrpSpPr>
        <p:grpSpPr bwMode="auto">
          <a:xfrm>
            <a:off x="0" y="0"/>
            <a:ext cx="2159281" cy="6858000"/>
            <a:chOff x="0" y="0"/>
            <a:chExt cx="2159281" cy="6858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 flipH="1">
              <a:off x="0" y="0"/>
              <a:ext cx="2159281" cy="6858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505096" y="6306158"/>
              <a:ext cx="722814" cy="383582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6880764" y="4603770"/>
            <a:ext cx="1842036" cy="20859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760424" y="1998102"/>
            <a:ext cx="71101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Экспертность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актуальность.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требований с документами-источниками и сопутствующей информацией.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Расширенные возможности поиска и подбора требований за счет связей с классификаторами и информации о статусе требования.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в разрезе задач/процессов/проектов.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 для взаимодействия по проекту.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Прикладные сервисы к целевым подборкам требований.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База знаний специалиста по работе с требованиями.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805231" y="1518517"/>
            <a:ext cx="8017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tabLst>
                <a:tab pos="2369185" algn="l"/>
              </a:tabLst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Работая с нами, специалист получает:</a:t>
            </a:r>
            <a:endParaRPr lang="en-US" b="1" dirty="0" smtClean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rcRect t="19303" b="-5799"/>
          <a:stretch/>
        </p:blipFill>
        <p:spPr bwMode="auto">
          <a:xfrm>
            <a:off x="1013387" y="-10711"/>
            <a:ext cx="8130104" cy="46874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 rot="16199999">
            <a:off x="-115841" y="105947"/>
            <a:ext cx="3160666" cy="2927353"/>
          </a:xfrm>
          <a:custGeom>
            <a:avLst/>
            <a:gdLst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46217 w 1846217"/>
              <a:gd name="connsiteY2" fmla="*/ 3429000 h 3429000"/>
              <a:gd name="connsiteX3" fmla="*/ 0 w 1846217"/>
              <a:gd name="connsiteY3" fmla="*/ 3429000 h 3429000"/>
              <a:gd name="connsiteX4" fmla="*/ 0 w 1846217"/>
              <a:gd name="connsiteY4" fmla="*/ 0 h 3429000"/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37508 w 1846217"/>
              <a:gd name="connsiteY2" fmla="*/ 1270000 h 3429000"/>
              <a:gd name="connsiteX3" fmla="*/ 1846217 w 1846217"/>
              <a:gd name="connsiteY3" fmla="*/ 3429000 h 3429000"/>
              <a:gd name="connsiteX4" fmla="*/ 0 w 1846217"/>
              <a:gd name="connsiteY4" fmla="*/ 3429000 h 3429000"/>
              <a:gd name="connsiteX5" fmla="*/ 0 w 1846217"/>
              <a:gd name="connsiteY5" fmla="*/ 0 h 3429000"/>
              <a:gd name="connsiteX0" fmla="*/ 0 w 1846217"/>
              <a:gd name="connsiteY0" fmla="*/ 0 h 3429000"/>
              <a:gd name="connsiteX1" fmla="*/ 1846217 w 1846217"/>
              <a:gd name="connsiteY1" fmla="*/ 0 h 3429000"/>
              <a:gd name="connsiteX2" fmla="*/ 1837508 w 1846217"/>
              <a:gd name="connsiteY2" fmla="*/ 1270000 h 3429000"/>
              <a:gd name="connsiteX3" fmla="*/ 1211217 w 1846217"/>
              <a:gd name="connsiteY3" fmla="*/ 2971800 h 3429000"/>
              <a:gd name="connsiteX4" fmla="*/ 0 w 1846217"/>
              <a:gd name="connsiteY4" fmla="*/ 3429000 h 3429000"/>
              <a:gd name="connsiteX5" fmla="*/ 0 w 1846217"/>
              <a:gd name="connsiteY5" fmla="*/ 0 h 3429000"/>
              <a:gd name="connsiteX0" fmla="*/ 0 w 1837508"/>
              <a:gd name="connsiteY0" fmla="*/ 0 h 3429000"/>
              <a:gd name="connsiteX1" fmla="*/ 1376317 w 1837508"/>
              <a:gd name="connsiteY1" fmla="*/ 0 h 3429000"/>
              <a:gd name="connsiteX2" fmla="*/ 1837508 w 1837508"/>
              <a:gd name="connsiteY2" fmla="*/ 1270000 h 3429000"/>
              <a:gd name="connsiteX3" fmla="*/ 1211217 w 1837508"/>
              <a:gd name="connsiteY3" fmla="*/ 2971800 h 3429000"/>
              <a:gd name="connsiteX4" fmla="*/ 0 w 1837508"/>
              <a:gd name="connsiteY4" fmla="*/ 3429000 h 3429000"/>
              <a:gd name="connsiteX5" fmla="*/ 0 w 1837508"/>
              <a:gd name="connsiteY5" fmla="*/ 0 h 3429000"/>
              <a:gd name="connsiteX0" fmla="*/ 0 w 2015308"/>
              <a:gd name="connsiteY0" fmla="*/ 0 h 3429000"/>
              <a:gd name="connsiteX1" fmla="*/ 1376317 w 2015308"/>
              <a:gd name="connsiteY1" fmla="*/ 0 h 3429000"/>
              <a:gd name="connsiteX2" fmla="*/ 2015308 w 2015308"/>
              <a:gd name="connsiteY2" fmla="*/ 590550 h 3429000"/>
              <a:gd name="connsiteX3" fmla="*/ 1211217 w 2015308"/>
              <a:gd name="connsiteY3" fmla="*/ 2971800 h 3429000"/>
              <a:gd name="connsiteX4" fmla="*/ 0 w 2015308"/>
              <a:gd name="connsiteY4" fmla="*/ 3429000 h 3429000"/>
              <a:gd name="connsiteX5" fmla="*/ 0 w 2015308"/>
              <a:gd name="connsiteY5" fmla="*/ 0 h 3429000"/>
              <a:gd name="connsiteX0" fmla="*/ 0 w 2066108"/>
              <a:gd name="connsiteY0" fmla="*/ 0 h 3429000"/>
              <a:gd name="connsiteX1" fmla="*/ 1376317 w 2066108"/>
              <a:gd name="connsiteY1" fmla="*/ 0 h 3429000"/>
              <a:gd name="connsiteX2" fmla="*/ 2066108 w 2066108"/>
              <a:gd name="connsiteY2" fmla="*/ 679450 h 3429000"/>
              <a:gd name="connsiteX3" fmla="*/ 1211217 w 2066108"/>
              <a:gd name="connsiteY3" fmla="*/ 2971800 h 3429000"/>
              <a:gd name="connsiteX4" fmla="*/ 0 w 2066108"/>
              <a:gd name="connsiteY4" fmla="*/ 3429000 h 3429000"/>
              <a:gd name="connsiteX5" fmla="*/ 0 w 2066108"/>
              <a:gd name="connsiteY5" fmla="*/ 0 h 3429000"/>
              <a:gd name="connsiteX0" fmla="*/ 0 w 2066108"/>
              <a:gd name="connsiteY0" fmla="*/ 0 h 3429000"/>
              <a:gd name="connsiteX1" fmla="*/ 1376317 w 2066108"/>
              <a:gd name="connsiteY1" fmla="*/ 0 h 3429000"/>
              <a:gd name="connsiteX2" fmla="*/ 2066108 w 2066108"/>
              <a:gd name="connsiteY2" fmla="*/ 679450 h 3429000"/>
              <a:gd name="connsiteX3" fmla="*/ 1852567 w 2066108"/>
              <a:gd name="connsiteY3" fmla="*/ 2368550 h 3429000"/>
              <a:gd name="connsiteX4" fmla="*/ 0 w 2066108"/>
              <a:gd name="connsiteY4" fmla="*/ 3429000 h 3429000"/>
              <a:gd name="connsiteX5" fmla="*/ 0 w 2066108"/>
              <a:gd name="connsiteY5" fmla="*/ 0 h 3429000"/>
              <a:gd name="connsiteX0" fmla="*/ 0 w 2104208"/>
              <a:gd name="connsiteY0" fmla="*/ 0 h 3429000"/>
              <a:gd name="connsiteX1" fmla="*/ 1376317 w 2104208"/>
              <a:gd name="connsiteY1" fmla="*/ 0 h 3429000"/>
              <a:gd name="connsiteX2" fmla="*/ 2104208 w 2104208"/>
              <a:gd name="connsiteY2" fmla="*/ 539750 h 3429000"/>
              <a:gd name="connsiteX3" fmla="*/ 1852567 w 2104208"/>
              <a:gd name="connsiteY3" fmla="*/ 2368550 h 3429000"/>
              <a:gd name="connsiteX4" fmla="*/ 0 w 2104208"/>
              <a:gd name="connsiteY4" fmla="*/ 3429000 h 3429000"/>
              <a:gd name="connsiteX5" fmla="*/ 0 w 2104208"/>
              <a:gd name="connsiteY5" fmla="*/ 0 h 3429000"/>
              <a:gd name="connsiteX0" fmla="*/ 0 w 2002608"/>
              <a:gd name="connsiteY0" fmla="*/ 0 h 3429000"/>
              <a:gd name="connsiteX1" fmla="*/ 1376317 w 2002608"/>
              <a:gd name="connsiteY1" fmla="*/ 0 h 3429000"/>
              <a:gd name="connsiteX2" fmla="*/ 2002608 w 2002608"/>
              <a:gd name="connsiteY2" fmla="*/ 704850 h 3429000"/>
              <a:gd name="connsiteX3" fmla="*/ 1852567 w 2002608"/>
              <a:gd name="connsiteY3" fmla="*/ 2368550 h 3429000"/>
              <a:gd name="connsiteX4" fmla="*/ 0 w 2002608"/>
              <a:gd name="connsiteY4" fmla="*/ 3429000 h 3429000"/>
              <a:gd name="connsiteX5" fmla="*/ 0 w 2002608"/>
              <a:gd name="connsiteY5" fmla="*/ 0 h 3429000"/>
              <a:gd name="connsiteX0" fmla="*/ 0 w 3154317"/>
              <a:gd name="connsiteY0" fmla="*/ 0 h 3429000"/>
              <a:gd name="connsiteX1" fmla="*/ 3154317 w 3154317"/>
              <a:gd name="connsiteY1" fmla="*/ 6350 h 3429000"/>
              <a:gd name="connsiteX2" fmla="*/ 2002608 w 3154317"/>
              <a:gd name="connsiteY2" fmla="*/ 704850 h 3429000"/>
              <a:gd name="connsiteX3" fmla="*/ 1852567 w 3154317"/>
              <a:gd name="connsiteY3" fmla="*/ 2368550 h 3429000"/>
              <a:gd name="connsiteX4" fmla="*/ 0 w 3154317"/>
              <a:gd name="connsiteY4" fmla="*/ 3429000 h 3429000"/>
              <a:gd name="connsiteX5" fmla="*/ 0 w 3154317"/>
              <a:gd name="connsiteY5" fmla="*/ 0 h 3429000"/>
              <a:gd name="connsiteX0" fmla="*/ 0 w 3154317"/>
              <a:gd name="connsiteY0" fmla="*/ 0 h 3429000"/>
              <a:gd name="connsiteX1" fmla="*/ 3154317 w 3154317"/>
              <a:gd name="connsiteY1" fmla="*/ 6350 h 3429000"/>
              <a:gd name="connsiteX2" fmla="*/ 2917007 w 3154317"/>
              <a:gd name="connsiteY2" fmla="*/ 1631950 h 3429000"/>
              <a:gd name="connsiteX3" fmla="*/ 1852567 w 3154317"/>
              <a:gd name="connsiteY3" fmla="*/ 2368550 h 3429000"/>
              <a:gd name="connsiteX4" fmla="*/ 0 w 3154317"/>
              <a:gd name="connsiteY4" fmla="*/ 3429000 h 3429000"/>
              <a:gd name="connsiteX5" fmla="*/ 0 w 3154317"/>
              <a:gd name="connsiteY5" fmla="*/ 0 h 3429000"/>
              <a:gd name="connsiteX0" fmla="*/ 0 w 3171007"/>
              <a:gd name="connsiteY0" fmla="*/ 0 h 3429000"/>
              <a:gd name="connsiteX1" fmla="*/ 3154317 w 3171007"/>
              <a:gd name="connsiteY1" fmla="*/ 6350 h 3429000"/>
              <a:gd name="connsiteX2" fmla="*/ 3171007 w 3171007"/>
              <a:gd name="connsiteY2" fmla="*/ 1771650 h 3429000"/>
              <a:gd name="connsiteX3" fmla="*/ 1852567 w 3171007"/>
              <a:gd name="connsiteY3" fmla="*/ 2368550 h 3429000"/>
              <a:gd name="connsiteX4" fmla="*/ 0 w 3171007"/>
              <a:gd name="connsiteY4" fmla="*/ 3429000 h 3429000"/>
              <a:gd name="connsiteX5" fmla="*/ 0 w 3171007"/>
              <a:gd name="connsiteY5" fmla="*/ 0 h 3429000"/>
              <a:gd name="connsiteX0" fmla="*/ 0 w 3171007"/>
              <a:gd name="connsiteY0" fmla="*/ 0 h 3429000"/>
              <a:gd name="connsiteX1" fmla="*/ 3154317 w 3171007"/>
              <a:gd name="connsiteY1" fmla="*/ 6350 h 3429000"/>
              <a:gd name="connsiteX2" fmla="*/ 3171007 w 3171007"/>
              <a:gd name="connsiteY2" fmla="*/ 1771650 h 3429000"/>
              <a:gd name="connsiteX3" fmla="*/ 2017667 w 3171007"/>
              <a:gd name="connsiteY3" fmla="*/ 2736853 h 3429000"/>
              <a:gd name="connsiteX4" fmla="*/ 0 w 3171007"/>
              <a:gd name="connsiteY4" fmla="*/ 3429000 h 3429000"/>
              <a:gd name="connsiteX5" fmla="*/ 0 w 3171007"/>
              <a:gd name="connsiteY5" fmla="*/ 0 h 3429000"/>
              <a:gd name="connsiteX0" fmla="*/ 0 w 3177357"/>
              <a:gd name="connsiteY0" fmla="*/ 0 h 3429000"/>
              <a:gd name="connsiteX1" fmla="*/ 3154317 w 3177357"/>
              <a:gd name="connsiteY1" fmla="*/ 6350 h 3429000"/>
              <a:gd name="connsiteX2" fmla="*/ 3177357 w 3177357"/>
              <a:gd name="connsiteY2" fmla="*/ 1536700 h 3429000"/>
              <a:gd name="connsiteX3" fmla="*/ 2017667 w 3177357"/>
              <a:gd name="connsiteY3" fmla="*/ 2736853 h 3429000"/>
              <a:gd name="connsiteX4" fmla="*/ 0 w 3177357"/>
              <a:gd name="connsiteY4" fmla="*/ 3429000 h 3429000"/>
              <a:gd name="connsiteX5" fmla="*/ 0 w 3177357"/>
              <a:gd name="connsiteY5" fmla="*/ 0 h 3429000"/>
              <a:gd name="connsiteX0" fmla="*/ 0 w 3177357"/>
              <a:gd name="connsiteY0" fmla="*/ 0 h 2927353"/>
              <a:gd name="connsiteX1" fmla="*/ 3154317 w 3177357"/>
              <a:gd name="connsiteY1" fmla="*/ 6350 h 2927353"/>
              <a:gd name="connsiteX2" fmla="*/ 3177357 w 3177357"/>
              <a:gd name="connsiteY2" fmla="*/ 15367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77357"/>
              <a:gd name="connsiteY0" fmla="*/ 0 h 2927353"/>
              <a:gd name="connsiteX1" fmla="*/ 3154317 w 3177357"/>
              <a:gd name="connsiteY1" fmla="*/ 6350 h 2927353"/>
              <a:gd name="connsiteX2" fmla="*/ 3177357 w 3177357"/>
              <a:gd name="connsiteY2" fmla="*/ 13716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77357"/>
              <a:gd name="connsiteY0" fmla="*/ 0 h 2927353"/>
              <a:gd name="connsiteX1" fmla="*/ 3160667 w 3177357"/>
              <a:gd name="connsiteY1" fmla="*/ 0 h 2927353"/>
              <a:gd name="connsiteX2" fmla="*/ 3177357 w 3177357"/>
              <a:gd name="connsiteY2" fmla="*/ 1371600 h 2927353"/>
              <a:gd name="connsiteX3" fmla="*/ 2017667 w 3177357"/>
              <a:gd name="connsiteY3" fmla="*/ 2736853 h 2927353"/>
              <a:gd name="connsiteX4" fmla="*/ 44450 w 3177357"/>
              <a:gd name="connsiteY4" fmla="*/ 2927353 h 2927353"/>
              <a:gd name="connsiteX5" fmla="*/ 0 w 317735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04140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97155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574800 h 2927353"/>
              <a:gd name="connsiteX3" fmla="*/ 2017667 w 3160667"/>
              <a:gd name="connsiteY3" fmla="*/ 27368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  <a:gd name="connsiteX0" fmla="*/ 0 w 3160667"/>
              <a:gd name="connsiteY0" fmla="*/ 0 h 2927353"/>
              <a:gd name="connsiteX1" fmla="*/ 3160667 w 3160667"/>
              <a:gd name="connsiteY1" fmla="*/ 0 h 2927353"/>
              <a:gd name="connsiteX2" fmla="*/ 3158307 w 3160667"/>
              <a:gd name="connsiteY2" fmla="*/ 1574800 h 2927353"/>
              <a:gd name="connsiteX3" fmla="*/ 1198517 w 3160667"/>
              <a:gd name="connsiteY3" fmla="*/ 2393953 h 2927353"/>
              <a:gd name="connsiteX4" fmla="*/ 44450 w 3160667"/>
              <a:gd name="connsiteY4" fmla="*/ 2927353 h 2927353"/>
              <a:gd name="connsiteX5" fmla="*/ 0 w 3160667"/>
              <a:gd name="connsiteY5" fmla="*/ 0 h 29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0667" h="2927353" extrusionOk="0">
                <a:moveTo>
                  <a:pt x="0" y="0"/>
                </a:moveTo>
                <a:lnTo>
                  <a:pt x="3160667" y="0"/>
                </a:lnTo>
                <a:cubicBezTo>
                  <a:pt x="3159880" y="347133"/>
                  <a:pt x="3159094" y="1227667"/>
                  <a:pt x="3158307" y="1574800"/>
                </a:cubicBezTo>
                <a:lnTo>
                  <a:pt x="1198517" y="2393953"/>
                </a:lnTo>
                <a:lnTo>
                  <a:pt x="44450" y="29273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tx2"/>
              </a:gs>
              <a:gs pos="100000">
                <a:schemeClr val="accent3">
                  <a:lumMod val="75000"/>
                </a:schemeClr>
              </a:gs>
            </a:gsLst>
            <a:lin ang="7200000" scaled="0"/>
          </a:gradFill>
          <a:ln>
            <a:noFill/>
          </a:ln>
          <a:effectLst>
            <a:outerShdw blurRad="190500" dist="127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8708" y="1924595"/>
            <a:ext cx="9152708" cy="4942114"/>
          </a:xfrm>
          <a:custGeom>
            <a:avLst/>
            <a:gdLst>
              <a:gd name="connsiteX0" fmla="*/ 0 w 9144000"/>
              <a:gd name="connsiteY0" fmla="*/ 0 h 4924697"/>
              <a:gd name="connsiteX1" fmla="*/ 9144000 w 9144000"/>
              <a:gd name="connsiteY1" fmla="*/ 0 h 4924697"/>
              <a:gd name="connsiteX2" fmla="*/ 9144000 w 9144000"/>
              <a:gd name="connsiteY2" fmla="*/ 4924697 h 4924697"/>
              <a:gd name="connsiteX3" fmla="*/ 0 w 9144000"/>
              <a:gd name="connsiteY3" fmla="*/ 4924697 h 4924697"/>
              <a:gd name="connsiteX4" fmla="*/ 0 w 9144000"/>
              <a:gd name="connsiteY4" fmla="*/ 0 h 4924697"/>
              <a:gd name="connsiteX0" fmla="*/ 0 w 9144000"/>
              <a:gd name="connsiteY0" fmla="*/ 17417 h 4942114"/>
              <a:gd name="connsiteX1" fmla="*/ 2368731 w 9144000"/>
              <a:gd name="connsiteY1" fmla="*/ 0 h 4942114"/>
              <a:gd name="connsiteX2" fmla="*/ 9144000 w 9144000"/>
              <a:gd name="connsiteY2" fmla="*/ 17417 h 4942114"/>
              <a:gd name="connsiteX3" fmla="*/ 9144000 w 9144000"/>
              <a:gd name="connsiteY3" fmla="*/ 4942114 h 4942114"/>
              <a:gd name="connsiteX4" fmla="*/ 0 w 9144000"/>
              <a:gd name="connsiteY4" fmla="*/ 4942114 h 4942114"/>
              <a:gd name="connsiteX5" fmla="*/ 0 w 9144000"/>
              <a:gd name="connsiteY5" fmla="*/ 17417 h 4942114"/>
              <a:gd name="connsiteX0" fmla="*/ 0 w 9152708"/>
              <a:gd name="connsiteY0" fmla="*/ 1236617 h 4942114"/>
              <a:gd name="connsiteX1" fmla="*/ 2377439 w 9152708"/>
              <a:gd name="connsiteY1" fmla="*/ 0 h 4942114"/>
              <a:gd name="connsiteX2" fmla="*/ 9152708 w 9152708"/>
              <a:gd name="connsiteY2" fmla="*/ 17417 h 4942114"/>
              <a:gd name="connsiteX3" fmla="*/ 9152708 w 9152708"/>
              <a:gd name="connsiteY3" fmla="*/ 4942114 h 4942114"/>
              <a:gd name="connsiteX4" fmla="*/ 8708 w 9152708"/>
              <a:gd name="connsiteY4" fmla="*/ 4942114 h 4942114"/>
              <a:gd name="connsiteX5" fmla="*/ 0 w 9152708"/>
              <a:gd name="connsiteY5" fmla="*/ 1236617 h 4942114"/>
              <a:gd name="connsiteX0" fmla="*/ 0 w 9152708"/>
              <a:gd name="connsiteY0" fmla="*/ 1236617 h 4942114"/>
              <a:gd name="connsiteX1" fmla="*/ 2377439 w 9152708"/>
              <a:gd name="connsiteY1" fmla="*/ 0 h 4942114"/>
              <a:gd name="connsiteX2" fmla="*/ 9152708 w 9152708"/>
              <a:gd name="connsiteY2" fmla="*/ 2316480 h 4942114"/>
              <a:gd name="connsiteX3" fmla="*/ 9152708 w 9152708"/>
              <a:gd name="connsiteY3" fmla="*/ 4942114 h 4942114"/>
              <a:gd name="connsiteX4" fmla="*/ 8708 w 9152708"/>
              <a:gd name="connsiteY4" fmla="*/ 4942114 h 4942114"/>
              <a:gd name="connsiteX5" fmla="*/ 0 w 9152708"/>
              <a:gd name="connsiteY5" fmla="*/ 1236617 h 494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708" h="4942114" extrusionOk="0">
                <a:moveTo>
                  <a:pt x="0" y="1236617"/>
                </a:moveTo>
                <a:lnTo>
                  <a:pt x="2377439" y="0"/>
                </a:lnTo>
                <a:lnTo>
                  <a:pt x="9152708" y="2316480"/>
                </a:lnTo>
                <a:lnTo>
                  <a:pt x="9152708" y="4942114"/>
                </a:lnTo>
                <a:lnTo>
                  <a:pt x="8708" y="4942114"/>
                </a:lnTo>
                <a:cubicBezTo>
                  <a:pt x="5805" y="3706948"/>
                  <a:pt x="2903" y="2471783"/>
                  <a:pt x="0" y="1236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CustomShape 2"/>
          <p:cNvSpPr/>
          <p:nvPr/>
        </p:nvSpPr>
        <p:spPr bwMode="auto">
          <a:xfrm>
            <a:off x="619859" y="3304591"/>
            <a:ext cx="462878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strike="noStrike" spc="-1" dirty="0">
                <a:solidFill>
                  <a:srgbClr val="F6811E"/>
                </a:solidFill>
                <a:latin typeface="Calibri"/>
              </a:rPr>
              <a:t>СПАСИБО </a:t>
            </a:r>
            <a:r>
              <a:rPr lang="ru-RU" sz="4000" b="1" spc="-1" dirty="0">
                <a:solidFill>
                  <a:srgbClr val="F6811E"/>
                </a:solidFill>
                <a:latin typeface="Calibri"/>
              </a:rPr>
              <a:t/>
            </a:r>
            <a:br>
              <a:rPr lang="ru-RU" sz="4000" b="1" spc="-1" dirty="0">
                <a:solidFill>
                  <a:srgbClr val="F6811E"/>
                </a:solidFill>
                <a:latin typeface="Calibri"/>
              </a:rPr>
            </a:br>
            <a:r>
              <a:rPr lang="ru-RU" sz="4000" b="1" strike="noStrike" spc="-1" dirty="0">
                <a:solidFill>
                  <a:srgbClr val="F6811E"/>
                </a:solidFill>
                <a:latin typeface="Calibri"/>
              </a:rPr>
              <a:t>ЗА ВНИМАНИЕ!</a:t>
            </a:r>
            <a:endParaRPr lang="ru-RU" sz="4000" b="0" strike="noStrike" spc="-1" dirty="0">
              <a:solidFill>
                <a:srgbClr val="F6811E"/>
              </a:solidFill>
              <a:latin typeface="Arial"/>
            </a:endParaRPr>
          </a:p>
        </p:txBody>
      </p:sp>
      <p:sp>
        <p:nvSpPr>
          <p:cNvPr id="24" name="Прямоугольник 26"/>
          <p:cNvSpPr/>
          <p:nvPr/>
        </p:nvSpPr>
        <p:spPr bwMode="auto">
          <a:xfrm rot="5400000" flipH="1">
            <a:off x="7623358" y="-692944"/>
            <a:ext cx="840661" cy="2218654"/>
          </a:xfrm>
          <a:custGeom>
            <a:avLst/>
            <a:gdLst>
              <a:gd name="connsiteX0" fmla="*/ 0 w 878889"/>
              <a:gd name="connsiteY0" fmla="*/ 0 h 568171"/>
              <a:gd name="connsiteX1" fmla="*/ 878889 w 878889"/>
              <a:gd name="connsiteY1" fmla="*/ 0 h 568171"/>
              <a:gd name="connsiteX2" fmla="*/ 878889 w 878889"/>
              <a:gd name="connsiteY2" fmla="*/ 568171 h 568171"/>
              <a:gd name="connsiteX3" fmla="*/ 0 w 878889"/>
              <a:gd name="connsiteY3" fmla="*/ 568171 h 568171"/>
              <a:gd name="connsiteX4" fmla="*/ 0 w 878889"/>
              <a:gd name="connsiteY4" fmla="*/ 0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176213 w 1055102"/>
              <a:gd name="connsiteY3" fmla="*/ 568171 h 568171"/>
              <a:gd name="connsiteX4" fmla="*/ 0 w 1055102"/>
              <a:gd name="connsiteY4" fmla="*/ 90488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252413 w 1055102"/>
              <a:gd name="connsiteY3" fmla="*/ 563408 h 568171"/>
              <a:gd name="connsiteX4" fmla="*/ 0 w 1055102"/>
              <a:gd name="connsiteY4" fmla="*/ 90488 h 568171"/>
              <a:gd name="connsiteX0" fmla="*/ 0 w 1055102"/>
              <a:gd name="connsiteY0" fmla="*/ 90488 h 568171"/>
              <a:gd name="connsiteX1" fmla="*/ 1055102 w 1055102"/>
              <a:gd name="connsiteY1" fmla="*/ 0 h 568171"/>
              <a:gd name="connsiteX2" fmla="*/ 1055102 w 1055102"/>
              <a:gd name="connsiteY2" fmla="*/ 568171 h 568171"/>
              <a:gd name="connsiteX3" fmla="*/ 147638 w 1055102"/>
              <a:gd name="connsiteY3" fmla="*/ 563408 h 568171"/>
              <a:gd name="connsiteX4" fmla="*/ 0 w 1055102"/>
              <a:gd name="connsiteY4" fmla="*/ 90488 h 568171"/>
              <a:gd name="connsiteX0" fmla="*/ 0 w 993189"/>
              <a:gd name="connsiteY0" fmla="*/ 71438 h 568171"/>
              <a:gd name="connsiteX1" fmla="*/ 993189 w 993189"/>
              <a:gd name="connsiteY1" fmla="*/ 0 h 568171"/>
              <a:gd name="connsiteX2" fmla="*/ 993189 w 993189"/>
              <a:gd name="connsiteY2" fmla="*/ 568171 h 568171"/>
              <a:gd name="connsiteX3" fmla="*/ 85725 w 993189"/>
              <a:gd name="connsiteY3" fmla="*/ 563408 h 568171"/>
              <a:gd name="connsiteX4" fmla="*/ 0 w 993189"/>
              <a:gd name="connsiteY4" fmla="*/ 71438 h 568171"/>
              <a:gd name="connsiteX0" fmla="*/ 0 w 993189"/>
              <a:gd name="connsiteY0" fmla="*/ 238126 h 734859"/>
              <a:gd name="connsiteX1" fmla="*/ 993189 w 993189"/>
              <a:gd name="connsiteY1" fmla="*/ 0 h 734859"/>
              <a:gd name="connsiteX2" fmla="*/ 993189 w 993189"/>
              <a:gd name="connsiteY2" fmla="*/ 734859 h 734859"/>
              <a:gd name="connsiteX3" fmla="*/ 85725 w 993189"/>
              <a:gd name="connsiteY3" fmla="*/ 730096 h 734859"/>
              <a:gd name="connsiteX4" fmla="*/ 0 w 993189"/>
              <a:gd name="connsiteY4" fmla="*/ 238126 h 734859"/>
              <a:gd name="connsiteX0" fmla="*/ 0 w 983664"/>
              <a:gd name="connsiteY0" fmla="*/ 176213 h 734859"/>
              <a:gd name="connsiteX1" fmla="*/ 983664 w 983664"/>
              <a:gd name="connsiteY1" fmla="*/ 0 h 734859"/>
              <a:gd name="connsiteX2" fmla="*/ 983664 w 983664"/>
              <a:gd name="connsiteY2" fmla="*/ 734859 h 734859"/>
              <a:gd name="connsiteX3" fmla="*/ 76200 w 983664"/>
              <a:gd name="connsiteY3" fmla="*/ 730096 h 734859"/>
              <a:gd name="connsiteX4" fmla="*/ 0 w 983664"/>
              <a:gd name="connsiteY4" fmla="*/ 176213 h 734859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76200 w 983664"/>
              <a:gd name="connsiteY3" fmla="*/ 730096 h 1606396"/>
              <a:gd name="connsiteX4" fmla="*/ 0 w 983664"/>
              <a:gd name="connsiteY4" fmla="*/ 176213 h 1606396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176212 w 983664"/>
              <a:gd name="connsiteY3" fmla="*/ 758671 h 1606396"/>
              <a:gd name="connsiteX4" fmla="*/ 0 w 983664"/>
              <a:gd name="connsiteY4" fmla="*/ 176213 h 1606396"/>
              <a:gd name="connsiteX0" fmla="*/ 0 w 983664"/>
              <a:gd name="connsiteY0" fmla="*/ 176213 h 1606396"/>
              <a:gd name="connsiteX1" fmla="*/ 983664 w 983664"/>
              <a:gd name="connsiteY1" fmla="*/ 0 h 1606396"/>
              <a:gd name="connsiteX2" fmla="*/ 421689 w 983664"/>
              <a:gd name="connsiteY2" fmla="*/ 1606396 h 1606396"/>
              <a:gd name="connsiteX3" fmla="*/ 166687 w 983664"/>
              <a:gd name="connsiteY3" fmla="*/ 763434 h 1606396"/>
              <a:gd name="connsiteX4" fmla="*/ 0 w 983664"/>
              <a:gd name="connsiteY4" fmla="*/ 176213 h 1606396"/>
              <a:gd name="connsiteX0" fmla="*/ 0 w 421689"/>
              <a:gd name="connsiteY0" fmla="*/ 219076 h 1649259"/>
              <a:gd name="connsiteX1" fmla="*/ 416927 w 421689"/>
              <a:gd name="connsiteY1" fmla="*/ 0 h 1649259"/>
              <a:gd name="connsiteX2" fmla="*/ 421689 w 421689"/>
              <a:gd name="connsiteY2" fmla="*/ 1649259 h 1649259"/>
              <a:gd name="connsiteX3" fmla="*/ 166687 w 421689"/>
              <a:gd name="connsiteY3" fmla="*/ 806297 h 1649259"/>
              <a:gd name="connsiteX4" fmla="*/ 0 w 421689"/>
              <a:gd name="connsiteY4" fmla="*/ 219076 h 1649259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66687 w 417385"/>
              <a:gd name="connsiteY3" fmla="*/ 806297 h 1320647"/>
              <a:gd name="connsiteX4" fmla="*/ 0 w 417385"/>
              <a:gd name="connsiteY4" fmla="*/ 219076 h 1320647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57162 w 417385"/>
              <a:gd name="connsiteY3" fmla="*/ 706284 h 1320647"/>
              <a:gd name="connsiteX4" fmla="*/ 0 w 417385"/>
              <a:gd name="connsiteY4" fmla="*/ 219076 h 1320647"/>
              <a:gd name="connsiteX0" fmla="*/ 0 w 417385"/>
              <a:gd name="connsiteY0" fmla="*/ 219076 h 1320647"/>
              <a:gd name="connsiteX1" fmla="*/ 416927 w 417385"/>
              <a:gd name="connsiteY1" fmla="*/ 0 h 1320647"/>
              <a:gd name="connsiteX2" fmla="*/ 416927 w 417385"/>
              <a:gd name="connsiteY2" fmla="*/ 1320647 h 1320647"/>
              <a:gd name="connsiteX3" fmla="*/ 176212 w 417385"/>
              <a:gd name="connsiteY3" fmla="*/ 696759 h 1320647"/>
              <a:gd name="connsiteX4" fmla="*/ 0 w 417385"/>
              <a:gd name="connsiteY4" fmla="*/ 219076 h 1320647"/>
              <a:gd name="connsiteX0" fmla="*/ 0 w 426452"/>
              <a:gd name="connsiteY0" fmla="*/ 219076 h 1334935"/>
              <a:gd name="connsiteX1" fmla="*/ 416927 w 426452"/>
              <a:gd name="connsiteY1" fmla="*/ 0 h 1334935"/>
              <a:gd name="connsiteX2" fmla="*/ 426452 w 426452"/>
              <a:gd name="connsiteY2" fmla="*/ 1334935 h 1334935"/>
              <a:gd name="connsiteX3" fmla="*/ 176212 w 426452"/>
              <a:gd name="connsiteY3" fmla="*/ 696759 h 1334935"/>
              <a:gd name="connsiteX4" fmla="*/ 0 w 426452"/>
              <a:gd name="connsiteY4" fmla="*/ 219076 h 1334935"/>
              <a:gd name="connsiteX0" fmla="*/ 0 w 426452"/>
              <a:gd name="connsiteY0" fmla="*/ 219076 h 1334935"/>
              <a:gd name="connsiteX1" fmla="*/ 416927 w 426452"/>
              <a:gd name="connsiteY1" fmla="*/ 0 h 1334935"/>
              <a:gd name="connsiteX2" fmla="*/ 426452 w 426452"/>
              <a:gd name="connsiteY2" fmla="*/ 1334935 h 1334935"/>
              <a:gd name="connsiteX3" fmla="*/ 176212 w 426452"/>
              <a:gd name="connsiteY3" fmla="*/ 696759 h 1334935"/>
              <a:gd name="connsiteX4" fmla="*/ 0 w 426452"/>
              <a:gd name="connsiteY4" fmla="*/ 219076 h 1334935"/>
              <a:gd name="connsiteX0" fmla="*/ 0 w 420102"/>
              <a:gd name="connsiteY0" fmla="*/ 219076 h 1331760"/>
              <a:gd name="connsiteX1" fmla="*/ 416927 w 420102"/>
              <a:gd name="connsiteY1" fmla="*/ 0 h 1331760"/>
              <a:gd name="connsiteX2" fmla="*/ 420102 w 420102"/>
              <a:gd name="connsiteY2" fmla="*/ 1331760 h 1331760"/>
              <a:gd name="connsiteX3" fmla="*/ 176212 w 420102"/>
              <a:gd name="connsiteY3" fmla="*/ 696759 h 1331760"/>
              <a:gd name="connsiteX4" fmla="*/ 0 w 420102"/>
              <a:gd name="connsiteY4" fmla="*/ 219076 h 1331760"/>
              <a:gd name="connsiteX0" fmla="*/ 0 w 423533"/>
              <a:gd name="connsiteY0" fmla="*/ 219076 h 1331760"/>
              <a:gd name="connsiteX1" fmla="*/ 423277 w 423533"/>
              <a:gd name="connsiteY1" fmla="*/ 0 h 1331760"/>
              <a:gd name="connsiteX2" fmla="*/ 420102 w 423533"/>
              <a:gd name="connsiteY2" fmla="*/ 1331760 h 1331760"/>
              <a:gd name="connsiteX3" fmla="*/ 176212 w 423533"/>
              <a:gd name="connsiteY3" fmla="*/ 696759 h 1331760"/>
              <a:gd name="connsiteX4" fmla="*/ 0 w 423533"/>
              <a:gd name="connsiteY4" fmla="*/ 219076 h 1331760"/>
              <a:gd name="connsiteX0" fmla="*/ 0 w 423659"/>
              <a:gd name="connsiteY0" fmla="*/ 219076 h 1336522"/>
              <a:gd name="connsiteX1" fmla="*/ 423277 w 423659"/>
              <a:gd name="connsiteY1" fmla="*/ 0 h 1336522"/>
              <a:gd name="connsiteX2" fmla="*/ 422483 w 423659"/>
              <a:gd name="connsiteY2" fmla="*/ 1336522 h 1336522"/>
              <a:gd name="connsiteX3" fmla="*/ 176212 w 423659"/>
              <a:gd name="connsiteY3" fmla="*/ 696759 h 1336522"/>
              <a:gd name="connsiteX4" fmla="*/ 0 w 423659"/>
              <a:gd name="connsiteY4" fmla="*/ 219076 h 1336522"/>
              <a:gd name="connsiteX0" fmla="*/ 0 w 423659"/>
              <a:gd name="connsiteY0" fmla="*/ 219076 h 1334122"/>
              <a:gd name="connsiteX1" fmla="*/ 423277 w 423659"/>
              <a:gd name="connsiteY1" fmla="*/ 0 h 1334122"/>
              <a:gd name="connsiteX2" fmla="*/ 422483 w 423659"/>
              <a:gd name="connsiteY2" fmla="*/ 1334122 h 1334122"/>
              <a:gd name="connsiteX3" fmla="*/ 176212 w 423659"/>
              <a:gd name="connsiteY3" fmla="*/ 696759 h 1334122"/>
              <a:gd name="connsiteX4" fmla="*/ 0 w 423659"/>
              <a:gd name="connsiteY4" fmla="*/ 219076 h 1334122"/>
              <a:gd name="connsiteX0" fmla="*/ 0 w 425933"/>
              <a:gd name="connsiteY0" fmla="*/ 0 h 1115046"/>
              <a:gd name="connsiteX1" fmla="*/ 425677 w 425933"/>
              <a:gd name="connsiteY1" fmla="*/ 4134 h 1115046"/>
              <a:gd name="connsiteX2" fmla="*/ 422483 w 425933"/>
              <a:gd name="connsiteY2" fmla="*/ 1115046 h 1115046"/>
              <a:gd name="connsiteX3" fmla="*/ 176212 w 425933"/>
              <a:gd name="connsiteY3" fmla="*/ 477683 h 1115046"/>
              <a:gd name="connsiteX4" fmla="*/ 0 w 425933"/>
              <a:gd name="connsiteY4" fmla="*/ 0 h 1115046"/>
              <a:gd name="connsiteX0" fmla="*/ 0 w 423660"/>
              <a:gd name="connsiteY0" fmla="*/ 3068 h 1118114"/>
              <a:gd name="connsiteX1" fmla="*/ 423278 w 423660"/>
              <a:gd name="connsiteY1" fmla="*/ 0 h 1118114"/>
              <a:gd name="connsiteX2" fmla="*/ 422483 w 423660"/>
              <a:gd name="connsiteY2" fmla="*/ 1118114 h 1118114"/>
              <a:gd name="connsiteX3" fmla="*/ 176212 w 423660"/>
              <a:gd name="connsiteY3" fmla="*/ 480751 h 1118114"/>
              <a:gd name="connsiteX4" fmla="*/ 0 w 423660"/>
              <a:gd name="connsiteY4" fmla="*/ 3068 h 11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60" h="1118114" extrusionOk="0">
                <a:moveTo>
                  <a:pt x="0" y="3068"/>
                </a:moveTo>
                <a:lnTo>
                  <a:pt x="423278" y="0"/>
                </a:lnTo>
                <a:cubicBezTo>
                  <a:pt x="424865" y="549753"/>
                  <a:pt x="420896" y="568361"/>
                  <a:pt x="422483" y="1118114"/>
                </a:cubicBezTo>
                <a:lnTo>
                  <a:pt x="176212" y="480751"/>
                </a:lnTo>
                <a:lnTo>
                  <a:pt x="0" y="3068"/>
                </a:lnTo>
                <a:close/>
              </a:path>
            </a:pathLst>
          </a:custGeom>
          <a:gradFill>
            <a:gsLst>
              <a:gs pos="23000">
                <a:srgbClr val="F05522"/>
              </a:gs>
              <a:gs pos="100000">
                <a:srgbClr val="F6811E"/>
              </a:gs>
            </a:gsLst>
            <a:lin ang="7200000" scaled="0"/>
          </a:gradFill>
          <a:ln>
            <a:noFill/>
          </a:ln>
          <a:effectLst>
            <a:outerShdw blurRad="190500" dist="127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 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934361" y="5536004"/>
            <a:ext cx="1858639" cy="594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385E9D"/>
      </a:accent5>
      <a:accent6>
        <a:srgbClr val="FFFFFF"/>
      </a:accent6>
      <a:hlink>
        <a:srgbClr val="385E9D"/>
      </a:hlink>
      <a:folHlink>
        <a:srgbClr val="44546A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385E9D"/>
      </a:accent5>
      <a:accent6>
        <a:srgbClr val="FFFFFF"/>
      </a:accent6>
      <a:hlink>
        <a:srgbClr val="385E9D"/>
      </a:hlink>
      <a:folHlink>
        <a:srgbClr val="44546A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365</Words>
  <Application>Microsoft Office PowerPoint</Application>
  <PresentationFormat>Экран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(Основной текст)</vt:lpstr>
      <vt:lpstr>Calibri</vt:lpstr>
      <vt:lpstr>Times New Roman</vt:lpstr>
      <vt:lpstr>Wingdings</vt:lpstr>
      <vt:lpstr>Тема1</vt:lpstr>
      <vt:lpstr>Техэксперт  Реестр требований: Строительство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Азыркина Софья Викторовна</dc:creator>
  <cp:lastModifiedBy>Стрельцова Елена </cp:lastModifiedBy>
  <cp:revision>50</cp:revision>
  <dcterms:created xsi:type="dcterms:W3CDTF">2022-01-25T10:04:36Z</dcterms:created>
  <dcterms:modified xsi:type="dcterms:W3CDTF">2025-04-15T13:17:15Z</dcterms:modified>
</cp:coreProperties>
</file>