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3" r:id="rId2"/>
    <p:sldId id="264" r:id="rId3"/>
    <p:sldId id="266" r:id="rId4"/>
    <p:sldId id="265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C4E"/>
    <a:srgbClr val="68616D"/>
    <a:srgbClr val="333F50"/>
    <a:srgbClr val="F24825"/>
    <a:srgbClr val="093596"/>
    <a:srgbClr val="010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86320" autoAdjust="0"/>
  </p:normalViewPr>
  <p:slideViewPr>
    <p:cSldViewPr snapToGrid="0" showGuides="1">
      <p:cViewPr varScale="1">
        <p:scale>
          <a:sx n="80" d="100"/>
          <a:sy n="80" d="100"/>
        </p:scale>
        <p:origin x="1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A977-E18A-42B1-881D-FCFB5605BEFA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5DF78-2A81-4B39-B6DF-DC527A83E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7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4D2A3D-5ACB-18E8-8D16-442CBDEF8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5379" y="2133599"/>
            <a:ext cx="6858083" cy="1747594"/>
          </a:xfrm>
        </p:spPr>
        <p:txBody>
          <a:bodyPr anchor="t">
            <a:normAutofit/>
          </a:bodyPr>
          <a:lstStyle>
            <a:lvl1pPr algn="l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(1-3 строки, размер текста </a:t>
            </a:r>
            <a:br>
              <a:rPr lang="ru-RU" dirty="0"/>
            </a:br>
            <a:r>
              <a:rPr lang="ru-RU" dirty="0"/>
              <a:t>36-28 </a:t>
            </a:r>
            <a:r>
              <a:rPr lang="en-US" dirty="0" err="1"/>
              <a:t>pt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7806648D-267A-4EAB-8A53-1E7DCB2850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950" y="4330761"/>
            <a:ext cx="5480049" cy="70788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Фамилия </a:t>
            </a:r>
            <a:br>
              <a:rPr lang="ru-RU" dirty="0"/>
            </a:br>
            <a:r>
              <a:rPr lang="ru-RU" dirty="0"/>
              <a:t>Имя Отчество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032C57A4-14B1-40E3-986A-B8797322E1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5104488"/>
            <a:ext cx="5480049" cy="70788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671220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FE1F4-9E99-BF5D-64C2-87472C6B8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035" y="1067258"/>
            <a:ext cx="8384764" cy="62101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8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7ABE7-779F-F732-39DC-ABCA451FC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30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52D8281-7821-E9FF-8EE1-140372A1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81205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12B80-0CC3-C77C-E937-9A60B8772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8782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F7AB2E-6348-11B5-3E99-9B5E852F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13819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B6B0CC-1213-4ADB-4E04-2F66AC5A20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38201" y="1981171"/>
            <a:ext cx="5131279" cy="3217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8" name="Рисунок 6">
            <a:extLst>
              <a:ext uri="{FF2B5EF4-FFF2-40B4-BE49-F238E27FC236}">
                <a16:creationId xmlns:a16="http://schemas.microsoft.com/office/drawing/2014/main" id="{11A38835-9069-4961-9807-AAE1042BA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2521" y="1981171"/>
            <a:ext cx="5131279" cy="3217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0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47D8F-5E8D-9245-EDCF-334531D16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2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361508-05A4-08C7-3824-8837232B64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7E6741-0348-454C-807F-9CEFD2DA5DDB}"/>
              </a:ext>
            </a:extLst>
          </p:cNvPr>
          <p:cNvSpPr txBox="1">
            <a:spLocks/>
          </p:cNvSpPr>
          <p:nvPr/>
        </p:nvSpPr>
        <p:spPr>
          <a:xfrm>
            <a:off x="1579387" y="1939775"/>
            <a:ext cx="9447293" cy="131112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dirty="0">
                <a:solidFill>
                  <a:schemeClr val="accent1"/>
                </a:solidFill>
                <a:latin typeface="+mn-lt"/>
              </a:rPr>
              <a:t>СПАСИБО </a:t>
            </a:r>
            <a:br>
              <a:rPr lang="ru-RU" sz="4400" b="1" dirty="0">
                <a:solidFill>
                  <a:schemeClr val="accent1"/>
                </a:solidFill>
                <a:latin typeface="+mn-lt"/>
              </a:rPr>
            </a:br>
            <a:r>
              <a:rPr lang="ru-RU" sz="4400" b="1" dirty="0">
                <a:solidFill>
                  <a:schemeClr val="accent1"/>
                </a:solidFill>
                <a:latin typeface="+mn-lt"/>
              </a:rPr>
              <a:t>ЗА ВНИМАНИЕ!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D90ED43C-B47F-4F4C-BE73-F0FA01186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9387" y="4423838"/>
            <a:ext cx="590760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+7(000) 000 00 00 | почта@</a:t>
            </a:r>
            <a:r>
              <a:rPr lang="en-US" dirty="0"/>
              <a:t>yourmail.ru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2EF552-A92C-4221-A028-30F96AE23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387" y="3881514"/>
            <a:ext cx="5908341" cy="314325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E3ACBB-8572-DC26-010A-A6A8277A11B5}"/>
              </a:ext>
            </a:extLst>
          </p:cNvPr>
          <p:cNvGrpSpPr/>
          <p:nvPr userDrawn="1"/>
        </p:nvGrpSpPr>
        <p:grpSpPr>
          <a:xfrm>
            <a:off x="985837" y="2054945"/>
            <a:ext cx="302827" cy="2682825"/>
            <a:chOff x="-381953" y="773723"/>
            <a:chExt cx="120491" cy="1067459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D1997FED-81CC-CC99-9331-C3A8574CE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4322" y="773723"/>
              <a:ext cx="0" cy="581206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C05904B-7B09-B2F1-4FD5-20F2FCC43D1B}"/>
                </a:ext>
              </a:extLst>
            </p:cNvPr>
            <p:cNvSpPr/>
            <p:nvPr userDrawn="1"/>
          </p:nvSpPr>
          <p:spPr>
            <a:xfrm>
              <a:off x="-307181" y="1430773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F36F6AFE-8FDE-B36D-B08D-83ADDC7669A6}"/>
                </a:ext>
              </a:extLst>
            </p:cNvPr>
            <p:cNvSpPr/>
            <p:nvPr userDrawn="1"/>
          </p:nvSpPr>
          <p:spPr>
            <a:xfrm>
              <a:off x="-307181" y="1552336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C54E46ED-92CF-6496-C5FE-7F84B426C65B}"/>
                </a:ext>
              </a:extLst>
            </p:cNvPr>
            <p:cNvSpPr/>
            <p:nvPr userDrawn="1"/>
          </p:nvSpPr>
          <p:spPr>
            <a:xfrm>
              <a:off x="-307181" y="1673899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A49E430-3B9B-AC29-232C-7F8BA22FDE0B}"/>
                </a:ext>
              </a:extLst>
            </p:cNvPr>
            <p:cNvSpPr/>
            <p:nvPr userDrawn="1"/>
          </p:nvSpPr>
          <p:spPr>
            <a:xfrm>
              <a:off x="-307181" y="1795463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D191BFB-4C59-3D0D-A325-75FDA940D2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81953" y="773723"/>
              <a:ext cx="0" cy="824332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353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582895-B384-85E1-88E9-D0C7831FF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57571"/>
            <a:ext cx="10997689" cy="477795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823"/>
            <a:ext cx="10515600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290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0782DA-812E-04D7-D1C9-DFBAAB3A3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55" y="2362862"/>
            <a:ext cx="10116693" cy="2132275"/>
          </a:xfrm>
        </p:spPr>
        <p:txBody>
          <a:bodyPr anchor="ctr">
            <a:no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(1-3 строки, размер текста 36-28 </a:t>
            </a:r>
            <a:r>
              <a:rPr lang="en-US" dirty="0" err="1"/>
              <a:t>pt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4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D02E7-C7F9-C4D5-E445-F32CB4210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" y="0"/>
            <a:ext cx="121842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55" y="2576508"/>
            <a:ext cx="10116693" cy="2132275"/>
          </a:xfrm>
        </p:spPr>
        <p:txBody>
          <a:bodyPr anchor="ctr">
            <a:no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(1-3 строки, размер текста 36-28 </a:t>
            </a:r>
            <a:r>
              <a:rPr lang="en-US" dirty="0" err="1"/>
              <a:t>pt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09409F-4467-7D49-3BF1-21E264E90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7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AD02E7-C7F9-C4D5-E445-F32CB4210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1" y="1332"/>
            <a:ext cx="12184218" cy="68553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55" y="2576508"/>
            <a:ext cx="10116693" cy="2132275"/>
          </a:xfrm>
        </p:spPr>
        <p:txBody>
          <a:bodyPr anchor="ctr">
            <a:no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(1-3 строки, размер текста 36-28 </a:t>
            </a:r>
            <a:r>
              <a:rPr lang="en-US" dirty="0" err="1"/>
              <a:t>pt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4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D0A60B-C9B1-617B-6AEC-057969DB25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D8B9FC-810D-D94C-F69E-E5D7FD6D50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773" y="231693"/>
            <a:ext cx="10515600" cy="526685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82169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82169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1A0F7C-14BD-0E13-9C7E-8DCE01AF8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0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9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3" r:id="rId4"/>
    <p:sldLayoutId id="2147483676" r:id="rId5"/>
    <p:sldLayoutId id="2147483674" r:id="rId6"/>
    <p:sldLayoutId id="2147483677" r:id="rId7"/>
    <p:sldLayoutId id="2147483664" r:id="rId8"/>
    <p:sldLayoutId id="2147483665" r:id="rId9"/>
    <p:sldLayoutId id="2147483666" r:id="rId10"/>
    <p:sldLayoutId id="2147483667" r:id="rId11"/>
    <p:sldLayoutId id="2147483672" r:id="rId12"/>
    <p:sldLayoutId id="2147483668" r:id="rId13"/>
    <p:sldLayoutId id="2147483669" r:id="rId14"/>
    <p:sldLayoutId id="2147483670" r:id="rId15"/>
    <p:sldLayoutId id="2147483675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33B75-95D2-6009-FE50-10B7270F4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8DE5401-0301-D942-E83B-A9836858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Единый цифровой контур </a:t>
            </a:r>
            <a:br>
              <a:rPr lang="ru-RU" dirty="0"/>
            </a:br>
            <a:r>
              <a:rPr lang="ru-RU" dirty="0"/>
              <a:t>в управлении жизненным циклом </a:t>
            </a:r>
            <a:br>
              <a:rPr lang="ru-RU" dirty="0"/>
            </a:br>
            <a:r>
              <a:rPr lang="ru-RU" dirty="0"/>
              <a:t>объекта капитального строительства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985C6A-F25E-6571-B2C0-C1D7B40FE4D5}"/>
              </a:ext>
            </a:extLst>
          </p:cNvPr>
          <p:cNvCxnSpPr/>
          <p:nvPr/>
        </p:nvCxnSpPr>
        <p:spPr>
          <a:xfrm>
            <a:off x="609655" y="5132717"/>
            <a:ext cx="3781190" cy="0"/>
          </a:xfrm>
          <a:prstGeom prst="line">
            <a:avLst/>
          </a:prstGeom>
          <a:ln w="28575">
            <a:solidFill>
              <a:srgbClr val="093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62BB36-5358-8151-B40C-6CBC1D0A1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927" y="5868174"/>
            <a:ext cx="1767844" cy="615697"/>
          </a:xfrm>
          <a:prstGeom prst="rect">
            <a:avLst/>
          </a:prstGeom>
        </p:spPr>
      </p:pic>
      <p:sp>
        <p:nvSpPr>
          <p:cNvPr id="18" name="Заголовок 4">
            <a:extLst>
              <a:ext uri="{FF2B5EF4-FFF2-40B4-BE49-F238E27FC236}">
                <a16:creationId xmlns:a16="http://schemas.microsoft.com/office/drawing/2014/main" id="{4401FFA2-E531-1D19-832B-4368CA67997C}"/>
              </a:ext>
            </a:extLst>
          </p:cNvPr>
          <p:cNvSpPr txBox="1">
            <a:spLocks/>
          </p:cNvSpPr>
          <p:nvPr/>
        </p:nvSpPr>
        <p:spPr>
          <a:xfrm>
            <a:off x="609656" y="5132718"/>
            <a:ext cx="4410918" cy="99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27.02.2025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1BF25A-ED0F-4470-1C5F-FA80F0B16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5" y="2140755"/>
            <a:ext cx="2556239" cy="417577"/>
          </a:xfrm>
          <a:prstGeom prst="rect">
            <a:avLst/>
          </a:prstGeom>
        </p:spPr>
      </p:pic>
      <p:sp>
        <p:nvSpPr>
          <p:cNvPr id="19" name="Заголовок 4">
            <a:extLst>
              <a:ext uri="{FF2B5EF4-FFF2-40B4-BE49-F238E27FC236}">
                <a16:creationId xmlns:a16="http://schemas.microsoft.com/office/drawing/2014/main" id="{98AABD47-3F1D-C8FA-FB6E-029CC16544E6}"/>
              </a:ext>
            </a:extLst>
          </p:cNvPr>
          <p:cNvSpPr txBox="1">
            <a:spLocks/>
          </p:cNvSpPr>
          <p:nvPr/>
        </p:nvSpPr>
        <p:spPr>
          <a:xfrm>
            <a:off x="609656" y="2009060"/>
            <a:ext cx="7162744" cy="99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bg1"/>
                </a:solidFill>
              </a:rPr>
              <a:t>Бонусная секция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F24825"/>
                </a:solidFill>
              </a:rPr>
              <a:t>ПРОЕКТИРОВАНИЕ И СТРОИТЕЛЬСТВО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B65029-905D-A02E-7039-BE63553C2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336" y="2445352"/>
            <a:ext cx="1267971" cy="112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6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A273-50A6-C1AE-606D-E02F6CBA9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69A2A65-611D-4F47-6C99-991088C8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соотносится с другими перечнями, реестрами и т.д.?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EDE78-4C9D-5DB3-C5FF-E776DB462570}"/>
              </a:ext>
            </a:extLst>
          </p:cNvPr>
          <p:cNvSpPr txBox="1"/>
          <p:nvPr/>
        </p:nvSpPr>
        <p:spPr>
          <a:xfrm>
            <a:off x="838201" y="1235894"/>
            <a:ext cx="106752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Никак.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Их по-прежнему можно использовать, но это не гарантирует получения положительного заключения экспертизы, т.е. проектируем всегда с оглядкой на Реестр требований.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DCA0E3A-89DE-D763-3D9E-8FD8E5C42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67287"/>
            <a:ext cx="1099768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Реестр требований со временем полностью поглотит все НПА/НТД, поскольку он становится единственным источником актуальных обязательных требований.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закреплено в </a:t>
            </a: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п.2 ч.2 ст.1 Федерального закона от 25.12.2023 № 653-ФЗ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где говорится, что с 1 сентября 2024 года: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«Обязательные требования к продукции, процессам проектирования, строительства, эксплуатации и сноса объектов капитального строительства устанавливаются исключительно Реестром обязательных требований».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означает, что все действующие нормативно-правовые акты (НПА) и нормативно-технические документы (НТД) постепенно утратят обязательный статус, если их положения не включены в Реестр. Таким образом, Реестр становится единственной точкой входа для обязательных требований в строительстве.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8ADF242-9E80-E1CD-27CA-35F3C5387A69}"/>
              </a:ext>
            </a:extLst>
          </p:cNvPr>
          <p:cNvCxnSpPr/>
          <p:nvPr/>
        </p:nvCxnSpPr>
        <p:spPr>
          <a:xfrm>
            <a:off x="830943" y="3559629"/>
            <a:ext cx="0" cy="13171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73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C5C19-C6DC-3749-E7F1-E1D65C2C4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1FCBD7F-C0F4-DAAE-2E61-A19C6F87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соотносится с другими перечнями, реестрами и т.д.?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5D9B90-1227-E7B2-A170-21744840D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1" y="1548549"/>
            <a:ext cx="1123405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сентября 2024 года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экспертиза проектной документации будет проверять проекты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только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на соответствие требованиям, включенным в Реестр обязательных требований.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подтверждает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Минстрой РФ в письме от 07.11.2024 № 29456-ОГ/08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где говорится: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«С указанной даты экспертиза проектной документации осуществляется исключительно на соответствие требованиям, включенным в Реестр обязательных требований».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Таким образом, если какое-то требование не попало в Реестр, проверять его в рамках экспертизы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будут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Это упрощает процесс согласования, но также требует от проектировщиков и экспертов внимательно следить за актуальностью требований в Реестре.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15F3BF9-B459-9CE2-4193-54D4D01CD741}"/>
              </a:ext>
            </a:extLst>
          </p:cNvPr>
          <p:cNvCxnSpPr>
            <a:cxnSpLocks/>
          </p:cNvCxnSpPr>
          <p:nvPr/>
        </p:nvCxnSpPr>
        <p:spPr>
          <a:xfrm>
            <a:off x="464456" y="3006271"/>
            <a:ext cx="0" cy="8291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69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E26CD-7B35-F922-2BF6-DB99DA14D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57ECBF5-6BD7-23BD-F8C7-18879BAC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Прикладное значение Реестра требований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1592829-C128-44B3-353F-E2E3009D0D60}"/>
              </a:ext>
            </a:extLst>
          </p:cNvPr>
          <p:cNvSpPr/>
          <p:nvPr/>
        </p:nvSpPr>
        <p:spPr>
          <a:xfrm>
            <a:off x="866539" y="1177425"/>
            <a:ext cx="2372916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6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Составление заданий</a:t>
            </a:r>
            <a:endParaRPr lang="en-US" sz="16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DE16817A-0E55-318F-8849-AAF341D92473}"/>
              </a:ext>
            </a:extLst>
          </p:cNvPr>
          <p:cNvSpPr/>
          <p:nvPr/>
        </p:nvSpPr>
        <p:spPr>
          <a:xfrm>
            <a:off x="1088224" y="1541295"/>
            <a:ext cx="9724918" cy="1033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Составление заданий на изыскания и заданий на проектирование, особенно в случаях, когда становится ясно, что требований, содержащихся в Реестре, недостаточно для обеспечения безопасности и надежности объекта. </a:t>
            </a:r>
            <a:endParaRPr lang="en-US" sz="14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024F8A80-125D-0A02-EB61-2036C61056EB}"/>
              </a:ext>
            </a:extLst>
          </p:cNvPr>
          <p:cNvSpPr/>
          <p:nvPr/>
        </p:nvSpPr>
        <p:spPr>
          <a:xfrm>
            <a:off x="866539" y="2394572"/>
            <a:ext cx="2743081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6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Проверка документации</a:t>
            </a:r>
            <a:endParaRPr lang="en-US" sz="16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58693C05-F167-1A05-9BE0-09E55EC0FE73}"/>
              </a:ext>
            </a:extLst>
          </p:cNvPr>
          <p:cNvSpPr/>
          <p:nvPr/>
        </p:nvSpPr>
        <p:spPr>
          <a:xfrm>
            <a:off x="1088223" y="2727591"/>
            <a:ext cx="9724919" cy="6347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Проверка документации экспертными организациями на соответствие требованиям Реестра, а также иным нормативным актам. </a:t>
            </a:r>
            <a:endParaRPr lang="en-US" sz="1400" dirty="0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B72E4AF0-403F-3124-69EA-06ADA8E464BC}"/>
              </a:ext>
            </a:extLst>
          </p:cNvPr>
          <p:cNvSpPr/>
          <p:nvPr/>
        </p:nvSpPr>
        <p:spPr>
          <a:xfrm>
            <a:off x="866539" y="3611719"/>
            <a:ext cx="2419231" cy="179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en-US" sz="16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Судебные экспертизы</a:t>
            </a:r>
            <a:endParaRPr lang="en-US" sz="1600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970F50EF-E1E0-383B-B26C-7A21DF33CB37}"/>
              </a:ext>
            </a:extLst>
          </p:cNvPr>
          <p:cNvSpPr/>
          <p:nvPr/>
        </p:nvSpPr>
        <p:spPr>
          <a:xfrm>
            <a:off x="1088223" y="4006440"/>
            <a:ext cx="9724919" cy="9184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Возможность использования Реестра требований при назначении судебных строительно-технических экспертиз по объектам самовольного строительства, а также при разрешении споров, связанных с качеством строительных работ и соответствием построенных объектов требованиям безопасности.</a:t>
            </a:r>
            <a:endParaRPr lang="en-US" sz="1400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1997E5D3-D59A-298F-2DAE-9C43270D5A25}"/>
              </a:ext>
            </a:extLst>
          </p:cNvPr>
          <p:cNvSpPr/>
          <p:nvPr/>
        </p:nvSpPr>
        <p:spPr>
          <a:xfrm>
            <a:off x="1226282" y="5422090"/>
            <a:ext cx="9448799" cy="516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Реально так использовать только при интеграции через API, обеспечивающей оперативный доступ к актуальной информац</a:t>
            </a:r>
            <a:r>
              <a:rPr lang="ru-RU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ии.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6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0C69708C-45F0-8502-7F3B-38A7C80DE0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Чеготова Елена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174100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61DAF76-F69B-DF2D-9935-4FCDE5E79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379" y="2133599"/>
            <a:ext cx="6474534" cy="1747594"/>
          </a:xfrm>
        </p:spPr>
        <p:txBody>
          <a:bodyPr>
            <a:normAutofit fontScale="90000"/>
          </a:bodyPr>
          <a:lstStyle/>
          <a:p>
            <a:r>
              <a:rPr lang="ru-RU" dirty="0"/>
              <a:t>Реестр нормативных требований </a:t>
            </a:r>
            <a:r>
              <a:rPr lang="ru-RU" sz="2700" dirty="0"/>
              <a:t>Как заставить данное новшество работать </a:t>
            </a:r>
            <a:br>
              <a:rPr lang="ru-RU" sz="2700" dirty="0"/>
            </a:br>
            <a:r>
              <a:rPr lang="ru-RU" sz="2700" dirty="0"/>
              <a:t>на благо участников строительного комплекса?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B8487D-BC05-E09A-528A-E3C55F5D36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950" y="4330761"/>
            <a:ext cx="5480049" cy="400110"/>
          </a:xfrm>
        </p:spPr>
        <p:txBody>
          <a:bodyPr/>
          <a:lstStyle/>
          <a:p>
            <a:r>
              <a:rPr lang="ru-RU" dirty="0"/>
              <a:t>Чеготова Елена Викторовна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FC1CD9-8F08-11CE-4B26-2E18A6822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Эксперт по градостроительной деятельности со стажем работы в госструктурах более 18 лет</a:t>
            </a:r>
          </a:p>
        </p:txBody>
      </p:sp>
    </p:spTree>
    <p:extLst>
      <p:ext uri="{BB962C8B-B14F-4D97-AF65-F5344CB8AC3E}">
        <p14:creationId xmlns:p14="http://schemas.microsoft.com/office/powerpoint/2010/main" val="323472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7612BA2-D2DB-9530-2D19-B11FD845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Реестр требований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Почему им неудобно пользоваться никому, кроме экспертизы?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 1">
            <a:extLst>
              <a:ext uri="{FF2B5EF4-FFF2-40B4-BE49-F238E27FC236}">
                <a16:creationId xmlns:a16="http://schemas.microsoft.com/office/drawing/2014/main" id="{1B6595C1-A787-5BD3-FDB8-6CDD5EFEF2BD}"/>
              </a:ext>
            </a:extLst>
          </p:cNvPr>
          <p:cNvSpPr/>
          <p:nvPr/>
        </p:nvSpPr>
        <p:spPr>
          <a:xfrm>
            <a:off x="650976" y="1078271"/>
            <a:ext cx="377724" cy="347901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5FD5C917-7097-01E4-6DF3-A543632D397C}"/>
              </a:ext>
            </a:extLst>
          </p:cNvPr>
          <p:cNvSpPr/>
          <p:nvPr/>
        </p:nvSpPr>
        <p:spPr>
          <a:xfrm>
            <a:off x="771707" y="1136254"/>
            <a:ext cx="145818" cy="231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5AB1933B-413A-9A4F-44AE-90117E38A4FE}"/>
              </a:ext>
            </a:extLst>
          </p:cNvPr>
          <p:cNvSpPr/>
          <p:nvPr/>
        </p:nvSpPr>
        <p:spPr>
          <a:xfrm>
            <a:off x="1153421" y="1078271"/>
            <a:ext cx="3738180" cy="24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для проектировщиков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6D64D8F9-51C8-E241-8F81-0D8A9E60FB83}"/>
              </a:ext>
            </a:extLst>
          </p:cNvPr>
          <p:cNvSpPr/>
          <p:nvPr/>
        </p:nvSpPr>
        <p:spPr>
          <a:xfrm>
            <a:off x="1153420" y="1412717"/>
            <a:ext cx="10366903" cy="989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900"/>
              </a:lnSpc>
              <a:buNone/>
            </a:pPr>
            <a:r>
              <a:rPr lang="en-US" sz="12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Реестр требований изначально не разрабатывался как инструмент, предназначенный для помощи проектировщикам. Его основная цель – поддержка организаций, занимающихся экспертизой проектной документации. Этот приоритет является следствием его официального статуса и нормативных задач.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5">
            <a:extLst>
              <a:ext uri="{FF2B5EF4-FFF2-40B4-BE49-F238E27FC236}">
                <a16:creationId xmlns:a16="http://schemas.microsoft.com/office/drawing/2014/main" id="{679B580B-2C2D-98E9-4D0D-A84B027FEFC3}"/>
              </a:ext>
            </a:extLst>
          </p:cNvPr>
          <p:cNvSpPr/>
          <p:nvPr/>
        </p:nvSpPr>
        <p:spPr>
          <a:xfrm>
            <a:off x="650976" y="2167214"/>
            <a:ext cx="377724" cy="347901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21" name="Text 6">
            <a:extLst>
              <a:ext uri="{FF2B5EF4-FFF2-40B4-BE49-F238E27FC236}">
                <a16:creationId xmlns:a16="http://schemas.microsoft.com/office/drawing/2014/main" id="{3E480413-BF83-6C16-F855-1ABAC4CCCF68}"/>
              </a:ext>
            </a:extLst>
          </p:cNvPr>
          <p:cNvSpPr/>
          <p:nvPr/>
        </p:nvSpPr>
        <p:spPr>
          <a:xfrm>
            <a:off x="754681" y="2225197"/>
            <a:ext cx="192519" cy="231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7">
            <a:extLst>
              <a:ext uri="{FF2B5EF4-FFF2-40B4-BE49-F238E27FC236}">
                <a16:creationId xmlns:a16="http://schemas.microsoft.com/office/drawing/2014/main" id="{4408F324-AD60-C697-B897-236A4A5E63EF}"/>
              </a:ext>
            </a:extLst>
          </p:cNvPr>
          <p:cNvSpPr/>
          <p:nvPr/>
        </p:nvSpPr>
        <p:spPr>
          <a:xfrm>
            <a:off x="1153421" y="2167214"/>
            <a:ext cx="4657008" cy="24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Отсутствие полезных фильтров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22FF90F6-72D4-83A3-6EA0-735815DD1E30}"/>
              </a:ext>
            </a:extLst>
          </p:cNvPr>
          <p:cNvSpPr/>
          <p:nvPr/>
        </p:nvSpPr>
        <p:spPr>
          <a:xfrm>
            <a:off x="1153420" y="2501661"/>
            <a:ext cx="10366903" cy="989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900"/>
              </a:lnSpc>
              <a:buNone/>
            </a:pPr>
            <a:r>
              <a:rPr lang="en-US" sz="12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2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en-US" sz="1200" dirty="0" err="1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еестре</a:t>
            </a:r>
            <a:r>
              <a:rPr lang="en-US" sz="12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отсутствуют</a:t>
            </a:r>
            <a:r>
              <a:rPr lang="ru-RU" sz="12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</a:t>
            </a:r>
            <a:r>
              <a:rPr lang="en-US" sz="12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 будут добавлены фильтры, которые были бы полезны для проектировщиков. Это касается фильтров по видам объектов (например, жилые, промышленные), типам конструкций (бетон, металл), инженерным сетям (водоснабжение, электричество), используемым материалам и другим важным параметрам проектирования.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9">
            <a:extLst>
              <a:ext uri="{FF2B5EF4-FFF2-40B4-BE49-F238E27FC236}">
                <a16:creationId xmlns:a16="http://schemas.microsoft.com/office/drawing/2014/main" id="{2396E4F7-C88F-4D17-7DD1-E2893005008D}"/>
              </a:ext>
            </a:extLst>
          </p:cNvPr>
          <p:cNvSpPr/>
          <p:nvPr/>
        </p:nvSpPr>
        <p:spPr>
          <a:xfrm>
            <a:off x="650976" y="3485588"/>
            <a:ext cx="377724" cy="347901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25" name="Text 10">
            <a:extLst>
              <a:ext uri="{FF2B5EF4-FFF2-40B4-BE49-F238E27FC236}">
                <a16:creationId xmlns:a16="http://schemas.microsoft.com/office/drawing/2014/main" id="{B9893FCE-2D56-D711-A1E1-DFE1722D96F9}"/>
              </a:ext>
            </a:extLst>
          </p:cNvPr>
          <p:cNvSpPr/>
          <p:nvPr/>
        </p:nvSpPr>
        <p:spPr>
          <a:xfrm>
            <a:off x="759205" y="3543571"/>
            <a:ext cx="180108" cy="231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11">
            <a:extLst>
              <a:ext uri="{FF2B5EF4-FFF2-40B4-BE49-F238E27FC236}">
                <a16:creationId xmlns:a16="http://schemas.microsoft.com/office/drawing/2014/main" id="{9CA5EE7F-6D80-A649-B2EB-207771EAD576}"/>
              </a:ext>
            </a:extLst>
          </p:cNvPr>
          <p:cNvSpPr/>
          <p:nvPr/>
        </p:nvSpPr>
        <p:spPr>
          <a:xfrm>
            <a:off x="1153420" y="3485588"/>
            <a:ext cx="4995342" cy="24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Ограниченная функциональность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12">
            <a:extLst>
              <a:ext uri="{FF2B5EF4-FFF2-40B4-BE49-F238E27FC236}">
                <a16:creationId xmlns:a16="http://schemas.microsoft.com/office/drawing/2014/main" id="{CED10C7A-9380-774C-6A07-9F0B5ACEFBBA}"/>
              </a:ext>
            </a:extLst>
          </p:cNvPr>
          <p:cNvSpPr/>
          <p:nvPr/>
        </p:nvSpPr>
        <p:spPr>
          <a:xfrm>
            <a:off x="1153420" y="3820034"/>
            <a:ext cx="10366903" cy="989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900"/>
              </a:lnSpc>
              <a:buNone/>
            </a:pPr>
            <a:r>
              <a:rPr lang="en-US" sz="12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Единственный фильтр, который может быть полезен проектировщику, – это дата публикации требований. Этот фильтр также важен для экспертных организаций, </a:t>
            </a:r>
            <a:r>
              <a:rPr lang="en-US" sz="1200" dirty="0" err="1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поскольку</a:t>
            </a:r>
            <a:r>
              <a:rPr lang="en-US" sz="12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ч.5.2 ст.49 Градостроительного кодекса РФ устанавливает необходимость учета актуальности требований на момент проектирования.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Shape 13">
            <a:extLst>
              <a:ext uri="{FF2B5EF4-FFF2-40B4-BE49-F238E27FC236}">
                <a16:creationId xmlns:a16="http://schemas.microsoft.com/office/drawing/2014/main" id="{57143698-4009-939D-A649-1ACAF250CFA7}"/>
              </a:ext>
            </a:extLst>
          </p:cNvPr>
          <p:cNvSpPr/>
          <p:nvPr/>
        </p:nvSpPr>
        <p:spPr>
          <a:xfrm>
            <a:off x="650976" y="4817416"/>
            <a:ext cx="377724" cy="347901"/>
          </a:xfrm>
          <a:prstGeom prst="roundRect">
            <a:avLst>
              <a:gd name="adj" fmla="val 18671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29" name="Text 14">
            <a:extLst>
              <a:ext uri="{FF2B5EF4-FFF2-40B4-BE49-F238E27FC236}">
                <a16:creationId xmlns:a16="http://schemas.microsoft.com/office/drawing/2014/main" id="{B7811A73-09D9-9A5B-1225-AE1FCB13D56A}"/>
              </a:ext>
            </a:extLst>
          </p:cNvPr>
          <p:cNvSpPr/>
          <p:nvPr/>
        </p:nvSpPr>
        <p:spPr>
          <a:xfrm>
            <a:off x="748250" y="4875399"/>
            <a:ext cx="210317" cy="231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800"/>
              </a:lnSpc>
              <a:buNone/>
            </a:pPr>
            <a:r>
              <a:rPr lang="en-US" sz="18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15">
            <a:extLst>
              <a:ext uri="{FF2B5EF4-FFF2-40B4-BE49-F238E27FC236}">
                <a16:creationId xmlns:a16="http://schemas.microsoft.com/office/drawing/2014/main" id="{505B331D-7B3F-9903-BA36-970C601E8A19}"/>
              </a:ext>
            </a:extLst>
          </p:cNvPr>
          <p:cNvSpPr/>
          <p:nvPr/>
        </p:nvSpPr>
        <p:spPr>
          <a:xfrm>
            <a:off x="1153420" y="4817416"/>
            <a:ext cx="2651326" cy="24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just">
              <a:lnSpc>
                <a:spcPts val="1900"/>
              </a:lnSpc>
              <a:buNone/>
            </a:pPr>
            <a:r>
              <a:rPr lang="en-US" sz="15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является СПС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16">
            <a:extLst>
              <a:ext uri="{FF2B5EF4-FFF2-40B4-BE49-F238E27FC236}">
                <a16:creationId xmlns:a16="http://schemas.microsoft.com/office/drawing/2014/main" id="{140E3897-4951-26E9-CE7A-0DD78A171E28}"/>
              </a:ext>
            </a:extLst>
          </p:cNvPr>
          <p:cNvSpPr/>
          <p:nvPr/>
        </p:nvSpPr>
        <p:spPr>
          <a:xfrm>
            <a:off x="1153420" y="5151863"/>
            <a:ext cx="10366903" cy="742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900"/>
              </a:lnSpc>
              <a:buNone/>
            </a:pPr>
            <a:r>
              <a:rPr lang="en-US" sz="12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Реестр требований не разрабатывался и не позиционируется как справочно-правовая система (СПС). Он не предоставляет удобный доступ к нормативным документам и не предназначен для оперативного поиска информации, необходимой для принятия проектных решений.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14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59BC9E-4B6E-9FCD-85AA-9E652B05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034" y="1067258"/>
            <a:ext cx="8537165" cy="62101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Реестр требований. Почему им неудобно пользоваться никому, кроме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экспертизы?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1">
            <a:extLst>
              <a:ext uri="{FF2B5EF4-FFF2-40B4-BE49-F238E27FC236}">
                <a16:creationId xmlns:a16="http://schemas.microsoft.com/office/drawing/2014/main" id="{4529C591-B76E-B31D-62E3-5C106B4597AC}"/>
              </a:ext>
            </a:extLst>
          </p:cNvPr>
          <p:cNvSpPr/>
          <p:nvPr/>
        </p:nvSpPr>
        <p:spPr>
          <a:xfrm>
            <a:off x="1113104" y="2240756"/>
            <a:ext cx="33664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Ограниченный поиск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9A8E2EB5-3FC4-CC3C-9896-6EE4AAC3DA30}"/>
              </a:ext>
            </a:extLst>
          </p:cNvPr>
          <p:cNvSpPr/>
          <p:nvPr/>
        </p:nvSpPr>
        <p:spPr>
          <a:xfrm>
            <a:off x="1113104" y="2644734"/>
            <a:ext cx="10240695" cy="1212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Поиск по привычным фильтрам отсутствуе</a:t>
            </a:r>
            <a:r>
              <a:rPr lang="ru-RU" sz="16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т, </a:t>
            </a:r>
            <a:r>
              <a:rPr lang="en-US" sz="16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наименованию является лишь приблизительным и не всегда предоставляет релевантные результаты</a:t>
            </a:r>
            <a:r>
              <a:rPr lang="ru-RU" sz="16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по номеру – очень примерный</a:t>
            </a:r>
            <a:r>
              <a:rPr lang="en-US" sz="16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Поиск по ID практически бесполезен, так как этот идентификатор обычно неизвестен пользователям.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3">
            <a:extLst>
              <a:ext uri="{FF2B5EF4-FFF2-40B4-BE49-F238E27FC236}">
                <a16:creationId xmlns:a16="http://schemas.microsoft.com/office/drawing/2014/main" id="{6D729A53-E87D-99C0-6CEF-116E696945CA}"/>
              </a:ext>
            </a:extLst>
          </p:cNvPr>
          <p:cNvSpPr/>
          <p:nvPr/>
        </p:nvSpPr>
        <p:spPr>
          <a:xfrm>
            <a:off x="1113103" y="3907273"/>
            <a:ext cx="51611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Отсутствие контекстного поиска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3D5A9F5B-7628-FA57-0B25-757688E59381}"/>
              </a:ext>
            </a:extLst>
          </p:cNvPr>
          <p:cNvSpPr/>
          <p:nvPr/>
        </p:nvSpPr>
        <p:spPr>
          <a:xfrm>
            <a:off x="1113103" y="4270176"/>
            <a:ext cx="10240694" cy="1125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6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Документы в </a:t>
            </a:r>
            <a:r>
              <a:rPr lang="ru-RU" sz="16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en-US" sz="1600" dirty="0" err="1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еестре</a:t>
            </a:r>
            <a:r>
              <a:rPr lang="en-US" sz="16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представлены в виде сканированных копий, что исключает возможность контекстного поиска по содержанию.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0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91526-13B4-DEBE-490B-B5EB339C2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99C555D-7C67-D654-AD8A-83CFE886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как-то без Реестра? </a:t>
            </a:r>
            <a:endParaRPr lang="ru-RU" dirty="0"/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2741F2BE-2F00-0D3E-86DA-D1B33550D04C}"/>
              </a:ext>
            </a:extLst>
          </p:cNvPr>
          <p:cNvSpPr/>
          <p:nvPr/>
        </p:nvSpPr>
        <p:spPr>
          <a:xfrm>
            <a:off x="838201" y="1099878"/>
            <a:ext cx="7335917" cy="3186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Можно, но дорого или муторно.</a:t>
            </a:r>
            <a:endParaRPr lang="ru-RU" sz="2400" dirty="0">
              <a:solidFill>
                <a:srgbClr val="403C4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2500"/>
              </a:lnSpc>
              <a:buNone/>
            </a:pPr>
            <a:endParaRPr lang="ru-RU" sz="2400" dirty="0">
              <a:solidFill>
                <a:srgbClr val="403C4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CE6530-A90D-D2AE-1F5B-CF20A8336DE9}"/>
              </a:ext>
            </a:extLst>
          </p:cNvPr>
          <p:cNvSpPr txBox="1"/>
          <p:nvPr/>
        </p:nvSpPr>
        <p:spPr>
          <a:xfrm>
            <a:off x="767199" y="1561233"/>
            <a:ext cx="1015617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Почему?</a:t>
            </a:r>
            <a:r>
              <a:rPr lang="en-US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Согласно 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ч.2 ст.5 384-ФЗ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безопасность зданий и сооружений обеспечивается за счет соблюдения требований закона и норм, установленных в специальных документах.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000" dirty="0">
              <a:solidFill>
                <a:srgbClr val="403C4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Эти документы перечислены в 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ст.6 384-ФЗ 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это национальные и международные стандарты, своды правил и другие нормативные документы. Они содержат готовые требования, которые можно просто применять.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000" dirty="0">
              <a:solidFill>
                <a:srgbClr val="403C4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 если нужных требований нет или от них нужно отступить, можно воспользоваться альтернативными методами. Это указано 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ч.6 ст.15 384-ФЗ 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безопасность можно подтвердить с помощью исследований, расчетов, испытаний или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87867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2457B-7904-E8C3-22FA-ADCA4DCA0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E594E9F-085C-9EA8-5C02-427F4D11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 ли как-то без Реестра?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F3F0D8FD-95FA-2F48-3F40-ADB7FC4E7086}"/>
              </a:ext>
            </a:extLst>
          </p:cNvPr>
          <p:cNvSpPr/>
          <p:nvPr/>
        </p:nvSpPr>
        <p:spPr>
          <a:xfrm>
            <a:off x="838201" y="1285643"/>
            <a:ext cx="8434753" cy="6372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4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Равнозначны ли эти способы или Реестр все-таки выше? </a:t>
            </a:r>
            <a:endParaRPr lang="ru-RU" sz="2400" dirty="0">
              <a:solidFill>
                <a:srgbClr val="403C4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87ACB-8BE5-B326-973F-9ECAA078A9CC}"/>
              </a:ext>
            </a:extLst>
          </p:cNvPr>
          <p:cNvSpPr txBox="1"/>
          <p:nvPr/>
        </p:nvSpPr>
        <p:spPr>
          <a:xfrm>
            <a:off x="838201" y="1704052"/>
            <a:ext cx="103925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Согласно 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Письму Минстроя РФ от 07.11.2024 № 29456-ОГ/08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все способы обоснования безопасности считаются равнозначными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Это значит, что нет строгого приоритета у Реестра требований перед расчетами, испытаниями или моделированием.</a:t>
            </a:r>
          </a:p>
          <a:p>
            <a:endParaRPr lang="ru-RU" sz="2000" dirty="0">
              <a:solidFill>
                <a:srgbClr val="403C4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Итог:</a:t>
            </a:r>
          </a:p>
          <a:p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🔹 Реестр требований – 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единственный 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путь.</a:t>
            </a:r>
            <a:b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🔹 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использовать альтернативные способы, но они требуют дополнительных затрат на исследования и обоснование.</a:t>
            </a:r>
            <a:b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🔹 Выбор зависит от 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но Минстрой официально подтвердил, что все эти способы равны с точки зрения закона.</a:t>
            </a:r>
          </a:p>
        </p:txBody>
      </p:sp>
    </p:spTree>
    <p:extLst>
      <p:ext uri="{BB962C8B-B14F-4D97-AF65-F5344CB8AC3E}">
        <p14:creationId xmlns:p14="http://schemas.microsoft.com/office/powerpoint/2010/main" val="46156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5B8D4-5109-EB57-955A-72287AB3D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8FB5667-1B51-900F-6ABD-35C1ADC8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уда все это записать?</a:t>
            </a:r>
          </a:p>
        </p:txBody>
      </p:sp>
      <p:pic>
        <p:nvPicPr>
          <p:cNvPr id="5" name="Image 1" descr="preencoded.png">
            <a:extLst>
              <a:ext uri="{FF2B5EF4-FFF2-40B4-BE49-F238E27FC236}">
                <a16:creationId xmlns:a16="http://schemas.microsoft.com/office/drawing/2014/main" id="{26278E9D-0FF3-2B8E-FF55-4F9F3680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10" y="1956523"/>
            <a:ext cx="566976" cy="566976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D3FC3F0A-5BA1-784A-8B56-847E35538734}"/>
              </a:ext>
            </a:extLst>
          </p:cNvPr>
          <p:cNvSpPr/>
          <p:nvPr/>
        </p:nvSpPr>
        <p:spPr>
          <a:xfrm>
            <a:off x="5286310" y="27503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ЗНП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1F8F05FA-19B8-5720-3F20-329C74A64E00}"/>
              </a:ext>
            </a:extLst>
          </p:cNvPr>
          <p:cNvSpPr/>
          <p:nvPr/>
        </p:nvSpPr>
        <p:spPr>
          <a:xfrm>
            <a:off x="5286311" y="3240731"/>
            <a:ext cx="293490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Записать требования </a:t>
            </a:r>
            <a:endParaRPr lang="ru-RU" sz="1750" dirty="0">
              <a:solidFill>
                <a:srgbClr val="403C4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задание на проектирование</a:t>
            </a:r>
            <a:endParaRPr lang="en-US" sz="17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BE8BF16B-C011-3BDB-93C3-D46C2990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541" y="1956523"/>
            <a:ext cx="566976" cy="566976"/>
          </a:xfrm>
          <a:prstGeom prst="rect">
            <a:avLst/>
          </a:prstGeom>
        </p:spPr>
      </p:pic>
      <p:sp>
        <p:nvSpPr>
          <p:cNvPr id="13" name="Text 3">
            <a:extLst>
              <a:ext uri="{FF2B5EF4-FFF2-40B4-BE49-F238E27FC236}">
                <a16:creationId xmlns:a16="http://schemas.microsoft.com/office/drawing/2014/main" id="{730F88AC-4398-FA7F-FA7A-E43489531E8D}"/>
              </a:ext>
            </a:extLst>
          </p:cNvPr>
          <p:cNvSpPr/>
          <p:nvPr/>
        </p:nvSpPr>
        <p:spPr>
          <a:xfrm>
            <a:off x="9234541" y="27503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ПЗ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4DB5E8A-49A3-3160-D730-648BE2D1A738}"/>
              </a:ext>
            </a:extLst>
          </p:cNvPr>
          <p:cNvSpPr/>
          <p:nvPr/>
        </p:nvSpPr>
        <p:spPr>
          <a:xfrm>
            <a:off x="9234541" y="3240731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Записать требования в пояснительную записку</a:t>
            </a:r>
            <a:endParaRPr lang="en-US" sz="17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6DAB3B4-B321-EE2B-7BAC-C5177D3C82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030" y="245922"/>
            <a:ext cx="6359389" cy="63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8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B9526-3E17-7B72-E23F-120A48A9B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CBED95-F855-9F41-202A-3B958E2B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Можно ли как-то выгрузить требования на конкретную дату?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Shape 1">
            <a:extLst>
              <a:ext uri="{FF2B5EF4-FFF2-40B4-BE49-F238E27FC236}">
                <a16:creationId xmlns:a16="http://schemas.microsoft.com/office/drawing/2014/main" id="{3B88AE8A-4B41-C305-594F-9AC76972971B}"/>
              </a:ext>
            </a:extLst>
          </p:cNvPr>
          <p:cNvSpPr/>
          <p:nvPr/>
        </p:nvSpPr>
        <p:spPr>
          <a:xfrm>
            <a:off x="888438" y="885371"/>
            <a:ext cx="45719" cy="4499430"/>
          </a:xfrm>
          <a:prstGeom prst="roundRect">
            <a:avLst>
              <a:gd name="adj" fmla="val 384030"/>
            </a:avLst>
          </a:prstGeom>
          <a:solidFill>
            <a:srgbClr val="E5BEB2"/>
          </a:solidFill>
          <a:ln/>
        </p:spPr>
      </p:sp>
      <p:sp>
        <p:nvSpPr>
          <p:cNvPr id="69" name="Shape 2">
            <a:extLst>
              <a:ext uri="{FF2B5EF4-FFF2-40B4-BE49-F238E27FC236}">
                <a16:creationId xmlns:a16="http://schemas.microsoft.com/office/drawing/2014/main" id="{F186F676-400C-B3EB-61F0-9F4FEFB03ED4}"/>
              </a:ext>
            </a:extLst>
          </p:cNvPr>
          <p:cNvSpPr/>
          <p:nvPr/>
        </p:nvSpPr>
        <p:spPr>
          <a:xfrm>
            <a:off x="1112157" y="1322540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E5BEB2"/>
          </a:solidFill>
          <a:ln/>
        </p:spPr>
      </p:sp>
      <p:sp>
        <p:nvSpPr>
          <p:cNvPr id="70" name="Shape 3">
            <a:extLst>
              <a:ext uri="{FF2B5EF4-FFF2-40B4-BE49-F238E27FC236}">
                <a16:creationId xmlns:a16="http://schemas.microsoft.com/office/drawing/2014/main" id="{EC25DA78-0E26-340F-EA3D-E8F2240BCA3E}"/>
              </a:ext>
            </a:extLst>
          </p:cNvPr>
          <p:cNvSpPr/>
          <p:nvPr/>
        </p:nvSpPr>
        <p:spPr>
          <a:xfrm>
            <a:off x="664720" y="1098822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1" name="Text 4">
            <a:extLst>
              <a:ext uri="{FF2B5EF4-FFF2-40B4-BE49-F238E27FC236}">
                <a16:creationId xmlns:a16="http://schemas.microsoft.com/office/drawing/2014/main" id="{6447C125-F158-7296-4446-10AE3745FEFE}"/>
              </a:ext>
            </a:extLst>
          </p:cNvPr>
          <p:cNvSpPr/>
          <p:nvPr/>
        </p:nvSpPr>
        <p:spPr>
          <a:xfrm>
            <a:off x="828074" y="1177165"/>
            <a:ext cx="143589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1</a:t>
            </a:r>
            <a:endParaRPr lang="en-US" sz="2400" dirty="0"/>
          </a:p>
        </p:txBody>
      </p:sp>
      <p:sp>
        <p:nvSpPr>
          <p:cNvPr id="72" name="Text 5">
            <a:extLst>
              <a:ext uri="{FF2B5EF4-FFF2-40B4-BE49-F238E27FC236}">
                <a16:creationId xmlns:a16="http://schemas.microsoft.com/office/drawing/2014/main" id="{CF8E6A1B-6E2D-9400-5FE1-B51ECBD1F6DD}"/>
              </a:ext>
            </a:extLst>
          </p:cNvPr>
          <p:cNvSpPr/>
          <p:nvPr/>
        </p:nvSpPr>
        <p:spPr>
          <a:xfrm>
            <a:off x="2049417" y="1072628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Документы</a:t>
            </a:r>
            <a:endParaRPr lang="en-US" sz="2000" dirty="0"/>
          </a:p>
        </p:txBody>
      </p:sp>
      <p:sp>
        <p:nvSpPr>
          <p:cNvPr id="73" name="Text 6">
            <a:extLst>
              <a:ext uri="{FF2B5EF4-FFF2-40B4-BE49-F238E27FC236}">
                <a16:creationId xmlns:a16="http://schemas.microsoft.com/office/drawing/2014/main" id="{1F895576-D382-73D3-03F9-0A253D0B55B6}"/>
              </a:ext>
            </a:extLst>
          </p:cNvPr>
          <p:cNvSpPr/>
          <p:nvPr/>
        </p:nvSpPr>
        <p:spPr>
          <a:xfrm>
            <a:off x="2049417" y="1524470"/>
            <a:ext cx="621792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Документы – нет, только поиск «</a:t>
            </a:r>
            <a:r>
              <a:rPr lang="en-US" sz="14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ручками</a:t>
            </a: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»</a:t>
            </a:r>
            <a:endParaRPr lang="en-US" sz="1400" dirty="0"/>
          </a:p>
        </p:txBody>
      </p:sp>
      <p:sp>
        <p:nvSpPr>
          <p:cNvPr id="74" name="Shape 7">
            <a:extLst>
              <a:ext uri="{FF2B5EF4-FFF2-40B4-BE49-F238E27FC236}">
                <a16:creationId xmlns:a16="http://schemas.microsoft.com/office/drawing/2014/main" id="{138BA00E-7DA7-46BC-0201-59EA0C819843}"/>
              </a:ext>
            </a:extLst>
          </p:cNvPr>
          <p:cNvSpPr/>
          <p:nvPr/>
        </p:nvSpPr>
        <p:spPr>
          <a:xfrm>
            <a:off x="1112157" y="2354336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E5BEB2"/>
          </a:solidFill>
          <a:ln/>
        </p:spPr>
      </p:sp>
      <p:sp>
        <p:nvSpPr>
          <p:cNvPr id="75" name="Shape 8">
            <a:extLst>
              <a:ext uri="{FF2B5EF4-FFF2-40B4-BE49-F238E27FC236}">
                <a16:creationId xmlns:a16="http://schemas.microsoft.com/office/drawing/2014/main" id="{5FC5C3AF-3351-7BF6-02C0-302144811CA7}"/>
              </a:ext>
            </a:extLst>
          </p:cNvPr>
          <p:cNvSpPr/>
          <p:nvPr/>
        </p:nvSpPr>
        <p:spPr>
          <a:xfrm>
            <a:off x="664720" y="2130618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76" name="Text 9">
            <a:extLst>
              <a:ext uri="{FF2B5EF4-FFF2-40B4-BE49-F238E27FC236}">
                <a16:creationId xmlns:a16="http://schemas.microsoft.com/office/drawing/2014/main" id="{B5F0C21F-90D1-2E00-C4A2-28703220DD96}"/>
              </a:ext>
            </a:extLst>
          </p:cNvPr>
          <p:cNvSpPr/>
          <p:nvPr/>
        </p:nvSpPr>
        <p:spPr>
          <a:xfrm>
            <a:off x="804976" y="2208961"/>
            <a:ext cx="189667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2</a:t>
            </a:r>
            <a:endParaRPr lang="en-US" sz="2400" dirty="0"/>
          </a:p>
        </p:txBody>
      </p:sp>
      <p:sp>
        <p:nvSpPr>
          <p:cNvPr id="77" name="Text 10">
            <a:extLst>
              <a:ext uri="{FF2B5EF4-FFF2-40B4-BE49-F238E27FC236}">
                <a16:creationId xmlns:a16="http://schemas.microsoft.com/office/drawing/2014/main" id="{6F3AF7F5-B4E0-BF84-65C3-47DFFC75DFF4}"/>
              </a:ext>
            </a:extLst>
          </p:cNvPr>
          <p:cNvSpPr/>
          <p:nvPr/>
        </p:nvSpPr>
        <p:spPr>
          <a:xfrm>
            <a:off x="2049417" y="2104424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Требования</a:t>
            </a:r>
            <a:endParaRPr lang="en-US" sz="2000" dirty="0"/>
          </a:p>
        </p:txBody>
      </p:sp>
      <p:sp>
        <p:nvSpPr>
          <p:cNvPr id="78" name="Text 11">
            <a:extLst>
              <a:ext uri="{FF2B5EF4-FFF2-40B4-BE49-F238E27FC236}">
                <a16:creationId xmlns:a16="http://schemas.microsoft.com/office/drawing/2014/main" id="{8A9DE16E-6EE3-A0DB-348F-5324868D2D38}"/>
              </a:ext>
            </a:extLst>
          </p:cNvPr>
          <p:cNvSpPr/>
          <p:nvPr/>
        </p:nvSpPr>
        <p:spPr>
          <a:xfrm>
            <a:off x="2049417" y="2556266"/>
            <a:ext cx="6217920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ru-RU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Д</a:t>
            </a: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а, фильтр по дате публикации в Реестре. Не путать с датой вступления в </a:t>
            </a:r>
            <a:r>
              <a:rPr lang="en-US" sz="14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силу</a:t>
            </a:r>
            <a:endParaRPr lang="en-US" sz="1400" dirty="0"/>
          </a:p>
        </p:txBody>
      </p:sp>
      <p:sp>
        <p:nvSpPr>
          <p:cNvPr id="79" name="Shape 12">
            <a:extLst>
              <a:ext uri="{FF2B5EF4-FFF2-40B4-BE49-F238E27FC236}">
                <a16:creationId xmlns:a16="http://schemas.microsoft.com/office/drawing/2014/main" id="{CEA10CB8-3B5E-03ED-FC65-C7FF685BE5C6}"/>
              </a:ext>
            </a:extLst>
          </p:cNvPr>
          <p:cNvSpPr/>
          <p:nvPr/>
        </p:nvSpPr>
        <p:spPr>
          <a:xfrm>
            <a:off x="1112157" y="3751240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E5BEB2"/>
          </a:solidFill>
          <a:ln/>
        </p:spPr>
      </p:sp>
      <p:sp>
        <p:nvSpPr>
          <p:cNvPr id="80" name="Shape 13">
            <a:extLst>
              <a:ext uri="{FF2B5EF4-FFF2-40B4-BE49-F238E27FC236}">
                <a16:creationId xmlns:a16="http://schemas.microsoft.com/office/drawing/2014/main" id="{46F09229-F335-B7BA-A5B5-B2A32347425D}"/>
              </a:ext>
            </a:extLst>
          </p:cNvPr>
          <p:cNvSpPr/>
          <p:nvPr/>
        </p:nvSpPr>
        <p:spPr>
          <a:xfrm>
            <a:off x="664720" y="3527522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1" name="Text 14">
            <a:extLst>
              <a:ext uri="{FF2B5EF4-FFF2-40B4-BE49-F238E27FC236}">
                <a16:creationId xmlns:a16="http://schemas.microsoft.com/office/drawing/2014/main" id="{E3286382-897C-6465-E712-18EA8958BFDE}"/>
              </a:ext>
            </a:extLst>
          </p:cNvPr>
          <p:cNvSpPr/>
          <p:nvPr/>
        </p:nvSpPr>
        <p:spPr>
          <a:xfrm>
            <a:off x="811167" y="3605865"/>
            <a:ext cx="177403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3</a:t>
            </a:r>
            <a:endParaRPr lang="en-US" sz="2400" dirty="0"/>
          </a:p>
        </p:txBody>
      </p:sp>
      <p:sp>
        <p:nvSpPr>
          <p:cNvPr id="82" name="Text 15">
            <a:extLst>
              <a:ext uri="{FF2B5EF4-FFF2-40B4-BE49-F238E27FC236}">
                <a16:creationId xmlns:a16="http://schemas.microsoft.com/office/drawing/2014/main" id="{37ACE54E-0125-9B70-70B2-49FE9ABB59D1}"/>
              </a:ext>
            </a:extLst>
          </p:cNvPr>
          <p:cNvSpPr/>
          <p:nvPr/>
        </p:nvSpPr>
        <p:spPr>
          <a:xfrm>
            <a:off x="2049417" y="3501328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Копирование</a:t>
            </a:r>
            <a:endParaRPr lang="en-US" sz="2000" dirty="0"/>
          </a:p>
        </p:txBody>
      </p:sp>
      <p:sp>
        <p:nvSpPr>
          <p:cNvPr id="83" name="Text 16">
            <a:extLst>
              <a:ext uri="{FF2B5EF4-FFF2-40B4-BE49-F238E27FC236}">
                <a16:creationId xmlns:a16="http://schemas.microsoft.com/office/drawing/2014/main" id="{CB1CDE32-E5E1-1FF2-0B7F-ABB0D0A61E8D}"/>
              </a:ext>
            </a:extLst>
          </p:cNvPr>
          <p:cNvSpPr/>
          <p:nvPr/>
        </p:nvSpPr>
        <p:spPr>
          <a:xfrm>
            <a:off x="2049417" y="3953170"/>
            <a:ext cx="621792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ru-RU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Вручную </a:t>
            </a: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«</a:t>
            </a:r>
            <a:r>
              <a:rPr lang="en-US" sz="14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копи-паст</a:t>
            </a: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»</a:t>
            </a:r>
            <a:endParaRPr lang="en-US" sz="1400" dirty="0"/>
          </a:p>
        </p:txBody>
      </p:sp>
      <p:sp>
        <p:nvSpPr>
          <p:cNvPr id="84" name="Shape 17">
            <a:extLst>
              <a:ext uri="{FF2B5EF4-FFF2-40B4-BE49-F238E27FC236}">
                <a16:creationId xmlns:a16="http://schemas.microsoft.com/office/drawing/2014/main" id="{449C6FD7-8DD6-4460-19E8-58609C589FB5}"/>
              </a:ext>
            </a:extLst>
          </p:cNvPr>
          <p:cNvSpPr/>
          <p:nvPr/>
        </p:nvSpPr>
        <p:spPr>
          <a:xfrm>
            <a:off x="1112157" y="4813698"/>
            <a:ext cx="731520" cy="22860"/>
          </a:xfrm>
          <a:prstGeom prst="roundRect">
            <a:avLst>
              <a:gd name="adj" fmla="val 384030"/>
            </a:avLst>
          </a:prstGeom>
          <a:solidFill>
            <a:srgbClr val="E5BEB2"/>
          </a:solidFill>
          <a:ln/>
        </p:spPr>
      </p:sp>
      <p:sp>
        <p:nvSpPr>
          <p:cNvPr id="85" name="Shape 18">
            <a:extLst>
              <a:ext uri="{FF2B5EF4-FFF2-40B4-BE49-F238E27FC236}">
                <a16:creationId xmlns:a16="http://schemas.microsoft.com/office/drawing/2014/main" id="{3B4E7435-683D-451F-D8F0-CB49B2A49E3A}"/>
              </a:ext>
            </a:extLst>
          </p:cNvPr>
          <p:cNvSpPr/>
          <p:nvPr/>
        </p:nvSpPr>
        <p:spPr>
          <a:xfrm>
            <a:off x="664720" y="4589980"/>
            <a:ext cx="470297" cy="470297"/>
          </a:xfrm>
          <a:prstGeom prst="roundRect">
            <a:avLst>
              <a:gd name="adj" fmla="val 18667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86" name="Text 19">
            <a:extLst>
              <a:ext uri="{FF2B5EF4-FFF2-40B4-BE49-F238E27FC236}">
                <a16:creationId xmlns:a16="http://schemas.microsoft.com/office/drawing/2014/main" id="{687EF621-1ECD-E61C-480D-839A87FEE037}"/>
              </a:ext>
            </a:extLst>
          </p:cNvPr>
          <p:cNvSpPr/>
          <p:nvPr/>
        </p:nvSpPr>
        <p:spPr>
          <a:xfrm>
            <a:off x="796284" y="4668323"/>
            <a:ext cx="207169" cy="313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4</a:t>
            </a:r>
            <a:endParaRPr lang="en-US" sz="2400" dirty="0"/>
          </a:p>
        </p:txBody>
      </p:sp>
      <p:sp>
        <p:nvSpPr>
          <p:cNvPr id="87" name="Text 20">
            <a:extLst>
              <a:ext uri="{FF2B5EF4-FFF2-40B4-BE49-F238E27FC236}">
                <a16:creationId xmlns:a16="http://schemas.microsoft.com/office/drawing/2014/main" id="{90204835-B7BA-F009-8FD1-92A3194503B0}"/>
              </a:ext>
            </a:extLst>
          </p:cNvPr>
          <p:cNvSpPr/>
          <p:nvPr/>
        </p:nvSpPr>
        <p:spPr>
          <a:xfrm>
            <a:off x="2049417" y="4563786"/>
            <a:ext cx="3204567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ea typeface="Merriweather Bold" pitchFamily="34" charset="-122"/>
                <a:cs typeface="Merriweather Bold" pitchFamily="34" charset="-120"/>
              </a:rPr>
              <a:t>Архивные требования</a:t>
            </a:r>
            <a:endParaRPr lang="en-US" sz="2000" dirty="0"/>
          </a:p>
        </p:txBody>
      </p:sp>
      <p:sp>
        <p:nvSpPr>
          <p:cNvPr id="88" name="Text 21">
            <a:extLst>
              <a:ext uri="{FF2B5EF4-FFF2-40B4-BE49-F238E27FC236}">
                <a16:creationId xmlns:a16="http://schemas.microsoft.com/office/drawing/2014/main" id="{83C9C43A-BBDE-CBEC-9756-FB277A60C80A}"/>
              </a:ext>
            </a:extLst>
          </p:cNvPr>
          <p:cNvSpPr/>
          <p:nvPr/>
        </p:nvSpPr>
        <p:spPr>
          <a:xfrm>
            <a:off x="2049417" y="5015628"/>
            <a:ext cx="6217920" cy="668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Нет, а надо бы. Возможно, со </a:t>
            </a:r>
            <a:r>
              <a:rPr lang="en-US" sz="14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временем</a:t>
            </a:r>
            <a:r>
              <a:rPr lang="en-US" sz="1400" dirty="0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03C4E"/>
                </a:solidFill>
                <a:ea typeface="Open Sans" pitchFamily="34" charset="-122"/>
                <a:cs typeface="Open Sans" pitchFamily="34" charset="-120"/>
              </a:rPr>
              <a:t>появится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260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032A6-CBD2-97D6-05A4-12310B0E4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34F3F64-7C65-EF73-378F-CDE05396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Уже обязательно?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19526E6A-A626-2153-EB05-50F45939CE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C0171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-425410" y="2200689"/>
            <a:ext cx="6521410" cy="907256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B5077A3F-51CD-C2E7-4FD5-22BE4B32CC74}"/>
              </a:ext>
            </a:extLst>
          </p:cNvPr>
          <p:cNvSpPr/>
          <p:nvPr/>
        </p:nvSpPr>
        <p:spPr>
          <a:xfrm>
            <a:off x="744833" y="3429000"/>
            <a:ext cx="377813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Частичная обязательность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A3130A50-9435-0F01-8D8D-F91E3C3DEBDA}"/>
              </a:ext>
            </a:extLst>
          </p:cNvPr>
          <p:cNvSpPr/>
          <p:nvPr/>
        </p:nvSpPr>
        <p:spPr>
          <a:xfrm>
            <a:off x="744833" y="3919419"/>
            <a:ext cx="550632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Частично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dirty="0" err="1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ГПЗУ</a:t>
            </a:r>
            <a:endParaRPr lang="ru-RU" sz="2000" dirty="0">
              <a:solidFill>
                <a:srgbClr val="403C4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850"/>
              </a:lnSpc>
            </a:pPr>
            <a:r>
              <a:rPr lang="en-US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ППТ-ПМТ</a:t>
            </a:r>
            <a:r>
              <a:rPr lang="ru-RU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dirty="0" err="1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01.09.2025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2" descr="preencoded.png">
            <a:extLst>
              <a:ext uri="{FF2B5EF4-FFF2-40B4-BE49-F238E27FC236}">
                <a16:creationId xmlns:a16="http://schemas.microsoft.com/office/drawing/2014/main" id="{F56F7A20-B877-3DED-1E50-B4FA6A4869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96000" y="2200689"/>
            <a:ext cx="6521410" cy="907256"/>
          </a:xfrm>
          <a:prstGeom prst="rect">
            <a:avLst/>
          </a:prstGeom>
        </p:spPr>
      </p:pic>
      <p:sp>
        <p:nvSpPr>
          <p:cNvPr id="7" name="Text 3">
            <a:extLst>
              <a:ext uri="{FF2B5EF4-FFF2-40B4-BE49-F238E27FC236}">
                <a16:creationId xmlns:a16="http://schemas.microsoft.com/office/drawing/2014/main" id="{C99B5C13-C1E7-E940-7714-CC29F661246A}"/>
              </a:ext>
            </a:extLst>
          </p:cNvPr>
          <p:cNvSpPr/>
          <p:nvPr/>
        </p:nvSpPr>
        <p:spPr>
          <a:xfrm>
            <a:off x="6685671" y="3409893"/>
            <a:ext cx="352250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Важное предупреждение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9EA66C09-D77E-1FDB-68EA-DB37A6DF714C}"/>
              </a:ext>
            </a:extLst>
          </p:cNvPr>
          <p:cNvSpPr/>
          <p:nvPr/>
        </p:nvSpPr>
        <p:spPr>
          <a:xfrm>
            <a:off x="6685671" y="3900312"/>
            <a:ext cx="550632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000" b="1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Внимание! 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en-US" sz="2000" dirty="0" err="1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меняем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ГПЗУ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403C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ППТ-ПМТ по объектам, находящимся в экспертизе!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36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Неделя ТЭ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3596"/>
      </a:accent1>
      <a:accent2>
        <a:srgbClr val="E95A0C"/>
      </a:accent2>
      <a:accent3>
        <a:srgbClr val="808794"/>
      </a:accent3>
      <a:accent4>
        <a:srgbClr val="ED7D31"/>
      </a:accent4>
      <a:accent5>
        <a:srgbClr val="093596"/>
      </a:accent5>
      <a:accent6>
        <a:srgbClr val="C01718"/>
      </a:accent6>
      <a:hlink>
        <a:srgbClr val="093596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46642B46-E3CC-481D-A66D-F71A52A4995E}" vid="{E4D02882-6BF3-4381-B41A-077120C5DCA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13397</TotalTime>
  <Words>1009</Words>
  <Application>Microsoft Office PowerPoint</Application>
  <PresentationFormat>Широкоэкранный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Merriweather Bold</vt:lpstr>
      <vt:lpstr>Open Sans</vt:lpstr>
      <vt:lpstr>Тема1</vt:lpstr>
      <vt:lpstr>Единый цифровой контур  в управлении жизненным циклом  объекта капитального строительства</vt:lpstr>
      <vt:lpstr>Реестр нормативных требований Как заставить данное новшество работать  на благо участников строительного комплекса? </vt:lpstr>
      <vt:lpstr>Реестр требований Почему им неудобно пользоваться никому, кроме экспертизы?</vt:lpstr>
      <vt:lpstr>Реестр требований. Почему им неудобно пользоваться никому, кроме экспертизы?</vt:lpstr>
      <vt:lpstr>Можно ли как-то без Реестра? </vt:lpstr>
      <vt:lpstr>Можно ли как-то без Реестра? </vt:lpstr>
      <vt:lpstr>Куда все это записать?</vt:lpstr>
      <vt:lpstr>Можно ли как-то выгрузить требования на конкретную дату? </vt:lpstr>
      <vt:lpstr>Уже обязательно?</vt:lpstr>
      <vt:lpstr>Как соотносится с другими перечнями, реестрами и т.д.?</vt:lpstr>
      <vt:lpstr>Как соотносится с другими перечнями, реестрами и т.д.?</vt:lpstr>
      <vt:lpstr>Прикладное значение Реестра требований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Азыркина Софья Викторовна</dc:creator>
  <cp:lastModifiedBy>Наталья Кудряшова</cp:lastModifiedBy>
  <cp:revision>62</cp:revision>
  <dcterms:created xsi:type="dcterms:W3CDTF">2022-01-28T11:11:04Z</dcterms:created>
  <dcterms:modified xsi:type="dcterms:W3CDTF">2025-02-24T12:31:05Z</dcterms:modified>
</cp:coreProperties>
</file>