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080" r:id="rId2"/>
    <p:sldId id="1086" r:id="rId3"/>
    <p:sldId id="1088" r:id="rId4"/>
    <p:sldId id="1089" r:id="rId5"/>
    <p:sldId id="1093" r:id="rId6"/>
    <p:sldId id="1090" r:id="rId7"/>
    <p:sldId id="1091" r:id="rId8"/>
    <p:sldId id="1094" r:id="rId9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16978B7-874B-4129-A462-1BC79F6E727D}">
          <p14:sldIdLst>
            <p14:sldId id="1080"/>
            <p14:sldId id="1086"/>
            <p14:sldId id="1088"/>
            <p14:sldId id="1089"/>
            <p14:sldId id="1093"/>
            <p14:sldId id="1090"/>
            <p14:sldId id="1091"/>
            <p14:sldId id="1094"/>
          </p14:sldIdLst>
        </p14:section>
        <p14:section name="Шаблоны размещения" id="{D4EB9794-D329-441B-958B-4656AB7470D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2063">
          <p15:clr>
            <a:srgbClr val="A4A3A4"/>
          </p15:clr>
        </p15:guide>
        <p15:guide id="4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66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108" y="348"/>
      </p:cViewPr>
      <p:guideLst>
        <p:guide orient="horz" pos="2160"/>
        <p:guide pos="3840"/>
        <p:guide orient="horz" pos="2063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5B0EF-E368-4878-AE0C-857430F6600A}" type="datetimeFigureOut">
              <a:rPr lang="ru-RU" smtClean="0"/>
              <a:t>27.05.2025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82EDB-88DC-4562-BA80-D0A831DA97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67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82EDB-88DC-4562-BA80-D0A831DA977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2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82EDB-88DC-4562-BA80-D0A831DA977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18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82EDB-88DC-4562-BA80-D0A831DA977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6905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82EDB-88DC-4562-BA80-D0A831DA977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781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19ADEBC-E403-9BAB-25F9-B2F1EEF20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99B431-42C0-F50D-55AC-9A37D627F8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9788" y="1122363"/>
            <a:ext cx="9144000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522FD25-D4D5-E46C-114D-7DCE4D82F3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788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E66FFAA-1446-0B66-425A-A33327F8FF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3336" y="1916416"/>
            <a:ext cx="2307346" cy="738293"/>
          </a:xfrm>
          <a:prstGeom prst="rect">
            <a:avLst/>
          </a:prstGeom>
        </p:spPr>
      </p:pic>
      <p:sp>
        <p:nvSpPr>
          <p:cNvPr id="14" name="Текст 13">
            <a:extLst>
              <a:ext uri="{FF2B5EF4-FFF2-40B4-BE49-F238E27FC236}">
                <a16:creationId xmlns:a16="http://schemas.microsoft.com/office/drawing/2014/main" id="{92FCD15D-CCFC-5628-6880-D0C87490CE4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01788" y="5467350"/>
            <a:ext cx="3810000" cy="341632"/>
          </a:xfrm>
        </p:spPr>
        <p:txBody>
          <a:bodyPr>
            <a:spAutoFit/>
          </a:bodyPr>
          <a:lstStyle>
            <a:lvl1pPr marL="0" indent="0">
              <a:buNone/>
              <a:defRPr sz="1800"/>
            </a:lvl1pPr>
          </a:lstStyle>
          <a:p>
            <a:r>
              <a:rPr lang="ru-RU" b="1" dirty="0">
                <a:solidFill>
                  <a:schemeClr val="accent1"/>
                </a:solidFill>
              </a:rPr>
              <a:t>Имя Фамилия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C361B0B-48BE-884A-74D5-5CCFE298F11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601788" y="5925211"/>
            <a:ext cx="3810000" cy="307777"/>
          </a:xfrm>
        </p:spPr>
        <p:txBody>
          <a:bodyPr>
            <a:spAutoFit/>
          </a:bodyPr>
          <a:lstStyle>
            <a:lvl1pPr marL="0" indent="0">
              <a:buNone/>
              <a:defRPr sz="2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Должность</a:t>
            </a:r>
          </a:p>
        </p:txBody>
      </p:sp>
    </p:spTree>
    <p:extLst>
      <p:ext uri="{BB962C8B-B14F-4D97-AF65-F5344CB8AC3E}">
        <p14:creationId xmlns:p14="http://schemas.microsoft.com/office/powerpoint/2010/main" val="4117264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C729C42-5520-D10D-A8B7-E8370B078A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F1E93D-9123-4904-D347-E84AD6F1FE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FA439146-14E3-FFEF-CB03-14A793278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14" y="6445780"/>
            <a:ext cx="2185599" cy="2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0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6A419C9-30A6-8D43-EDB0-499867F17A2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D9447-D1FA-2087-D978-7E2763CE5E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1538073"/>
            <a:ext cx="5256212" cy="16002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ru-RU" dirty="0"/>
              <a:t>СПАСИБО ЗА ВНИМАНИЕ!</a:t>
            </a:r>
          </a:p>
        </p:txBody>
      </p:sp>
      <p:pic>
        <p:nvPicPr>
          <p:cNvPr id="11" name="Объект 4">
            <a:extLst>
              <a:ext uri="{FF2B5EF4-FFF2-40B4-BE49-F238E27FC236}">
                <a16:creationId xmlns:a16="http://schemas.microsoft.com/office/drawing/2014/main" id="{55CC7DA1-8903-46C2-4EB2-E4A6735FB8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516871"/>
            <a:ext cx="3083283" cy="354801"/>
          </a:xfrm>
          <a:prstGeom prst="rect">
            <a:avLst/>
          </a:prstGeom>
        </p:spPr>
      </p:pic>
      <p:grpSp>
        <p:nvGrpSpPr>
          <p:cNvPr id="12" name="Group 3">
            <a:extLst>
              <a:ext uri="{FF2B5EF4-FFF2-40B4-BE49-F238E27FC236}">
                <a16:creationId xmlns:a16="http://schemas.microsoft.com/office/drawing/2014/main" id="{F1D8CE8A-9F15-FE8D-7BE9-316F5E722D8B}"/>
              </a:ext>
            </a:extLst>
          </p:cNvPr>
          <p:cNvGrpSpPr/>
          <p:nvPr userDrawn="1"/>
        </p:nvGrpSpPr>
        <p:grpSpPr>
          <a:xfrm>
            <a:off x="974426" y="3588445"/>
            <a:ext cx="4004514" cy="1976084"/>
            <a:chOff x="1287000" y="4039296"/>
            <a:chExt cx="4004514" cy="1976084"/>
          </a:xfrm>
        </p:grpSpPr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4EBF3ED1-7253-C0FF-4EEE-442390BF0A25}"/>
                </a:ext>
              </a:extLst>
            </p:cNvPr>
            <p:cNvGrpSpPr/>
            <p:nvPr/>
          </p:nvGrpSpPr>
          <p:grpSpPr>
            <a:xfrm>
              <a:off x="1287000" y="4039296"/>
              <a:ext cx="4004514" cy="1976084"/>
              <a:chOff x="1287000" y="4039296"/>
              <a:chExt cx="4004514" cy="1976084"/>
            </a:xfrm>
          </p:grpSpPr>
          <p:sp>
            <p:nvSpPr>
              <p:cNvPr id="15" name="CustomShape 5">
                <a:extLst>
                  <a:ext uri="{FF2B5EF4-FFF2-40B4-BE49-F238E27FC236}">
                    <a16:creationId xmlns:a16="http://schemas.microsoft.com/office/drawing/2014/main" id="{AACDE2F2-BF3C-E571-C9EB-07BBA11FB51E}"/>
                  </a:ext>
                </a:extLst>
              </p:cNvPr>
              <p:cNvSpPr/>
              <p:nvPr/>
            </p:nvSpPr>
            <p:spPr>
              <a:xfrm>
                <a:off x="1597680" y="4039296"/>
                <a:ext cx="3693834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wrap="square"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Санкт-Петербург , Средний пр. В.О., д. 36/40, лит А, пом. 1044</a:t>
                </a:r>
                <a:endParaRPr lang="ru-RU" sz="1400" spc="-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6" name="CustomShape 6">
                <a:extLst>
                  <a:ext uri="{FF2B5EF4-FFF2-40B4-BE49-F238E27FC236}">
                    <a16:creationId xmlns:a16="http://schemas.microsoft.com/office/drawing/2014/main" id="{93958518-E80B-A833-D5D5-810E08266C43}"/>
                  </a:ext>
                </a:extLst>
              </p:cNvPr>
              <p:cNvSpPr/>
              <p:nvPr/>
            </p:nvSpPr>
            <p:spPr>
              <a:xfrm>
                <a:off x="1639800" y="5132880"/>
                <a:ext cx="3207960" cy="30744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17" name="CustomShape 7">
                <a:extLst>
                  <a:ext uri="{FF2B5EF4-FFF2-40B4-BE49-F238E27FC236}">
                    <a16:creationId xmlns:a16="http://schemas.microsoft.com/office/drawing/2014/main" id="{40278277-208E-74B3-BFF1-CBA7E7881E41}"/>
                  </a:ext>
                </a:extLst>
              </p:cNvPr>
              <p:cNvSpPr/>
              <p:nvPr/>
            </p:nvSpPr>
            <p:spPr>
              <a:xfrm>
                <a:off x="1597680" y="4590720"/>
                <a:ext cx="3335400" cy="3385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600" b="1" spc="-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8-800-505-78-25</a:t>
                </a:r>
                <a:endParaRPr lang="ru-RU" sz="1600" spc="-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8" name="CustomShape 8">
                <a:extLst>
                  <a:ext uri="{FF2B5EF4-FFF2-40B4-BE49-F238E27FC236}">
                    <a16:creationId xmlns:a16="http://schemas.microsoft.com/office/drawing/2014/main" id="{02120FEB-3F00-3129-1D02-F55A51E84469}"/>
                  </a:ext>
                </a:extLst>
              </p:cNvPr>
              <p:cNvSpPr/>
              <p:nvPr/>
            </p:nvSpPr>
            <p:spPr>
              <a:xfrm>
                <a:off x="1597680" y="5492160"/>
                <a:ext cx="3226680" cy="52322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>
                <a:sp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www.cntd.ru</a:t>
                </a:r>
                <a:endParaRPr lang="ru-RU" sz="1400" spc="-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  <a:p>
                <a:pPr>
                  <a:lnSpc>
                    <a:spcPct val="100000"/>
                  </a:lnSpc>
                </a:pPr>
                <a:r>
                  <a:rPr lang="ru-RU" sz="1400" b="1" spc="-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</a:rPr>
                  <a:t>www.kodeks.ru</a:t>
                </a:r>
                <a:endParaRPr lang="ru-RU" sz="1400" spc="-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endParaRPr>
              </a:p>
            </p:txBody>
          </p:sp>
          <p:sp>
            <p:nvSpPr>
              <p:cNvPr id="19" name="CustomShape 9">
                <a:extLst>
                  <a:ext uri="{FF2B5EF4-FFF2-40B4-BE49-F238E27FC236}">
                    <a16:creationId xmlns:a16="http://schemas.microsoft.com/office/drawing/2014/main" id="{188F6E6A-9BD4-4834-7287-AAC52B1F8C45}"/>
                  </a:ext>
                </a:extLst>
              </p:cNvPr>
              <p:cNvSpPr/>
              <p:nvPr/>
            </p:nvSpPr>
            <p:spPr>
              <a:xfrm>
                <a:off x="1308960" y="4086720"/>
                <a:ext cx="188640" cy="187200"/>
              </a:xfrm>
              <a:custGeom>
                <a:avLst/>
                <a:gdLst/>
                <a:ahLst/>
                <a:cxnLst/>
                <a:rect l="l" t="t" r="r" b="b"/>
                <a:pathLst>
                  <a:path w="917" h="841">
                    <a:moveTo>
                      <a:pt x="461" y="218"/>
                    </a:moveTo>
                    <a:lnTo>
                      <a:pt x="811" y="521"/>
                    </a:lnTo>
                    <a:lnTo>
                      <a:pt x="811" y="841"/>
                    </a:lnTo>
                    <a:lnTo>
                      <a:pt x="557" y="841"/>
                    </a:lnTo>
                    <a:lnTo>
                      <a:pt x="557" y="656"/>
                    </a:lnTo>
                    <a:lnTo>
                      <a:pt x="366" y="656"/>
                    </a:lnTo>
                    <a:lnTo>
                      <a:pt x="366" y="841"/>
                    </a:lnTo>
                    <a:lnTo>
                      <a:pt x="112" y="841"/>
                    </a:lnTo>
                    <a:lnTo>
                      <a:pt x="112" y="523"/>
                    </a:lnTo>
                    <a:lnTo>
                      <a:pt x="461" y="218"/>
                    </a:lnTo>
                    <a:close/>
                    <a:moveTo>
                      <a:pt x="461" y="136"/>
                    </a:moveTo>
                    <a:lnTo>
                      <a:pt x="849" y="477"/>
                    </a:lnTo>
                    <a:lnTo>
                      <a:pt x="917" y="408"/>
                    </a:lnTo>
                    <a:lnTo>
                      <a:pt x="462" y="0"/>
                    </a:lnTo>
                    <a:lnTo>
                      <a:pt x="0" y="411"/>
                    </a:lnTo>
                    <a:lnTo>
                      <a:pt x="68" y="480"/>
                    </a:lnTo>
                    <a:lnTo>
                      <a:pt x="461" y="1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20" name="CustomShape 10">
                <a:extLst>
                  <a:ext uri="{FF2B5EF4-FFF2-40B4-BE49-F238E27FC236}">
                    <a16:creationId xmlns:a16="http://schemas.microsoft.com/office/drawing/2014/main" id="{25CAC2C2-083C-6F24-0910-8F7C3E8829E6}"/>
                  </a:ext>
                </a:extLst>
              </p:cNvPr>
              <p:cNvSpPr/>
              <p:nvPr/>
            </p:nvSpPr>
            <p:spPr>
              <a:xfrm>
                <a:off x="1311480" y="4656600"/>
                <a:ext cx="144360" cy="190800"/>
              </a:xfrm>
              <a:custGeom>
                <a:avLst/>
                <a:gdLst/>
                <a:ahLst/>
                <a:cxnLst/>
                <a:rect l="l" t="t" r="r" b="b"/>
                <a:pathLst>
                  <a:path w="82" h="112">
                    <a:moveTo>
                      <a:pt x="36" y="35"/>
                    </a:moveTo>
                    <a:cubicBezTo>
                      <a:pt x="22" y="7"/>
                      <a:pt x="22" y="7"/>
                      <a:pt x="22" y="7"/>
                    </a:cubicBezTo>
                    <a:cubicBezTo>
                      <a:pt x="16" y="10"/>
                      <a:pt x="0" y="17"/>
                      <a:pt x="24" y="65"/>
                    </a:cubicBezTo>
                    <a:cubicBezTo>
                      <a:pt x="48" y="112"/>
                      <a:pt x="62" y="104"/>
                      <a:pt x="69" y="101"/>
                    </a:cubicBezTo>
                    <a:cubicBezTo>
                      <a:pt x="55" y="72"/>
                      <a:pt x="55" y="72"/>
                      <a:pt x="55" y="72"/>
                    </a:cubicBezTo>
                    <a:cubicBezTo>
                      <a:pt x="45" y="77"/>
                      <a:pt x="27" y="40"/>
                      <a:pt x="36" y="35"/>
                    </a:cubicBezTo>
                    <a:close/>
                    <a:moveTo>
                      <a:pt x="68" y="66"/>
                    </a:moveTo>
                    <a:cubicBezTo>
                      <a:pt x="60" y="70"/>
                      <a:pt x="60" y="70"/>
                      <a:pt x="60" y="70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82" y="94"/>
                      <a:pt x="82" y="94"/>
                      <a:pt x="82" y="94"/>
                    </a:cubicBezTo>
                    <a:lnTo>
                      <a:pt x="68" y="66"/>
                    </a:lnTo>
                    <a:close/>
                    <a:moveTo>
                      <a:pt x="49" y="28"/>
                    </a:moveTo>
                    <a:cubicBezTo>
                      <a:pt x="41" y="32"/>
                      <a:pt x="41" y="32"/>
                      <a:pt x="41" y="32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35" y="0"/>
                      <a:pt x="35" y="0"/>
                      <a:pt x="35" y="0"/>
                    </a:cubicBezTo>
                    <a:lnTo>
                      <a:pt x="49" y="28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21" name="CustomShape 11">
                <a:extLst>
                  <a:ext uri="{FF2B5EF4-FFF2-40B4-BE49-F238E27FC236}">
                    <a16:creationId xmlns:a16="http://schemas.microsoft.com/office/drawing/2014/main" id="{B69D9BFA-E8B4-87E3-506B-4F5C3B802550}"/>
                  </a:ext>
                </a:extLst>
              </p:cNvPr>
              <p:cNvSpPr/>
              <p:nvPr/>
            </p:nvSpPr>
            <p:spPr>
              <a:xfrm>
                <a:off x="1319760" y="5193360"/>
                <a:ext cx="192960" cy="182160"/>
              </a:xfrm>
              <a:custGeom>
                <a:avLst/>
                <a:gdLst/>
                <a:ahLst/>
                <a:cxnLst/>
                <a:rect l="l" t="t" r="r" b="b"/>
                <a:pathLst>
                  <a:path w="108" h="101">
                    <a:moveTo>
                      <a:pt x="0" y="101"/>
                    </a:moveTo>
                    <a:cubicBezTo>
                      <a:pt x="103" y="101"/>
                      <a:pt x="103" y="101"/>
                      <a:pt x="103" y="101"/>
                    </a:cubicBezTo>
                    <a:cubicBezTo>
                      <a:pt x="52" y="53"/>
                      <a:pt x="52" y="53"/>
                      <a:pt x="52" y="53"/>
                    </a:cubicBezTo>
                    <a:lnTo>
                      <a:pt x="0" y="101"/>
                    </a:lnTo>
                    <a:close/>
                    <a:moveTo>
                      <a:pt x="74" y="62"/>
                    </a:moveTo>
                    <a:cubicBezTo>
                      <a:pt x="103" y="89"/>
                      <a:pt x="103" y="89"/>
                      <a:pt x="103" y="89"/>
                    </a:cubicBezTo>
                    <a:cubicBezTo>
                      <a:pt x="103" y="39"/>
                      <a:pt x="103" y="39"/>
                      <a:pt x="103" y="39"/>
                    </a:cubicBezTo>
                    <a:lnTo>
                      <a:pt x="74" y="62"/>
                    </a:lnTo>
                    <a:close/>
                    <a:moveTo>
                      <a:pt x="8" y="44"/>
                    </a:moveTo>
                    <a:cubicBezTo>
                      <a:pt x="52" y="11"/>
                      <a:pt x="52" y="11"/>
                      <a:pt x="52" y="11"/>
                    </a:cubicBezTo>
                    <a:cubicBezTo>
                      <a:pt x="64" y="20"/>
                      <a:pt x="64" y="20"/>
                      <a:pt x="64" y="20"/>
                    </a:cubicBezTo>
                    <a:cubicBezTo>
                      <a:pt x="66" y="18"/>
                      <a:pt x="69" y="16"/>
                      <a:pt x="72" y="15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30" y="61"/>
                      <a:pt x="30" y="61"/>
                      <a:pt x="30" y="61"/>
                    </a:cubicBezTo>
                    <a:lnTo>
                      <a:pt x="8" y="44"/>
                    </a:lnTo>
                    <a:close/>
                    <a:moveTo>
                      <a:pt x="86" y="36"/>
                    </a:moveTo>
                    <a:cubicBezTo>
                      <a:pt x="86" y="36"/>
                      <a:pt x="64" y="35"/>
                      <a:pt x="52" y="48"/>
                    </a:cubicBezTo>
                    <a:cubicBezTo>
                      <a:pt x="57" y="23"/>
                      <a:pt x="86" y="18"/>
                      <a:pt x="86" y="18"/>
                    </a:cubicBezTo>
                    <a:cubicBezTo>
                      <a:pt x="86" y="10"/>
                      <a:pt x="86" y="10"/>
                      <a:pt x="86" y="10"/>
                    </a:cubicBezTo>
                    <a:cubicBezTo>
                      <a:pt x="108" y="27"/>
                      <a:pt x="108" y="27"/>
                      <a:pt x="108" y="27"/>
                    </a:cubicBezTo>
                    <a:cubicBezTo>
                      <a:pt x="86" y="44"/>
                      <a:pt x="86" y="44"/>
                      <a:pt x="86" y="44"/>
                    </a:cubicBezTo>
                    <a:lnTo>
                      <a:pt x="86" y="36"/>
                    </a:ln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ru-RU">
                  <a:latin typeface="+mn-lt"/>
                </a:endParaRPr>
              </a:p>
            </p:txBody>
          </p:sp>
          <p:sp>
            <p:nvSpPr>
              <p:cNvPr id="22" name="CustomShape 12">
                <a:extLst>
                  <a:ext uri="{FF2B5EF4-FFF2-40B4-BE49-F238E27FC236}">
                    <a16:creationId xmlns:a16="http://schemas.microsoft.com/office/drawing/2014/main" id="{AF60981E-90CD-6A14-AF7B-15958C3C87E9}"/>
                  </a:ext>
                </a:extLst>
              </p:cNvPr>
              <p:cNvSpPr/>
              <p:nvPr/>
            </p:nvSpPr>
            <p:spPr>
              <a:xfrm>
                <a:off x="1287000" y="5660520"/>
                <a:ext cx="221760" cy="228240"/>
              </a:xfrm>
              <a:custGeom>
                <a:avLst/>
                <a:gdLst/>
                <a:ahLst/>
                <a:cxnLst/>
                <a:rect l="l" t="t" r="r" b="b"/>
                <a:pathLst>
                  <a:path w="103" h="103">
                    <a:moveTo>
                      <a:pt x="53" y="36"/>
                    </a:moveTo>
                    <a:cubicBezTo>
                      <a:pt x="48" y="36"/>
                      <a:pt x="44" y="32"/>
                      <a:pt x="44" y="27"/>
                    </a:cubicBezTo>
                    <a:cubicBezTo>
                      <a:pt x="44" y="23"/>
                      <a:pt x="48" y="19"/>
                      <a:pt x="53" y="19"/>
                    </a:cubicBezTo>
                    <a:cubicBezTo>
                      <a:pt x="58" y="19"/>
                      <a:pt x="62" y="23"/>
                      <a:pt x="62" y="27"/>
                    </a:cubicBezTo>
                    <a:cubicBezTo>
                      <a:pt x="62" y="32"/>
                      <a:pt x="58" y="36"/>
                      <a:pt x="53" y="36"/>
                    </a:cubicBezTo>
                    <a:close/>
                    <a:moveTo>
                      <a:pt x="61" y="82"/>
                    </a:moveTo>
                    <a:cubicBezTo>
                      <a:pt x="45" y="82"/>
                      <a:pt x="45" y="82"/>
                      <a:pt x="45" y="82"/>
                    </a:cubicBezTo>
                    <a:cubicBezTo>
                      <a:pt x="45" y="50"/>
                      <a:pt x="45" y="50"/>
                      <a:pt x="45" y="50"/>
                    </a:cubicBez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61" y="44"/>
                      <a:pt x="61" y="44"/>
                      <a:pt x="61" y="44"/>
                    </a:cubicBezTo>
                    <a:lnTo>
                      <a:pt x="61" y="82"/>
                    </a:lnTo>
                    <a:close/>
                    <a:moveTo>
                      <a:pt x="51" y="0"/>
                    </a:moveTo>
                    <a:cubicBezTo>
                      <a:pt x="23" y="0"/>
                      <a:pt x="0" y="23"/>
                      <a:pt x="0" y="51"/>
                    </a:cubicBezTo>
                    <a:cubicBezTo>
                      <a:pt x="0" y="80"/>
                      <a:pt x="23" y="103"/>
                      <a:pt x="51" y="103"/>
                    </a:cubicBezTo>
                    <a:cubicBezTo>
                      <a:pt x="80" y="103"/>
                      <a:pt x="103" y="80"/>
                      <a:pt x="103" y="51"/>
                    </a:cubicBezTo>
                    <a:cubicBezTo>
                      <a:pt x="103" y="23"/>
                      <a:pt x="80" y="0"/>
                      <a:pt x="51" y="0"/>
                    </a:cubicBezTo>
                    <a:close/>
                  </a:path>
                </a:pathLst>
              </a:cu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/>
              <a:lstStyle/>
              <a:p>
                <a:endParaRPr lang="ru-RU">
                  <a:latin typeface="+mn-lt"/>
                </a:endParaRPr>
              </a:p>
            </p:txBody>
          </p:sp>
        </p:grpSp>
        <p:sp>
          <p:nvSpPr>
            <p:cNvPr id="14" name="CustomShape 13">
              <a:extLst>
                <a:ext uri="{FF2B5EF4-FFF2-40B4-BE49-F238E27FC236}">
                  <a16:creationId xmlns:a16="http://schemas.microsoft.com/office/drawing/2014/main" id="{A689E12A-04FF-0C84-EDA0-5C6CD0F4A92A}"/>
                </a:ext>
              </a:extLst>
            </p:cNvPr>
            <p:cNvSpPr/>
            <p:nvPr/>
          </p:nvSpPr>
          <p:spPr>
            <a:xfrm>
              <a:off x="1597680" y="5091840"/>
              <a:ext cx="1499811" cy="33710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ru-RU" sz="1600" b="1" u="sng" spc="-1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</a:rPr>
                <a:t>spp@kodeks.ru</a:t>
              </a:r>
              <a:endParaRPr lang="ru-RU" sz="1600" spc="-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endParaRPr>
            </a:p>
          </p:txBody>
        </p:sp>
      </p:grp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246A377-7F0C-6EE3-6043-2371CB9C03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92" r="13524"/>
          <a:stretch/>
        </p:blipFill>
        <p:spPr>
          <a:xfrm>
            <a:off x="6844348" y="0"/>
            <a:ext cx="5347652" cy="68580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0AF714-2A29-50C8-0B9B-AAB73D9C37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1"/>
          <a:stretch/>
        </p:blipFill>
        <p:spPr>
          <a:xfrm>
            <a:off x="6545734" y="4819649"/>
            <a:ext cx="695221" cy="156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203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FF7AB2E-6348-11B5-3E99-9B5E852F427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7478390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7447D8F-5E8D-9245-EDCF-334531D166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1974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след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6361508-05A4-08C7-3824-8837232B64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D67E6741-0348-454C-807F-9CEFD2DA5DDB}"/>
              </a:ext>
            </a:extLst>
          </p:cNvPr>
          <p:cNvSpPr txBox="1">
            <a:spLocks/>
          </p:cNvSpPr>
          <p:nvPr/>
        </p:nvSpPr>
        <p:spPr>
          <a:xfrm>
            <a:off x="1579387" y="1939775"/>
            <a:ext cx="9447293" cy="1311128"/>
          </a:xfrm>
          <a:prstGeom prst="rect">
            <a:avLst/>
          </a:prstGeom>
        </p:spPr>
        <p:txBody>
          <a:bodyPr vert="horz" lIns="91440" tIns="45720" rIns="91440" bIns="45720" rtlCol="0" anchor="b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b="1" dirty="0">
                <a:solidFill>
                  <a:schemeClr val="accent1"/>
                </a:solidFill>
                <a:latin typeface="+mn-lt"/>
              </a:rPr>
              <a:t>СПАСИБО </a:t>
            </a:r>
            <a:br>
              <a:rPr lang="ru-RU" sz="4400" b="1" dirty="0">
                <a:solidFill>
                  <a:schemeClr val="accent1"/>
                </a:solidFill>
                <a:latin typeface="+mn-lt"/>
              </a:rPr>
            </a:br>
            <a:r>
              <a:rPr lang="ru-RU" sz="4400" b="1" dirty="0">
                <a:solidFill>
                  <a:schemeClr val="accent1"/>
                </a:solidFill>
                <a:latin typeface="+mn-lt"/>
              </a:rPr>
              <a:t>ЗА ВНИМАНИЕ!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D90ED43C-B47F-4F4C-BE73-F0FA0118620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79387" y="4423838"/>
            <a:ext cx="5907605" cy="313932"/>
          </a:xfrm>
        </p:spPr>
        <p:txBody>
          <a:bodyPr wrap="square">
            <a:sp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+7(000) 000 00 00 | почта@</a:t>
            </a:r>
            <a:r>
              <a:rPr lang="en-US" dirty="0"/>
              <a:t>yourmail.ru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FB2EF552-A92C-4221-A028-30F96AE236B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79387" y="3881514"/>
            <a:ext cx="5908341" cy="314325"/>
          </a:xfrm>
        </p:spPr>
        <p:txBody>
          <a:bodyPr>
            <a:normAutofit/>
          </a:bodyPr>
          <a:lstStyle>
            <a:lvl1pPr marL="0" indent="0" algn="l">
              <a:buNone/>
              <a:defRPr sz="16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ru-RU" dirty="0"/>
              <a:t>Имя Фамилия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0E3ACBB-8572-DC26-010A-A6A8277A11B5}"/>
              </a:ext>
            </a:extLst>
          </p:cNvPr>
          <p:cNvGrpSpPr/>
          <p:nvPr userDrawn="1"/>
        </p:nvGrpSpPr>
        <p:grpSpPr>
          <a:xfrm>
            <a:off x="985837" y="2054945"/>
            <a:ext cx="302827" cy="2682825"/>
            <a:chOff x="-381953" y="773723"/>
            <a:chExt cx="120491" cy="1067459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D1997FED-81CC-CC99-9331-C3A8574CECB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284322" y="773723"/>
              <a:ext cx="0" cy="581206"/>
            </a:xfrm>
            <a:prstGeom prst="line">
              <a:avLst/>
            </a:prstGeom>
            <a:ln w="25400" cap="rnd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C05904B-7B09-B2F1-4FD5-20F2FCC43D1B}"/>
                </a:ext>
              </a:extLst>
            </p:cNvPr>
            <p:cNvSpPr/>
            <p:nvPr userDrawn="1"/>
          </p:nvSpPr>
          <p:spPr>
            <a:xfrm>
              <a:off x="-307181" y="1430773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Овал 8">
              <a:extLst>
                <a:ext uri="{FF2B5EF4-FFF2-40B4-BE49-F238E27FC236}">
                  <a16:creationId xmlns:a16="http://schemas.microsoft.com/office/drawing/2014/main" id="{F36F6AFE-8FDE-B36D-B08D-83ADDC7669A6}"/>
                </a:ext>
              </a:extLst>
            </p:cNvPr>
            <p:cNvSpPr/>
            <p:nvPr userDrawn="1"/>
          </p:nvSpPr>
          <p:spPr>
            <a:xfrm>
              <a:off x="-307181" y="1552336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>
              <a:extLst>
                <a:ext uri="{FF2B5EF4-FFF2-40B4-BE49-F238E27FC236}">
                  <a16:creationId xmlns:a16="http://schemas.microsoft.com/office/drawing/2014/main" id="{C54E46ED-92CF-6496-C5FE-7F84B426C65B}"/>
                </a:ext>
              </a:extLst>
            </p:cNvPr>
            <p:cNvSpPr/>
            <p:nvPr userDrawn="1"/>
          </p:nvSpPr>
          <p:spPr>
            <a:xfrm>
              <a:off x="-307181" y="1673899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>
              <a:extLst>
                <a:ext uri="{FF2B5EF4-FFF2-40B4-BE49-F238E27FC236}">
                  <a16:creationId xmlns:a16="http://schemas.microsoft.com/office/drawing/2014/main" id="{EA49E430-3B9B-AC29-232C-7F8BA22FDE0B}"/>
                </a:ext>
              </a:extLst>
            </p:cNvPr>
            <p:cNvSpPr/>
            <p:nvPr userDrawn="1"/>
          </p:nvSpPr>
          <p:spPr>
            <a:xfrm>
              <a:off x="-307181" y="1795463"/>
              <a:ext cx="45719" cy="45719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D191BFB-4C59-3D0D-A325-75FDA940D2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81953" y="773723"/>
              <a:ext cx="0" cy="824332"/>
            </a:xfrm>
            <a:prstGeom prst="line">
              <a:avLst/>
            </a:prstGeom>
            <a:ln w="2540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2057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CFA5B72-9FAB-FBA2-50E0-7B5C47EB2F8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DFC5C3-3B4B-7301-EC38-36324B24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EF65C2-384B-9B79-C720-4F4A6B8C00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B9A4E5F5-D6EF-AD25-DF6F-DD1B2167C0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14" y="6445780"/>
            <a:ext cx="2185599" cy="2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912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30CC16-9F40-9227-9C75-0596ECFC48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7D480E-25AB-09CD-1BA9-46FA7027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500188"/>
            <a:ext cx="525145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9AFF272-51CA-46F3-F50B-BEC3030A6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0" y="4379913"/>
            <a:ext cx="52514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F79FDE1-58DC-EC95-CA21-F4B8BC596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61"/>
          <a:stretch/>
        </p:blipFill>
        <p:spPr>
          <a:xfrm>
            <a:off x="1314448" y="3756024"/>
            <a:ext cx="728729" cy="1638304"/>
          </a:xfrm>
          <a:prstGeom prst="rect">
            <a:avLst/>
          </a:prstGeom>
        </p:spPr>
      </p:pic>
      <p:sp>
        <p:nvSpPr>
          <p:cNvPr id="21" name="Рисунок 9">
            <a:extLst>
              <a:ext uri="{FF2B5EF4-FFF2-40B4-BE49-F238E27FC236}">
                <a16:creationId xmlns:a16="http://schemas.microsoft.com/office/drawing/2014/main" id="{9253945D-18EB-8E7D-5500-76EB5291302D}"/>
              </a:ext>
            </a:extLst>
          </p:cNvPr>
          <p:cNvSpPr/>
          <p:nvPr userDrawn="1"/>
        </p:nvSpPr>
        <p:spPr>
          <a:xfrm>
            <a:off x="1314450" y="804548"/>
            <a:ext cx="4533900" cy="5168549"/>
          </a:xfrm>
          <a:custGeom>
            <a:avLst/>
            <a:gdLst>
              <a:gd name="connsiteX0" fmla="*/ 0 w 6018085"/>
              <a:gd name="connsiteY0" fmla="*/ 5002523 h 6860488"/>
              <a:gd name="connsiteX1" fmla="*/ 0 w 6018085"/>
              <a:gd name="connsiteY1" fmla="*/ 1858050 h 6860488"/>
              <a:gd name="connsiteX2" fmla="*/ 142980 w 6018085"/>
              <a:gd name="connsiteY2" fmla="*/ 1610470 h 6860488"/>
              <a:gd name="connsiteX3" fmla="*/ 2866104 w 6018085"/>
              <a:gd name="connsiteY3" fmla="*/ 38276 h 6860488"/>
              <a:gd name="connsiteX4" fmla="*/ 3151981 w 6018085"/>
              <a:gd name="connsiteY4" fmla="*/ 38276 h 6860488"/>
              <a:gd name="connsiteX5" fmla="*/ 5875105 w 6018085"/>
              <a:gd name="connsiteY5" fmla="*/ 1610470 h 6860488"/>
              <a:gd name="connsiteX6" fmla="*/ 6018085 w 6018085"/>
              <a:gd name="connsiteY6" fmla="*/ 1858050 h 6860488"/>
              <a:gd name="connsiteX7" fmla="*/ 6018085 w 6018085"/>
              <a:gd name="connsiteY7" fmla="*/ 5002439 h 6860488"/>
              <a:gd name="connsiteX8" fmla="*/ 5875105 w 6018085"/>
              <a:gd name="connsiteY8" fmla="*/ 5250019 h 6860488"/>
              <a:gd name="connsiteX9" fmla="*/ 3151981 w 6018085"/>
              <a:gd name="connsiteY9" fmla="*/ 6822213 h 6860488"/>
              <a:gd name="connsiteX10" fmla="*/ 2866104 w 6018085"/>
              <a:gd name="connsiteY10" fmla="*/ 6822213 h 6860488"/>
              <a:gd name="connsiteX11" fmla="*/ 142980 w 6018085"/>
              <a:gd name="connsiteY11" fmla="*/ 5250103 h 6860488"/>
              <a:gd name="connsiteX12" fmla="*/ 0 w 6018085"/>
              <a:gd name="connsiteY12" fmla="*/ 5002523 h 686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018085" h="6860488">
                <a:moveTo>
                  <a:pt x="0" y="5002523"/>
                </a:moveTo>
                <a:lnTo>
                  <a:pt x="0" y="1858050"/>
                </a:lnTo>
                <a:cubicBezTo>
                  <a:pt x="0" y="1755897"/>
                  <a:pt x="54493" y="1661505"/>
                  <a:pt x="142980" y="1610470"/>
                </a:cubicBezTo>
                <a:lnTo>
                  <a:pt x="2866104" y="38276"/>
                </a:lnTo>
                <a:cubicBezTo>
                  <a:pt x="2954592" y="-12759"/>
                  <a:pt x="3063494" y="-12759"/>
                  <a:pt x="3151981" y="38276"/>
                </a:cubicBezTo>
                <a:lnTo>
                  <a:pt x="5875105" y="1610470"/>
                </a:lnTo>
                <a:cubicBezTo>
                  <a:pt x="5963592" y="1661505"/>
                  <a:pt x="6018085" y="1755897"/>
                  <a:pt x="6018085" y="1858050"/>
                </a:cubicBezTo>
                <a:lnTo>
                  <a:pt x="6018085" y="5002439"/>
                </a:lnTo>
                <a:cubicBezTo>
                  <a:pt x="6018085" y="5104592"/>
                  <a:pt x="5963592" y="5198984"/>
                  <a:pt x="5875105" y="5250019"/>
                </a:cubicBezTo>
                <a:lnTo>
                  <a:pt x="3151981" y="6822213"/>
                </a:lnTo>
                <a:cubicBezTo>
                  <a:pt x="3063494" y="6873247"/>
                  <a:pt x="2954508" y="6873247"/>
                  <a:pt x="2866104" y="6822213"/>
                </a:cubicBezTo>
                <a:lnTo>
                  <a:pt x="142980" y="5250103"/>
                </a:lnTo>
                <a:cubicBezTo>
                  <a:pt x="54493" y="5199069"/>
                  <a:pt x="0" y="5104676"/>
                  <a:pt x="0" y="5002523"/>
                </a:cubicBezTo>
                <a:close/>
              </a:path>
            </a:pathLst>
          </a:custGeom>
          <a:noFill/>
          <a:ln w="8430" cap="flat">
            <a:noFill/>
            <a:prstDash val="solid"/>
            <a:miter/>
          </a:ln>
        </p:spPr>
        <p:txBody>
          <a:bodyPr rtlCol="0" anchor="ctr"/>
          <a:lstStyle/>
          <a:p>
            <a:endParaRPr lang="ru-RU" dirty="0"/>
          </a:p>
        </p:txBody>
      </p:sp>
      <p:sp>
        <p:nvSpPr>
          <p:cNvPr id="25" name="Рисунок 24">
            <a:extLst>
              <a:ext uri="{FF2B5EF4-FFF2-40B4-BE49-F238E27FC236}">
                <a16:creationId xmlns:a16="http://schemas.microsoft.com/office/drawing/2014/main" id="{0A104661-57C0-32B7-D5C6-ABDEA10DF3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5400000">
            <a:off x="971399" y="1119799"/>
            <a:ext cx="5220000" cy="4533900"/>
          </a:xfrm>
          <a:prstGeom prst="hexagon">
            <a:avLst>
              <a:gd name="adj" fmla="val 28831"/>
              <a:gd name="vf" fmla="val 115470"/>
            </a:avLst>
          </a:prstGeom>
          <a:noFill/>
          <a:ln>
            <a:noFill/>
          </a:ln>
        </p:spPr>
        <p:txBody>
          <a:bodyPr vert="vert270">
            <a:noAutofit/>
          </a:bodyPr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DEC7FB6-CB90-6B7D-C7F3-E542A0988B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88" y="5732206"/>
            <a:ext cx="1768117" cy="56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847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051EFB5-2BB7-96A9-D9E8-66CB03DF4D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051310-0062-3AE1-0A31-0EBD8B394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254B02-7900-68E8-C1A6-266A81FBC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3919EA-46C3-C5DE-DDEE-D03DD78DA5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5E8F22F9-57C0-B548-728B-08276AA676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14" y="6445780"/>
            <a:ext cx="2185599" cy="2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36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C461B-6DD5-9875-A1B3-92CFA678E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D7AD3A7-676C-BF9B-1167-B0EA184E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0C01DDD-2B7F-F796-989A-C22456F7CB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8FCB5A0-493B-5757-B0DA-4C6BBEA94C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F9B994F-ED7E-E8C9-730A-59145885BE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10" name="Объект 4">
            <a:extLst>
              <a:ext uri="{FF2B5EF4-FFF2-40B4-BE49-F238E27FC236}">
                <a16:creationId xmlns:a16="http://schemas.microsoft.com/office/drawing/2014/main" id="{2D235AA7-F90F-B8B9-1BEE-A1B36BC431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14" y="6445780"/>
            <a:ext cx="2185599" cy="2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94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B5E9626-65AF-55A7-18AF-F5DC9DBE37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" y="0"/>
            <a:ext cx="12180722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8A9FF4-61F0-BE9F-2296-4E8B3D1B3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pic>
        <p:nvPicPr>
          <p:cNvPr id="9" name="Объект 4">
            <a:extLst>
              <a:ext uri="{FF2B5EF4-FFF2-40B4-BE49-F238E27FC236}">
                <a16:creationId xmlns:a16="http://schemas.microsoft.com/office/drawing/2014/main" id="{98CF0D48-0475-1EE6-BF1B-11D95322DE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14" y="6445780"/>
            <a:ext cx="2185599" cy="2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602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841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8976D6F-733E-4C5F-F352-8A6F43209D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CD5BF0-4B55-7657-8331-2779BDFBB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8" y="1146174"/>
            <a:ext cx="6172200" cy="91122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7B00A56-283E-B820-A73C-10BD184B8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143125"/>
            <a:ext cx="6172200" cy="37179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1" name="Рисунок 10">
            <a:extLst>
              <a:ext uri="{FF2B5EF4-FFF2-40B4-BE49-F238E27FC236}">
                <a16:creationId xmlns:a16="http://schemas.microsoft.com/office/drawing/2014/main" id="{2C8D4958-6B6C-E152-1E67-014C67FC60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33475" y="0"/>
            <a:ext cx="3733800" cy="6858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BE4DBA6-B003-2335-BCC5-5B9C5B8A40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65"/>
          <a:stretch/>
        </p:blipFill>
        <p:spPr>
          <a:xfrm>
            <a:off x="1025525" y="1939768"/>
            <a:ext cx="587375" cy="132274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9272373-CFB1-6158-1111-A8A61C9D0C7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201" y="6469607"/>
            <a:ext cx="2185599" cy="2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3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C8CBD7-4D23-1A94-CAF3-9AD4C3720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0FE220D-D3E7-F746-18FA-14CDD05799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31635492-7C2A-6304-3C02-D1B409E30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614" y="6445780"/>
            <a:ext cx="2185599" cy="251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13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0902EE-F0CA-5EB6-EE6D-AAE097F1E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11A31A-C4C7-8621-54F3-EF2C032585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28771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8" r:id="rId9"/>
    <p:sldLayoutId id="2147483659" r:id="rId10"/>
    <p:sldLayoutId id="2147483657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29" userDrawn="1">
          <p15:clr>
            <a:srgbClr val="F26B43"/>
          </p15:clr>
        </p15:guide>
        <p15:guide id="4" pos="7151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34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td.ru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CC98D8B0-BE31-7110-4C81-50245D0FC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4687" y="2055138"/>
            <a:ext cx="7758821" cy="2815626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</a:pPr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 Реестры требований Контрольно-надзорной деятельности.</a:t>
            </a:r>
            <a:b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Возможности для специалистов в сфере производственной безопасности.</a:t>
            </a:r>
            <a:b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378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F6378B-3153-E9B0-DFAF-D17E7575C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9652" y="148677"/>
            <a:ext cx="10202736" cy="1325563"/>
          </a:xfrm>
        </p:spPr>
        <p:txBody>
          <a:bodyPr>
            <a:normAutofit/>
          </a:bodyPr>
          <a:lstStyle/>
          <a:p>
            <a:r>
              <a:rPr lang="ru-RU" sz="2600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 Реестры требований </a:t>
            </a:r>
            <a:b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600" dirty="0">
                <a:latin typeface="Arial" panose="020B0604020202020204" pitchFamily="34" charset="0"/>
                <a:cs typeface="Arial" panose="020B0604020202020204" pitchFamily="34" charset="0"/>
              </a:rPr>
              <a:t>Контрольно-надзорной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6772" y="1343090"/>
            <a:ext cx="797817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Системы </a:t>
            </a:r>
            <a:r>
              <a:rPr lang="ru-RU" b="1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Реестры требований КНД (контрольно-надзорной деятельности) </a:t>
            </a:r>
            <a:r>
              <a:rPr lang="ru-RU" b="1" dirty="0">
                <a:latin typeface="Arial"/>
                <a:cs typeface="Arial"/>
              </a:rPr>
              <a:t>–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уникальное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SMART-решение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», предоставляющее новые функциональные возможности на основе нормативных требований.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092324" y="4906190"/>
            <a:ext cx="5552792" cy="1685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685800">
              <a:lnSpc>
                <a:spcPct val="110000"/>
              </a:lnSpc>
              <a:spcBef>
                <a:spcPts val="750"/>
              </a:spcBef>
              <a:buFont typeface="Wingdings" panose="05000000000000000000" pitchFamily="2" charset="2"/>
              <a:buChar char="ü"/>
              <a:defRPr/>
            </a:pPr>
            <a:r>
              <a:rPr lang="ru-RU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Наша цель</a:t>
            </a:r>
            <a:r>
              <a:rPr lang="en-US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предоставить</a:t>
            </a:r>
            <a:r>
              <a:rPr lang="ru-RU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специалистам:</a:t>
            </a:r>
          </a:p>
          <a:p>
            <a:pPr marL="342900" lvl="0" indent="-342900" defTabSz="685800">
              <a:lnSpc>
                <a:spcPct val="11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целевую базу </a:t>
            </a:r>
            <a:r>
              <a:rPr lang="ru-RU" sz="1600" kern="0" dirty="0" err="1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экспертно</a:t>
            </a:r>
            <a:r>
              <a:rPr lang="ru-RU" sz="16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выделенных требований из нормативных документов;</a:t>
            </a:r>
          </a:p>
          <a:p>
            <a:pPr marL="342900" lvl="0" indent="-342900" defTabSz="685800">
              <a:lnSpc>
                <a:spcPct val="110000"/>
              </a:lnSpc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ru-RU" sz="16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сервисы (инструменты) по работе </a:t>
            </a:r>
            <a:br>
              <a:rPr lang="ru-RU" sz="16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требованиями</a:t>
            </a:r>
            <a:endParaRPr lang="en-US" sz="16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6772" y="2543419"/>
            <a:ext cx="8456880" cy="1973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Реестры нормативных требований КНД – это 4 уникальных системы для 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специалистов производственной безопасности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Реестр требований КНД: </a:t>
            </a:r>
            <a:r>
              <a:rPr lang="ru-RU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Охрана труда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Реестр требований КНД: </a:t>
            </a:r>
            <a:r>
              <a:rPr lang="ru-RU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Пожарный надзор</a:t>
            </a:r>
          </a:p>
          <a:p>
            <a:pPr marL="34290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Реестр требований КНД: </a:t>
            </a:r>
            <a:r>
              <a:rPr lang="ru-RU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 и ЧС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Реестр требований КНД:</a:t>
            </a:r>
            <a:r>
              <a:rPr lang="ru-RU" b="1" kern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Промышленная безопасность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8" name="Прямоугольник: скругленные углы 25">
            <a:extLst>
              <a:ext uri="{FF2B5EF4-FFF2-40B4-BE49-F238E27FC236}">
                <a16:creationId xmlns:a16="http://schemas.microsoft.com/office/drawing/2014/main" id="{EB4CA65C-4902-846A-C649-8FECCB0143B6}"/>
              </a:ext>
            </a:extLst>
          </p:cNvPr>
          <p:cNvSpPr/>
          <p:nvPr/>
        </p:nvSpPr>
        <p:spPr>
          <a:xfrm>
            <a:off x="2279150" y="4816082"/>
            <a:ext cx="7179139" cy="1865806"/>
          </a:xfrm>
          <a:prstGeom prst="roundRect">
            <a:avLst>
              <a:gd name="adj" fmla="val 50000"/>
            </a:avLst>
          </a:prstGeom>
          <a:noFill/>
          <a:ln w="25400">
            <a:solidFill>
              <a:schemeClr val="accent2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8128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2328" y="298764"/>
            <a:ext cx="10451471" cy="1004935"/>
          </a:xfrm>
        </p:spPr>
        <p:txBody>
          <a:bodyPr>
            <a:normAutofit fontScale="90000"/>
          </a:bodyPr>
          <a:lstStyle/>
          <a:p>
            <a:r>
              <a:rPr lang="ru-RU" sz="2900" dirty="0" err="1">
                <a:latin typeface="Arial" panose="020B0604020202020204" pitchFamily="34" charset="0"/>
                <a:cs typeface="Arial" panose="020B0604020202020204" pitchFamily="34" charset="0"/>
              </a:rPr>
              <a:t>Техэксперт</a:t>
            </a:r>
            <a: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  <a:t> Реестр требований КНД</a:t>
            </a:r>
            <a:br>
              <a:rPr lang="ru-RU" sz="2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Информация о Реестре</a:t>
            </a:r>
            <a:br>
              <a:rPr lang="ru-RU" sz="3200" spc="-1" dirty="0">
                <a:solidFill>
                  <a:srgbClr val="F6811E"/>
                </a:solidFill>
                <a:cs typeface="Calibri"/>
              </a:rPr>
            </a:b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02329" y="1103518"/>
            <a:ext cx="742685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lvl="0" indent="-171450" defTabSz="685800">
              <a:spcBef>
                <a:spcPts val="750"/>
              </a:spcBef>
              <a:tabLst>
                <a:tab pos="2369185" algn="l"/>
              </a:tabLst>
              <a:defRPr/>
            </a:pPr>
            <a:r>
              <a:rPr lang="ru-RU" sz="2000" b="1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Требование и его документ-источник</a:t>
            </a:r>
            <a:r>
              <a:rPr lang="ru-RU" sz="2400" b="1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400" b="1" kern="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defTabSz="685800"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69185" algn="l"/>
              </a:tabLst>
              <a:defRPr/>
            </a:pPr>
            <a:r>
              <a:rPr lang="ru-RU" sz="16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Находятся в едином информационном поле;</a:t>
            </a:r>
            <a:endParaRPr lang="en-US" sz="1600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defTabSz="685800"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69185" algn="l"/>
              </a:tabLst>
              <a:defRPr/>
            </a:pPr>
            <a:r>
              <a:rPr lang="ru-RU" sz="16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Связаны, с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инхронизированы по актуальности;</a:t>
            </a:r>
          </a:p>
          <a:p>
            <a:pPr marL="342900" lvl="0" indent="-342900" defTabSz="685800"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69185" algn="l"/>
              </a:tabLst>
              <a:defRPr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</a:t>
            </a:r>
            <a:r>
              <a:rPr lang="ru-RU" sz="16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охранен доступ ко всему комплексу сопутствующей информации и сервисов (справки и консультации по вопросам, относящимся к требованиям)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2041" y="3207726"/>
            <a:ext cx="3576119" cy="31822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2526" y="3207726"/>
            <a:ext cx="3494638" cy="3170762"/>
          </a:xfrm>
          <a:prstGeom prst="rect">
            <a:avLst/>
          </a:prstGeom>
        </p:spPr>
      </p:pic>
      <p:sp>
        <p:nvSpPr>
          <p:cNvPr id="6" name="Стрелка: вправо 2">
            <a:extLst>
              <a:ext uri="{FF2B5EF4-FFF2-40B4-BE49-F238E27FC236}">
                <a16:creationId xmlns:a16="http://schemas.microsoft.com/office/drawing/2014/main" id="{EA001932-61DD-3216-A53E-61A5DE1167BF}"/>
              </a:ext>
            </a:extLst>
          </p:cNvPr>
          <p:cNvSpPr/>
          <p:nvPr/>
        </p:nvSpPr>
        <p:spPr>
          <a:xfrm>
            <a:off x="6020554" y="4037845"/>
            <a:ext cx="490913" cy="459149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право 2">
            <a:extLst>
              <a:ext uri="{FF2B5EF4-FFF2-40B4-BE49-F238E27FC236}">
                <a16:creationId xmlns:a16="http://schemas.microsoft.com/office/drawing/2014/main" id="{EA001932-61DD-3216-A53E-61A5DE1167BF}"/>
              </a:ext>
            </a:extLst>
          </p:cNvPr>
          <p:cNvSpPr/>
          <p:nvPr/>
        </p:nvSpPr>
        <p:spPr>
          <a:xfrm flipH="1">
            <a:off x="5927993" y="4704315"/>
            <a:ext cx="490914" cy="47426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843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0092" y="147842"/>
            <a:ext cx="8296747" cy="1017785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Функциональные возможности реестра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34963" y="2246845"/>
            <a:ext cx="7110016" cy="412158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50030" y="2339859"/>
            <a:ext cx="4131398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685800"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69185" algn="l"/>
              </a:tabLst>
              <a:defRPr/>
            </a:pP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Создавать собственные проверочные листы</a:t>
            </a:r>
          </a:p>
          <a:p>
            <a:pPr marL="342900" lvl="0" indent="-342900" defTabSz="685800"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69185" algn="l"/>
              </a:tabLst>
              <a:defRPr/>
            </a:pP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Организовывать внутренние проверки</a:t>
            </a:r>
          </a:p>
          <a:p>
            <a:pPr marL="342900" lvl="0" indent="-342900" defTabSz="685800"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69185" algn="l"/>
              </a:tabLst>
              <a:defRPr/>
            </a:pP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Фиксировать результаты в системе</a:t>
            </a:r>
          </a:p>
          <a:p>
            <a:pPr marL="342900" lvl="0" indent="-342900" defTabSz="685800">
              <a:spcBef>
                <a:spcPts val="75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tabLst>
                <a:tab pos="2369185" algn="l"/>
              </a:tabLst>
              <a:defRPr/>
            </a:pPr>
            <a:r>
              <a:rPr lang="ru-RU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Быстро адаптироваться к изменениям</a:t>
            </a:r>
            <a:endParaRPr lang="en-US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50030" y="1072613"/>
            <a:ext cx="8719054" cy="11900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indent="-171450" defTabSz="685800">
              <a:spcBef>
                <a:spcPts val="750"/>
              </a:spcBef>
              <a:tabLst>
                <a:tab pos="2369185" algn="l"/>
              </a:tabLst>
              <a:defRPr/>
            </a:pPr>
            <a:r>
              <a:rPr lang="ru-RU" sz="2200" b="1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Внутренний аудит</a:t>
            </a:r>
          </a:p>
          <a:p>
            <a:pPr marL="171450" lvl="0" indent="-171450" defTabSz="685800">
              <a:spcBef>
                <a:spcPts val="750"/>
              </a:spcBef>
              <a:tabLst>
                <a:tab pos="2369185" algn="l"/>
              </a:tabLst>
              <a:defRPr/>
            </a:pPr>
            <a:r>
              <a:rPr lang="ru-RU" b="1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специалиста появляется возможность организовать внутренний аудит </a:t>
            </a:r>
          </a:p>
          <a:p>
            <a:pPr marL="171450" lvl="0" indent="-171450" defTabSz="685800">
              <a:spcBef>
                <a:spcPts val="750"/>
              </a:spcBef>
              <a:tabLst>
                <a:tab pos="2369185" algn="l"/>
              </a:tabLst>
              <a:defRPr/>
            </a:pPr>
            <a:r>
              <a:rPr lang="ru-RU" b="1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 помощью системы:</a:t>
            </a: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8225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839788" y="396818"/>
            <a:ext cx="922945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Функциональные возможности реестра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rcRect t="4169" b="5589"/>
          <a:stretch/>
        </p:blipFill>
        <p:spPr>
          <a:xfrm>
            <a:off x="3956365" y="2994072"/>
            <a:ext cx="8003263" cy="3539339"/>
          </a:xfrm>
          <a:prstGeom prst="rect">
            <a:avLst/>
          </a:prstGeom>
        </p:spPr>
      </p:pic>
      <p:sp>
        <p:nvSpPr>
          <p:cNvPr id="9" name="Текст 8"/>
          <p:cNvSpPr>
            <a:spLocks noGrp="1"/>
          </p:cNvSpPr>
          <p:nvPr>
            <p:ph sz="half" idx="1"/>
          </p:nvPr>
        </p:nvSpPr>
        <p:spPr>
          <a:xfrm>
            <a:off x="953803" y="1713129"/>
            <a:ext cx="7165064" cy="1020921"/>
          </a:xfr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Font typeface="Wingdings" panose="05000000000000000000" pitchFamily="2" charset="2"/>
              <a:buChar char="ü"/>
              <a:tabLst>
                <a:tab pos="2369185" algn="l"/>
              </a:tabLst>
            </a:pPr>
            <a:r>
              <a:rPr lang="ru-RU" sz="1800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собрать требования к конкретному объекту, задаче или виду работ (организация обучения, инструктажи, медосмотры и др.), сохраняя их в виде целевых перечней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53803" y="981593"/>
            <a:ext cx="4950394" cy="8104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685800">
              <a:spcBef>
                <a:spcPts val="750"/>
              </a:spcBef>
              <a:tabLst>
                <a:tab pos="2369185" algn="l"/>
              </a:tabLst>
              <a:defRPr/>
            </a:pPr>
            <a:r>
              <a:rPr lang="ru-RU" sz="2200" b="1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Перечни требований</a:t>
            </a:r>
          </a:p>
          <a:p>
            <a:pPr marL="171450" lvl="0" indent="-171450" defTabSz="685800">
              <a:spcBef>
                <a:spcPts val="750"/>
              </a:spcBef>
              <a:tabLst>
                <a:tab pos="2369185" algn="l"/>
              </a:tabLst>
              <a:defRPr/>
            </a:pPr>
            <a:r>
              <a:rPr lang="ru-RU" b="1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 специалиста появляется возможность:</a:t>
            </a:r>
            <a:endParaRPr lang="en-US" b="1" kern="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631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75837" y="466100"/>
            <a:ext cx="10352638" cy="636857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Функциональные возможности реестра</a:t>
            </a:r>
          </a:p>
        </p:txBody>
      </p:sp>
      <p:sp>
        <p:nvSpPr>
          <p:cNvPr id="9" name="Текст 8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441192" cy="2322174"/>
          </a:xfrm>
        </p:spPr>
        <p:txBody>
          <a:bodyPr wrap="square">
            <a:spAutoFit/>
          </a:bodyPr>
          <a:lstStyle/>
          <a:p>
            <a:pPr marL="0" lvl="0" indent="0">
              <a:lnSpc>
                <a:spcPct val="115000"/>
              </a:lnSpc>
              <a:buNone/>
              <a:tabLst>
                <a:tab pos="2369185" algn="l"/>
              </a:tabLst>
            </a:pP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Реализована возможность сохранять выбранное требование или несколько требований в</a:t>
            </a:r>
            <a:r>
              <a:rPr lang="en-US" sz="1800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файл в удобном формате для</a:t>
            </a:r>
            <a:r>
              <a:rPr lang="en-US" sz="1800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дальнейшего использования вне</a:t>
            </a:r>
            <a:r>
              <a:rPr lang="en-US" sz="1800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800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системы во внутренних документах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rcRect l="3110" b="6313"/>
          <a:stretch/>
        </p:blipFill>
        <p:spPr>
          <a:xfrm>
            <a:off x="4279392" y="1489447"/>
            <a:ext cx="7719167" cy="422555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38200" y="1289392"/>
            <a:ext cx="2962671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1450" lvl="0" indent="-171450" defTabSz="685800">
              <a:spcBef>
                <a:spcPts val="750"/>
              </a:spcBef>
              <a:tabLst>
                <a:tab pos="2369185" algn="l"/>
              </a:tabLst>
              <a:defRPr/>
            </a:pPr>
            <a:r>
              <a:rPr lang="ru-RU" sz="2200" b="1" kern="0" dirty="0">
                <a:solidFill>
                  <a:schemeClr val="accent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Сохранение в файл</a:t>
            </a:r>
            <a:endParaRPr lang="en-US" sz="2200" b="1" kern="0" dirty="0">
              <a:solidFill>
                <a:schemeClr val="accent1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03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5015" y="111628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 использования системы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29212" y="1092295"/>
            <a:ext cx="8691326" cy="5489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Экономия времени</a:t>
            </a:r>
            <a:b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Больше не нужно вручную копировать части текстов документов и формировать списки требований в офисных приложениях. Специалист формирует запрос, выбирает в списке требования подходящие к задаче и сохраняет в папку одним кликом. Список можно легко дополнять, обновлять и поддерживать в актуальном состоянии.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Работа в едином информационном поле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Требования сохраняют связь с документом-источником и актуализируются при его изменении.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Удобный поиск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Специализированный поиск по требованиям помогает подобрать точные требования по запросу.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Простота контроля</a:t>
            </a:r>
            <a:b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Сервис «Аудит: проверочные листы» позволяет организовать проверки быстро и эффективно.</a:t>
            </a:r>
            <a:r>
              <a:rPr lang="ru-RU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Все результаты проверок фиксируются и доступны для анализа в любой момент.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Помощь в организации системы безопасности в соответствии с законодательством</a:t>
            </a:r>
            <a:b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Ежедневная работа специалиста становится проще и эффективнее.</a:t>
            </a: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418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8962" y="1597307"/>
            <a:ext cx="3127893" cy="1377388"/>
          </a:xfrm>
        </p:spPr>
        <p:txBody>
          <a:bodyPr>
            <a:normAutofit/>
          </a:bodyPr>
          <a:lstStyle/>
          <a:p>
            <a:r>
              <a:rPr lang="ru-RU" sz="4400" dirty="0"/>
              <a:t>Спасибо за внимание!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2D96F3-BDF1-C48B-66D1-00518280F4A2}"/>
              </a:ext>
            </a:extLst>
          </p:cNvPr>
          <p:cNvSpPr txBox="1"/>
          <p:nvPr/>
        </p:nvSpPr>
        <p:spPr>
          <a:xfrm>
            <a:off x="1145895" y="3970117"/>
            <a:ext cx="36923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04606" fontAlgn="base"/>
            <a:r>
              <a:rPr lang="ru-RU" sz="1800" b="1" dirty="0"/>
              <a:t>С нами можно связаться:</a:t>
            </a:r>
            <a:r>
              <a:rPr lang="ru-RU" sz="1800" b="1" dirty="0">
                <a:solidFill>
                  <a:srgbClr val="FFFFFF"/>
                </a:solidFill>
              </a:rPr>
              <a:t>, </a:t>
            </a:r>
          </a:p>
          <a:p>
            <a:pPr defTabSz="804606" fontAlgn="base"/>
            <a:r>
              <a:rPr lang="ru-RU" sz="1800" b="1" dirty="0"/>
              <a:t>400074, Волгоград,</a:t>
            </a:r>
            <a:r>
              <a:rPr lang="ru-RU" sz="1800" b="1" dirty="0">
                <a:solidFill>
                  <a:srgbClr val="FFFFFF"/>
                </a:solidFill>
              </a:rPr>
              <a:t> </a:t>
            </a:r>
            <a:r>
              <a:rPr lang="ru-RU" sz="1800" b="1" dirty="0" err="1"/>
              <a:t>ул.Иркутская</a:t>
            </a:r>
            <a:r>
              <a:rPr lang="ru-RU" sz="1800" b="1" dirty="0"/>
              <a:t>, д.19,оф.220</a:t>
            </a:r>
          </a:p>
          <a:p>
            <a:pPr defTabSz="804606" fontAlgn="base"/>
            <a:r>
              <a:rPr lang="ru-RU" sz="1800" b="1" dirty="0"/>
              <a:t>8-960-888-50-72</a:t>
            </a:r>
            <a:endParaRPr lang="en-US" sz="18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defTabSz="804606" fontAlgn="base"/>
            <a:r>
              <a:rPr lang="en-US" altLang="ru-RU" sz="18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E-mail</a:t>
            </a:r>
            <a:r>
              <a:rPr lang="ru-RU" altLang="ru-RU" sz="18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</a:t>
            </a:r>
            <a:r>
              <a:rPr lang="en-US" altLang="ru-RU" sz="1800" b="1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direktor622@cntd.ru</a:t>
            </a:r>
          </a:p>
          <a:p>
            <a:pPr defTabSz="804606" fontAlgn="base"/>
            <a:endParaRPr lang="ru-RU" sz="1800" b="1" dirty="0">
              <a:solidFill>
                <a:srgbClr val="FFFFFF"/>
              </a:solidFill>
            </a:endParaRPr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9625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Основная Новая">
      <a:dk1>
        <a:srgbClr val="292929"/>
      </a:dk1>
      <a:lt1>
        <a:sysClr val="window" lastClr="FFFFFF"/>
      </a:lt1>
      <a:dk2>
        <a:srgbClr val="44546A"/>
      </a:dk2>
      <a:lt2>
        <a:srgbClr val="E7E6E6"/>
      </a:lt2>
      <a:accent1>
        <a:srgbClr val="0563A6"/>
      </a:accent1>
      <a:accent2>
        <a:srgbClr val="E65300"/>
      </a:accent2>
      <a:accent3>
        <a:srgbClr val="A5A5A5"/>
      </a:accent3>
      <a:accent4>
        <a:srgbClr val="008BC9"/>
      </a:accent4>
      <a:accent5>
        <a:srgbClr val="F6811E"/>
      </a:accent5>
      <a:accent6>
        <a:srgbClr val="6699CC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8430" cap="flat">
          <a:noFill/>
          <a:prstDash val="solid"/>
          <a:miter/>
        </a:ln>
      </a:spPr>
      <a:bodyPr rtlCol="0" anchor="ctr"/>
      <a:lstStyle>
        <a:defPPr algn="l">
          <a:defRPr dirty="0"/>
        </a:defPPr>
      </a:lstStyle>
    </a:spDef>
    <a:txDef>
      <a:spPr>
        <a:noFill/>
      </a:spPr>
      <a:bodyPr wrap="square" rtlCol="0">
        <a:spAutoFit/>
      </a:bodyPr>
      <a:lstStyle>
        <a:defPPr algn="l"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</TotalTime>
  <Words>421</Words>
  <Application>Microsoft Office PowerPoint</Application>
  <PresentationFormat>Широкоэкранный</PresentationFormat>
  <Paragraphs>46</Paragraphs>
  <Slides>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Open Sans Light</vt:lpstr>
      <vt:lpstr>Symbol</vt:lpstr>
      <vt:lpstr>Wingdings</vt:lpstr>
      <vt:lpstr>Тема Office</vt:lpstr>
      <vt:lpstr>Техэксперт Реестры требований Контрольно-надзорной деятельности. Возможности для специалистов в сфере производственной безопасности. </vt:lpstr>
      <vt:lpstr>Техэксперт Реестры требований  Контрольно-надзорной деятельности</vt:lpstr>
      <vt:lpstr>Техэксперт Реестр требований КНД Информация о Реестре </vt:lpstr>
      <vt:lpstr>Функциональные возможности реестра</vt:lpstr>
      <vt:lpstr>Презентация PowerPoint</vt:lpstr>
      <vt:lpstr>Функциональные возможности реестра</vt:lpstr>
      <vt:lpstr>Преимущества использования системы 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Азыркина Софья Викторовна</dc:creator>
  <cp:lastModifiedBy>Игорь Бирюков</cp:lastModifiedBy>
  <cp:revision>107</cp:revision>
  <cp:lastPrinted>2025-04-09T06:59:34Z</cp:lastPrinted>
  <dcterms:created xsi:type="dcterms:W3CDTF">2024-04-09T08:55:38Z</dcterms:created>
  <dcterms:modified xsi:type="dcterms:W3CDTF">2025-05-27T06:09:33Z</dcterms:modified>
</cp:coreProperties>
</file>